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794" r:id="rId1"/>
  </p:sldMasterIdLst>
  <p:sldIdLst>
    <p:sldId id="256" r:id="rId2"/>
    <p:sldId id="265" r:id="rId3"/>
    <p:sldId id="263" r:id="rId4"/>
    <p:sldId id="271" r:id="rId5"/>
    <p:sldId id="272" r:id="rId6"/>
    <p:sldId id="273" r:id="rId7"/>
    <p:sldId id="274" r:id="rId8"/>
    <p:sldId id="275" r:id="rId9"/>
    <p:sldId id="276" r:id="rId10"/>
    <p:sldId id="277" r:id="rId11"/>
    <p:sldId id="278" r:id="rId12"/>
    <p:sldId id="268" r:id="rId13"/>
    <p:sldId id="270" r:id="rId14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charset="0"/>
        <a:ea typeface="ＭＳ Ｐゴシック" charset="0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charset="0"/>
        <a:ea typeface="ＭＳ Ｐゴシック" charset="0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charset="0"/>
        <a:ea typeface="ＭＳ Ｐゴシック" charset="0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charset="0"/>
        <a:ea typeface="ＭＳ Ｐゴシック" charset="0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charset="0"/>
        <a:ea typeface="ＭＳ Ｐゴシック" charset="0"/>
        <a:cs typeface="+mn-cs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Times" charset="0"/>
        <a:ea typeface="ＭＳ Ｐゴシック" charset="0"/>
        <a:cs typeface="+mn-cs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Times" charset="0"/>
        <a:ea typeface="ＭＳ Ｐゴシック" charset="0"/>
        <a:cs typeface="+mn-cs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Times" charset="0"/>
        <a:ea typeface="ＭＳ Ｐゴシック" charset="0"/>
        <a:cs typeface="+mn-cs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Times" charset="0"/>
        <a:ea typeface="ＭＳ Ｐゴシック" charset="0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2787"/>
    <p:restoredTop sz="90929"/>
  </p:normalViewPr>
  <p:slideViewPr>
    <p:cSldViewPr>
      <p:cViewPr varScale="1">
        <p:scale>
          <a:sx n="91" d="100"/>
          <a:sy n="91" d="100"/>
        </p:scale>
        <p:origin x="-360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printerSettings" Target="printerSettings/printerSettings1.bin"/><Relationship Id="rId16" Type="http://schemas.openxmlformats.org/officeDocument/2006/relationships/presProps" Target="presProps.xml"/><Relationship Id="rId17" Type="http://schemas.openxmlformats.org/officeDocument/2006/relationships/viewProps" Target="viewProps.xml"/><Relationship Id="rId18" Type="http://schemas.openxmlformats.org/officeDocument/2006/relationships/theme" Target="theme/theme1.xml"/><Relationship Id="rId1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19140000">
            <a:off x="817112" y="1730403"/>
            <a:ext cx="5648623" cy="1204306"/>
          </a:xfrm>
        </p:spPr>
        <p:txBody>
          <a:bodyPr bIns="9144"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19140000">
            <a:off x="1212277" y="2470925"/>
            <a:ext cx="6511131" cy="329259"/>
          </a:xfrm>
        </p:spPr>
        <p:txBody>
          <a:bodyPr tIns="9144">
            <a:normAutofit/>
          </a:bodyPr>
          <a:lstStyle>
            <a:lvl1pPr marL="0" indent="0" algn="l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4ED01-E2A0-4C1E-8E21-014B9904157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7C7BBD-1C75-7F45-9901-B1963919AB1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467836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467836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969405-6920-E342-B42F-9E76231E7CB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33945-B156-0F46-8C20-DB891111AA8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819399" y="1726737"/>
            <a:ext cx="5650992" cy="1207509"/>
          </a:xfrm>
        </p:spPr>
        <p:txBody>
          <a:bodyPr bIns="9144" anchor="b"/>
          <a:lstStyle>
            <a:lvl1pPr algn="l">
              <a:defRPr kumimoji="0" lang="en-US" sz="32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 rot="19140000">
            <a:off x="1216152" y="2468304"/>
            <a:ext cx="6510528" cy="329184"/>
          </a:xfrm>
        </p:spPr>
        <p:txBody>
          <a:bodyPr anchor="t">
            <a:normAutofit/>
          </a:bodyPr>
          <a:lstStyle>
            <a:lvl1pPr marL="0" indent="0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7DAA77-36D8-3044-9892-CBDEA7347FF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0016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7E7578-F816-A54C-9FEE-B4C96F2B589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9150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00016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00016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AE2279-8888-DA4B-80EE-B588C7C746D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4F4483-AC1F-D447-818B-1FB288A4A71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DFE983-3374-5143-B045-C7F0980D1DA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ight Triangle 1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ight Triangle 17"/>
          <p:cNvSpPr/>
          <p:nvPr/>
        </p:nvSpPr>
        <p:spPr>
          <a:xfrm rot="5400000">
            <a:off x="433389" y="-433387"/>
            <a:ext cx="6858000" cy="7724778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784930" y="1576103"/>
            <a:ext cx="5212080" cy="1089427"/>
          </a:xfrm>
        </p:spPr>
        <p:txBody>
          <a:bodyPr bIns="0" anchor="b"/>
          <a:lstStyle>
            <a:lvl1pPr algn="l">
              <a:defRPr kumimoji="0" lang="en-US" sz="2800" b="0" i="0" u="none" strike="noStrike" kern="1200" cap="all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9552" y="2618912"/>
            <a:ext cx="3807779" cy="332468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297954" y="2253385"/>
            <a:ext cx="5794760" cy="623314"/>
          </a:xfrm>
        </p:spPr>
        <p:txBody>
          <a:bodyPr>
            <a:normAutofit/>
          </a:bodyPr>
          <a:lstStyle>
            <a:lvl1pPr marL="0" indent="0">
              <a:buNone/>
              <a:defRPr lang="en-US" sz="1400" b="1" kern="1200" dirty="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ln>
            <a:solidFill>
              <a:schemeClr val="tx2"/>
            </a:solidFill>
          </a:ln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2754ED01-E2A0-4C1E-8E21-014B9904157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4"/>
          </p:nvPr>
        </p:nvSpPr>
        <p:spPr>
          <a:xfrm>
            <a:off x="2028825" y="0"/>
            <a:ext cx="7115175" cy="6858000"/>
          </a:xfrm>
          <a:custGeom>
            <a:avLst/>
            <a:gdLst>
              <a:gd name="connsiteX0" fmla="*/ 0 w 7104888"/>
              <a:gd name="connsiteY0" fmla="*/ 0 h 6858000"/>
              <a:gd name="connsiteX1" fmla="*/ 7104888 w 7104888"/>
              <a:gd name="connsiteY1" fmla="*/ 0 h 6858000"/>
              <a:gd name="connsiteX2" fmla="*/ 7104888 w 7104888"/>
              <a:gd name="connsiteY2" fmla="*/ 6858000 h 6858000"/>
              <a:gd name="connsiteX3" fmla="*/ 0 w 7104888"/>
              <a:gd name="connsiteY3" fmla="*/ 6858000 h 6858000"/>
              <a:gd name="connsiteX4" fmla="*/ 0 w 7104888"/>
              <a:gd name="connsiteY4" fmla="*/ 0 h 6858000"/>
              <a:gd name="connsiteX0" fmla="*/ 0 w 7104888"/>
              <a:gd name="connsiteY0" fmla="*/ 0 h 6858000"/>
              <a:gd name="connsiteX1" fmla="*/ 5695188 w 7104888"/>
              <a:gd name="connsiteY1" fmla="*/ 0 h 6858000"/>
              <a:gd name="connsiteX2" fmla="*/ 7104888 w 7104888"/>
              <a:gd name="connsiteY2" fmla="*/ 0 h 6858000"/>
              <a:gd name="connsiteX3" fmla="*/ 7104888 w 7104888"/>
              <a:gd name="connsiteY3" fmla="*/ 6858000 h 6858000"/>
              <a:gd name="connsiteX4" fmla="*/ 0 w 7104888"/>
              <a:gd name="connsiteY4" fmla="*/ 6858000 h 6858000"/>
              <a:gd name="connsiteX5" fmla="*/ 0 w 7104888"/>
              <a:gd name="connsiteY5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0287 w 7115175"/>
              <a:gd name="connsiteY4" fmla="*/ 6858000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10287 w 7115175"/>
              <a:gd name="connsiteY5" fmla="*/ 6858000 h 6858000"/>
              <a:gd name="connsiteX6" fmla="*/ 0 w 7115175"/>
              <a:gd name="connsiteY6" fmla="*/ 5048250 h 6858000"/>
              <a:gd name="connsiteX7" fmla="*/ 10287 w 7115175"/>
              <a:gd name="connsiteY7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0 w 7115175"/>
              <a:gd name="connsiteY0" fmla="*/ 504825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115175" h="6858000">
                <a:moveTo>
                  <a:pt x="0" y="5048250"/>
                </a:moveTo>
                <a:lnTo>
                  <a:pt x="5705475" y="0"/>
                </a:lnTo>
                <a:lnTo>
                  <a:pt x="7115175" y="0"/>
                </a:lnTo>
                <a:lnTo>
                  <a:pt x="7115175" y="6858000"/>
                </a:lnTo>
                <a:lnTo>
                  <a:pt x="1533526" y="6848475"/>
                </a:lnTo>
                <a:lnTo>
                  <a:pt x="0" y="50482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</p:spPr>
        <p:txBody>
          <a:bodyPr rIns="182880" anchor="ctr"/>
          <a:lstStyle>
            <a:lvl1pPr algn="r">
              <a:defRPr/>
            </a:lvl1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9" name="Right Triangle 8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0" y="5048250"/>
            <a:ext cx="3571875" cy="1809750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1809750 h 1809750"/>
              <a:gd name="connsiteX1" fmla="*/ 1895475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  <a:gd name="connsiteX0" fmla="*/ 0 w 3571875"/>
              <a:gd name="connsiteY0" fmla="*/ 1809750 h 1809750"/>
              <a:gd name="connsiteX1" fmla="*/ 2038350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71875" h="1809750">
                <a:moveTo>
                  <a:pt x="0" y="1809750"/>
                </a:moveTo>
                <a:lnTo>
                  <a:pt x="2038350" y="0"/>
                </a:lnTo>
                <a:lnTo>
                  <a:pt x="3571875" y="1809750"/>
                </a:lnTo>
                <a:lnTo>
                  <a:pt x="0" y="18097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671197" y="1717501"/>
            <a:ext cx="5486400" cy="867444"/>
          </a:xfrm>
        </p:spPr>
        <p:txBody>
          <a:bodyPr anchor="b"/>
          <a:lstStyle>
            <a:lvl1pPr algn="l">
              <a:defRPr sz="2800" b="0"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143479" y="2180529"/>
            <a:ext cx="6096545" cy="740664"/>
          </a:xfrm>
        </p:spPr>
        <p:txBody>
          <a:bodyPr/>
          <a:lstStyle>
            <a:lvl1pPr marL="0" indent="0">
              <a:buNone/>
              <a:defRPr sz="14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4CC22A-4F20-0E4D-A23E-B66E2732DC4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-2382" y="5050633"/>
            <a:ext cx="3574257" cy="1807368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883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050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812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76450 w 3571875"/>
              <a:gd name="connsiteY2" fmla="*/ 22740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245519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38350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2433637 h 2433637"/>
              <a:gd name="connsiteX1" fmla="*/ 257175 w 3571875"/>
              <a:gd name="connsiteY1" fmla="*/ 0 h 2433637"/>
              <a:gd name="connsiteX2" fmla="*/ 2038350 w 3571875"/>
              <a:gd name="connsiteY2" fmla="*/ 628650 h 2433637"/>
              <a:gd name="connsiteX3" fmla="*/ 3571875 w 3571875"/>
              <a:gd name="connsiteY3" fmla="*/ 2433637 h 2433637"/>
              <a:gd name="connsiteX4" fmla="*/ 0 w 3571875"/>
              <a:gd name="connsiteY4" fmla="*/ 2433637 h 2433637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24051 w 3574257"/>
              <a:gd name="connsiteY2" fmla="*/ 3071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40682 w 3574257"/>
              <a:gd name="connsiteY2" fmla="*/ 450057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57351 w 3574257"/>
              <a:gd name="connsiteY2" fmla="*/ 2309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774032 w 3574257"/>
              <a:gd name="connsiteY2" fmla="*/ 161925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69294 w 3574257"/>
              <a:gd name="connsiteY2" fmla="*/ 2143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819275 w 3574257"/>
              <a:gd name="connsiteY2" fmla="*/ 200026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5494 w 3574257"/>
              <a:gd name="connsiteY2" fmla="*/ 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74257" h="1807368">
                <a:moveTo>
                  <a:pt x="2382" y="1807368"/>
                </a:moveTo>
                <a:lnTo>
                  <a:pt x="0" y="0"/>
                </a:lnTo>
                <a:lnTo>
                  <a:pt x="2045494" y="1"/>
                </a:lnTo>
                <a:lnTo>
                  <a:pt x="3574257" y="1807368"/>
                </a:lnTo>
                <a:lnTo>
                  <a:pt x="2382" y="180736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5051292"/>
            <a:ext cx="9146380" cy="1806709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  <a:gd name="connsiteX0" fmla="*/ 0 w 3352800"/>
              <a:gd name="connsiteY0" fmla="*/ 2002631 h 2002631"/>
              <a:gd name="connsiteX1" fmla="*/ 754045 w 3352800"/>
              <a:gd name="connsiteY1" fmla="*/ 146832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26618 h 526618"/>
              <a:gd name="connsiteX1" fmla="*/ 980611 w 3352800"/>
              <a:gd name="connsiteY1" fmla="*/ 9368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6888 h 526888"/>
              <a:gd name="connsiteX1" fmla="*/ 744735 w 3352800"/>
              <a:gd name="connsiteY1" fmla="*/ 0 h 526888"/>
              <a:gd name="connsiteX2" fmla="*/ 3352800 w 3352800"/>
              <a:gd name="connsiteY2" fmla="*/ 270 h 526888"/>
              <a:gd name="connsiteX3" fmla="*/ 3352800 w 3352800"/>
              <a:gd name="connsiteY3" fmla="*/ 526888 h 526888"/>
              <a:gd name="connsiteX4" fmla="*/ 0 w 3352800"/>
              <a:gd name="connsiteY4" fmla="*/ 526888 h 526888"/>
              <a:gd name="connsiteX0" fmla="*/ 0 w 3352800"/>
              <a:gd name="connsiteY0" fmla="*/ 526618 h 526618"/>
              <a:gd name="connsiteX1" fmla="*/ 811948 w 3352800"/>
              <a:gd name="connsiteY1" fmla="*/ 6092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966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241069 w 3352800"/>
              <a:gd name="connsiteY2" fmla="*/ 94144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313 h 527313"/>
              <a:gd name="connsiteX1" fmla="*/ 900984 w 3352800"/>
              <a:gd name="connsiteY1" fmla="*/ 97774 h 527313"/>
              <a:gd name="connsiteX2" fmla="*/ 3352800 w 3352800"/>
              <a:gd name="connsiteY2" fmla="*/ 0 h 527313"/>
              <a:gd name="connsiteX3" fmla="*/ 3352800 w 3352800"/>
              <a:gd name="connsiteY3" fmla="*/ 527313 h 527313"/>
              <a:gd name="connsiteX4" fmla="*/ 0 w 3352800"/>
              <a:gd name="connsiteY4" fmla="*/ 527313 h 527313"/>
              <a:gd name="connsiteX0" fmla="*/ 0 w 3352800"/>
              <a:gd name="connsiteY0" fmla="*/ 527584 h 527584"/>
              <a:gd name="connsiteX1" fmla="*/ 748227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527584">
                <a:moveTo>
                  <a:pt x="0" y="527584"/>
                </a:moveTo>
                <a:lnTo>
                  <a:pt x="748227" y="0"/>
                </a:lnTo>
                <a:lnTo>
                  <a:pt x="3352800" y="271"/>
                </a:lnTo>
                <a:lnTo>
                  <a:pt x="3352800" y="527584"/>
                </a:lnTo>
                <a:lnTo>
                  <a:pt x="0" y="527584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04800" y="213360"/>
            <a:ext cx="8686800" cy="6254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948228"/>
            <a:ext cx="8686800" cy="40809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9140000">
            <a:off x="201168" y="5870448"/>
            <a:ext cx="2176272" cy="2011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17514" y="6285122"/>
            <a:ext cx="47244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spc="200" baseline="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01038" y="6170822"/>
            <a:ext cx="502920" cy="502920"/>
          </a:xfrm>
          <a:prstGeom prst="ellipse">
            <a:avLst/>
          </a:prstGeom>
          <a:ln w="19050">
            <a:solidFill>
              <a:srgbClr val="FFFFFF"/>
            </a:solidFill>
          </a:ln>
        </p:spPr>
        <p:txBody>
          <a:bodyPr vert="horz" lIns="9144" tIns="9144" rIns="9144" bIns="9144" rtlCol="0" anchor="ctr">
            <a:normAutofit/>
          </a:bodyPr>
          <a:lstStyle>
            <a:lvl1pPr algn="ctr">
              <a:defRPr sz="1650">
                <a:solidFill>
                  <a:srgbClr val="FFFFFF"/>
                </a:solidFill>
              </a:defRPr>
            </a:lvl1pPr>
          </a:lstStyle>
          <a:p>
            <a:fld id="{9B7894FA-90AB-A146-B00D-1E3A65AFDF07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4191000" y="5257800"/>
            <a:ext cx="4737100" cy="127000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95" r:id="rId1"/>
    <p:sldLayoutId id="2147483796" r:id="rId2"/>
    <p:sldLayoutId id="2147483797" r:id="rId3"/>
    <p:sldLayoutId id="2147483798" r:id="rId4"/>
    <p:sldLayoutId id="2147483799" r:id="rId5"/>
    <p:sldLayoutId id="2147483800" r:id="rId6"/>
    <p:sldLayoutId id="2147483801" r:id="rId7"/>
    <p:sldLayoutId id="2147483802" r:id="rId8"/>
    <p:sldLayoutId id="2147483803" r:id="rId9"/>
    <p:sldLayoutId id="2147483804" r:id="rId10"/>
    <p:sldLayoutId id="2147483805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36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800"/>
        </a:spcBef>
        <a:buFont typeface="Arial" pitchFamily="34" charset="0"/>
        <a:buNone/>
        <a:defRPr sz="32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1737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4023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6309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8595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1097280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3533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5819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792224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Relationship Id="rId3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4" Type="http://schemas.openxmlformats.org/officeDocument/2006/relationships/image" Target="../media/image11.png"/><Relationship Id="rId5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Status of the ITK Toolkit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Hans J. Johnson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51401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Consistency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Arial"/>
              <a:buChar char="•"/>
            </a:pPr>
            <a:r>
              <a:rPr lang="en-US" dirty="0"/>
              <a:t>Code API and </a:t>
            </a:r>
            <a:r>
              <a:rPr lang="en-US" dirty="0" smtClean="0"/>
              <a:t>execution</a:t>
            </a:r>
          </a:p>
          <a:p>
            <a:pPr marL="288036" lvl="1" indent="-457200">
              <a:buFont typeface="Arial"/>
              <a:buChar char="•"/>
            </a:pPr>
            <a:r>
              <a:rPr lang="en-US" dirty="0" smtClean="0"/>
              <a:t>Mask </a:t>
            </a:r>
            <a:r>
              <a:rPr lang="en-US" dirty="0"/>
              <a:t>processing in </a:t>
            </a:r>
            <a:r>
              <a:rPr lang="en-US" dirty="0" smtClean="0"/>
              <a:t>filters</a:t>
            </a:r>
          </a:p>
          <a:p>
            <a:pPr marL="288036" lvl="1" indent="-457200">
              <a:buFont typeface="Arial"/>
              <a:buChar char="•"/>
            </a:pPr>
            <a:r>
              <a:rPr lang="en-US" dirty="0" smtClean="0"/>
              <a:t>Renaming </a:t>
            </a:r>
            <a:r>
              <a:rPr lang="en-US" dirty="0"/>
              <a:t>for consistency</a:t>
            </a:r>
          </a:p>
          <a:p>
            <a:pPr marL="457200" indent="-457200">
              <a:buFont typeface="Arial"/>
              <a:buChar char="•"/>
            </a:pPr>
            <a:r>
              <a:rPr lang="en-US" dirty="0" smtClean="0"/>
              <a:t>Code Reuse</a:t>
            </a:r>
          </a:p>
          <a:p>
            <a:pPr marL="288036" lvl="1" indent="-457200">
              <a:buFont typeface="Arial"/>
              <a:buChar char="•"/>
            </a:pPr>
            <a:r>
              <a:rPr lang="en-US" dirty="0" smtClean="0"/>
              <a:t>Create abstract base classes for common functionality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824314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Major Changes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457200" indent="-457200">
              <a:buFont typeface="Arial"/>
              <a:buChar char="•"/>
            </a:pPr>
            <a:r>
              <a:rPr lang="en-US" dirty="0" smtClean="0"/>
              <a:t>Wrapping of ITK Proper</a:t>
            </a:r>
          </a:p>
          <a:p>
            <a:pPr marL="288036" lvl="1" indent="-457200">
              <a:buFont typeface="Arial"/>
              <a:buChar char="•"/>
            </a:pPr>
            <a:r>
              <a:rPr lang="en-US" dirty="0" smtClean="0"/>
              <a:t>Improve end-user experience</a:t>
            </a:r>
          </a:p>
          <a:p>
            <a:pPr marL="288036" lvl="1" indent="-457200">
              <a:buFont typeface="Arial"/>
              <a:buChar char="•"/>
            </a:pPr>
            <a:r>
              <a:rPr lang="en-US" dirty="0" smtClean="0"/>
              <a:t>Improve long term maintenance</a:t>
            </a:r>
          </a:p>
          <a:p>
            <a:pPr marL="288036" lvl="1" indent="-457200">
              <a:buFont typeface="Arial"/>
              <a:buChar char="•"/>
            </a:pPr>
            <a:r>
              <a:rPr lang="en-US" dirty="0" smtClean="0"/>
              <a:t>Improve Documentation</a:t>
            </a:r>
          </a:p>
          <a:p>
            <a:pPr marL="457200" indent="-457200">
              <a:buFont typeface="Arial"/>
              <a:buChar char="•"/>
            </a:pPr>
            <a:r>
              <a:rPr lang="en-US" dirty="0" smtClean="0"/>
              <a:t>FEM</a:t>
            </a:r>
          </a:p>
          <a:p>
            <a:pPr marL="288036" lvl="1" indent="-457200">
              <a:buFont typeface="Arial"/>
              <a:buChar char="•"/>
            </a:pPr>
            <a:r>
              <a:rPr lang="en-US" dirty="0" smtClean="0"/>
              <a:t>Improve ITK compatibility</a:t>
            </a:r>
          </a:p>
          <a:p>
            <a:pPr marL="288036" lvl="1" indent="-457200">
              <a:buFont typeface="Arial"/>
              <a:buChar char="•"/>
            </a:pPr>
            <a:r>
              <a:rPr lang="en-US" dirty="0" smtClean="0"/>
              <a:t>Improve coverage</a:t>
            </a:r>
          </a:p>
          <a:p>
            <a:pPr marL="457200" indent="-457200">
              <a:buFont typeface="Arial"/>
              <a:buChar char="•"/>
            </a:pPr>
            <a:r>
              <a:rPr lang="en-US" dirty="0" smtClean="0"/>
              <a:t>Registration</a:t>
            </a:r>
          </a:p>
          <a:p>
            <a:pPr marL="288036" lvl="1" indent="-457200">
              <a:buFont typeface="Arial"/>
              <a:buChar char="•"/>
            </a:pPr>
            <a:r>
              <a:rPr lang="en-US" dirty="0" smtClean="0"/>
              <a:t>Conceptual consistency</a:t>
            </a:r>
          </a:p>
          <a:p>
            <a:pPr marL="288036" lvl="1" indent="-457200">
              <a:buFont typeface="Arial"/>
              <a:buChar char="•"/>
            </a:pPr>
            <a:r>
              <a:rPr lang="en-US" dirty="0" smtClean="0"/>
              <a:t>Expanded functionality</a:t>
            </a:r>
          </a:p>
          <a:p>
            <a:pPr marL="457200" indent="-457200">
              <a:buFont typeface="Arial"/>
              <a:buChar char="•"/>
            </a:pPr>
            <a:r>
              <a:rPr lang="en-US" dirty="0" smtClean="0"/>
              <a:t>DICOM</a:t>
            </a:r>
          </a:p>
          <a:p>
            <a:pPr marL="288036" lvl="1" indent="-457200">
              <a:buFont typeface="Arial"/>
              <a:buChar char="•"/>
            </a:pPr>
            <a:r>
              <a:rPr lang="en-US" dirty="0" smtClean="0"/>
              <a:t>Improved Support</a:t>
            </a:r>
          </a:p>
          <a:p>
            <a:pPr marL="288036" lvl="1" indent="-457200">
              <a:buFont typeface="Arial"/>
              <a:buChar char="•"/>
            </a:pPr>
            <a:endParaRPr lang="en-US" dirty="0" smtClean="0"/>
          </a:p>
          <a:p>
            <a:pPr marL="457200" indent="-457200">
              <a:buFont typeface="Arial"/>
              <a:buChar char="•"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81440003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04800"/>
            <a:ext cx="7772400" cy="1143000"/>
          </a:xfrm>
        </p:spPr>
        <p:txBody>
          <a:bodyPr/>
          <a:lstStyle/>
          <a:p>
            <a:r>
              <a:rPr lang="en-US" dirty="0" smtClean="0"/>
              <a:t>Days </a:t>
            </a:r>
            <a:r>
              <a:rPr lang="en-US" dirty="0" smtClean="0"/>
              <a:t>Inactive Report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886200" y="1524000"/>
            <a:ext cx="5105400" cy="5909308"/>
          </a:xfrm>
          <a:prstGeom prst="rect">
            <a:avLst/>
          </a:prstGeom>
          <a:solidFill>
            <a:schemeClr val="accent3"/>
          </a:solidFill>
        </p:spPr>
        <p:txBody>
          <a:bodyPr wrap="square" rtlCol="0">
            <a:spAutoFit/>
          </a:bodyPr>
          <a:lstStyle/>
          <a:p>
            <a:r>
              <a:rPr lang="en-US" sz="1400" dirty="0" smtClean="0">
                <a:latin typeface="Courier New"/>
                <a:cs typeface="Courier New"/>
              </a:rPr>
              <a:t>                  </a:t>
            </a:r>
            <a:r>
              <a:rPr lang="en-US" sz="1400" dirty="0" smtClean="0">
                <a:latin typeface="Courier New"/>
                <a:cs typeface="Courier New"/>
              </a:rPr>
              <a:t>   :     </a:t>
            </a:r>
            <a:r>
              <a:rPr lang="en-US" sz="1400" dirty="0" smtClean="0">
                <a:latin typeface="Courier New"/>
                <a:cs typeface="Courier New"/>
              </a:rPr>
              <a:t>: </a:t>
            </a:r>
            <a:r>
              <a:rPr lang="en-US" sz="1400" dirty="0" smtClean="0">
                <a:solidFill>
                  <a:srgbClr val="FF0000"/>
                </a:solidFill>
                <a:latin typeface="Courier New"/>
                <a:cs typeface="Courier New"/>
              </a:rPr>
              <a:t>mean</a:t>
            </a:r>
            <a:endParaRPr lang="en-US" sz="1400" dirty="0" smtClean="0">
              <a:solidFill>
                <a:srgbClr val="FF0000"/>
              </a:solidFill>
              <a:latin typeface="Courier New"/>
              <a:cs typeface="Courier New"/>
            </a:endParaRPr>
          </a:p>
          <a:p>
            <a:r>
              <a:rPr lang="en-US" sz="1400" dirty="0" smtClean="0">
                <a:latin typeface="Courier New"/>
                <a:cs typeface="Courier New"/>
              </a:rPr>
              <a:t>Who               </a:t>
            </a:r>
            <a:r>
              <a:rPr lang="en-US" sz="1400" dirty="0" smtClean="0">
                <a:latin typeface="Courier New"/>
                <a:cs typeface="Courier New"/>
              </a:rPr>
              <a:t>   : </a:t>
            </a:r>
            <a:r>
              <a:rPr lang="en-US" sz="1400" dirty="0" smtClean="0">
                <a:latin typeface="Courier New"/>
                <a:cs typeface="Courier New"/>
              </a:rPr>
              <a:t>How : </a:t>
            </a:r>
            <a:r>
              <a:rPr lang="en-US" sz="1400" dirty="0" smtClean="0">
                <a:solidFill>
                  <a:srgbClr val="FF0000"/>
                </a:solidFill>
                <a:latin typeface="Courier New"/>
                <a:cs typeface="Courier New"/>
              </a:rPr>
              <a:t>days</a:t>
            </a:r>
            <a:endParaRPr lang="en-US" sz="1400" dirty="0" smtClean="0">
              <a:solidFill>
                <a:srgbClr val="FF0000"/>
              </a:solidFill>
              <a:latin typeface="Courier New"/>
              <a:cs typeface="Courier New"/>
            </a:endParaRPr>
          </a:p>
          <a:p>
            <a:r>
              <a:rPr lang="en-US" sz="1400" dirty="0" smtClean="0">
                <a:latin typeface="Courier New"/>
                <a:cs typeface="Courier New"/>
              </a:rPr>
              <a:t>                  </a:t>
            </a:r>
            <a:r>
              <a:rPr lang="en-US" sz="1400" dirty="0" smtClean="0">
                <a:latin typeface="Courier New"/>
                <a:cs typeface="Courier New"/>
              </a:rPr>
              <a:t>   :</a:t>
            </a:r>
            <a:r>
              <a:rPr lang="en-US" sz="1400" dirty="0" smtClean="0">
                <a:latin typeface="Courier New"/>
                <a:cs typeface="Courier New"/>
              </a:rPr>
              <a:t>many : </a:t>
            </a:r>
            <a:r>
              <a:rPr lang="en-US" sz="1400" dirty="0" smtClean="0">
                <a:solidFill>
                  <a:srgbClr val="FF0000"/>
                </a:solidFill>
                <a:latin typeface="Courier New"/>
                <a:cs typeface="Courier New"/>
              </a:rPr>
              <a:t>inactive</a:t>
            </a:r>
            <a:endParaRPr lang="en-US" sz="1400" dirty="0" smtClean="0">
              <a:solidFill>
                <a:srgbClr val="FF0000"/>
              </a:solidFill>
              <a:latin typeface="Courier New"/>
              <a:cs typeface="Courier New"/>
            </a:endParaRPr>
          </a:p>
          <a:p>
            <a:r>
              <a:rPr lang="en-US" sz="1400" dirty="0" smtClean="0">
                <a:latin typeface="Courier New"/>
                <a:cs typeface="Courier New"/>
              </a:rPr>
              <a:t>==========================================</a:t>
            </a:r>
          </a:p>
          <a:p>
            <a:r>
              <a:rPr lang="de-DE" sz="1400" dirty="0">
                <a:latin typeface="Courier New"/>
                <a:cs typeface="Courier New"/>
              </a:rPr>
              <a:t>Arnaud </a:t>
            </a:r>
            <a:r>
              <a:rPr lang="de-DE" sz="1400" dirty="0" err="1">
                <a:latin typeface="Courier New"/>
                <a:cs typeface="Courier New"/>
              </a:rPr>
              <a:t>Gelas</a:t>
            </a:r>
            <a:r>
              <a:rPr lang="de-DE" sz="1400" dirty="0">
                <a:latin typeface="Courier New"/>
                <a:cs typeface="Courier New"/>
              </a:rPr>
              <a:t>         :  2 </a:t>
            </a:r>
            <a:r>
              <a:rPr lang="de-DE" sz="1400" dirty="0" smtClean="0">
                <a:latin typeface="Courier New"/>
                <a:cs typeface="Courier New"/>
              </a:rPr>
              <a:t> : </a:t>
            </a:r>
            <a:r>
              <a:rPr lang="de-DE" sz="1400" dirty="0">
                <a:latin typeface="Courier New"/>
                <a:cs typeface="Courier New"/>
              </a:rPr>
              <a:t>9</a:t>
            </a:r>
          </a:p>
          <a:p>
            <a:r>
              <a:rPr lang="de-DE" sz="1400" dirty="0" err="1">
                <a:latin typeface="Courier New"/>
                <a:cs typeface="Courier New"/>
              </a:rPr>
              <a:t>kentwilliams</a:t>
            </a:r>
            <a:r>
              <a:rPr lang="de-DE" sz="1400" dirty="0">
                <a:latin typeface="Courier New"/>
                <a:cs typeface="Courier New"/>
              </a:rPr>
              <a:t>         : 11 </a:t>
            </a:r>
            <a:r>
              <a:rPr lang="de-DE" sz="1400" dirty="0" smtClean="0">
                <a:latin typeface="Courier New"/>
                <a:cs typeface="Courier New"/>
              </a:rPr>
              <a:t> : </a:t>
            </a:r>
            <a:r>
              <a:rPr lang="de-DE" sz="1400" dirty="0">
                <a:latin typeface="Courier New"/>
                <a:cs typeface="Courier New"/>
              </a:rPr>
              <a:t>16</a:t>
            </a:r>
          </a:p>
          <a:p>
            <a:r>
              <a:rPr lang="de-DE" sz="1400" dirty="0">
                <a:latin typeface="Courier New"/>
                <a:cs typeface="Courier New"/>
              </a:rPr>
              <a:t>Hans Johnson         :  </a:t>
            </a:r>
            <a:r>
              <a:rPr lang="de-DE" sz="1400" dirty="0" smtClean="0">
                <a:latin typeface="Courier New"/>
                <a:cs typeface="Courier New"/>
              </a:rPr>
              <a:t>7  </a:t>
            </a:r>
            <a:r>
              <a:rPr lang="de-DE" sz="1400" dirty="0">
                <a:latin typeface="Courier New"/>
                <a:cs typeface="Courier New"/>
              </a:rPr>
              <a:t>: 65</a:t>
            </a:r>
          </a:p>
          <a:p>
            <a:r>
              <a:rPr lang="de-DE" sz="1400" dirty="0">
                <a:latin typeface="Courier New"/>
                <a:cs typeface="Courier New"/>
              </a:rPr>
              <a:t>Nick </a:t>
            </a:r>
            <a:r>
              <a:rPr lang="de-DE" sz="1400" dirty="0" err="1">
                <a:latin typeface="Courier New"/>
                <a:cs typeface="Courier New"/>
              </a:rPr>
              <a:t>Tustison</a:t>
            </a:r>
            <a:r>
              <a:rPr lang="de-DE" sz="1400" dirty="0">
                <a:latin typeface="Courier New"/>
                <a:cs typeface="Courier New"/>
              </a:rPr>
              <a:t>        :  2 </a:t>
            </a:r>
            <a:r>
              <a:rPr lang="de-DE" sz="1400" dirty="0" smtClean="0">
                <a:latin typeface="Courier New"/>
                <a:cs typeface="Courier New"/>
              </a:rPr>
              <a:t> : </a:t>
            </a:r>
            <a:r>
              <a:rPr lang="de-DE" sz="1400" dirty="0">
                <a:latin typeface="Courier New"/>
                <a:cs typeface="Courier New"/>
              </a:rPr>
              <a:t>94</a:t>
            </a:r>
          </a:p>
          <a:p>
            <a:r>
              <a:rPr lang="de-DE" sz="1400" dirty="0">
                <a:latin typeface="Courier New"/>
                <a:cs typeface="Courier New"/>
              </a:rPr>
              <a:t>Jim Miller           : </a:t>
            </a:r>
            <a:r>
              <a:rPr lang="de-DE" sz="1400" dirty="0" smtClean="0">
                <a:latin typeface="Courier New"/>
                <a:cs typeface="Courier New"/>
              </a:rPr>
              <a:t>11  </a:t>
            </a:r>
            <a:r>
              <a:rPr lang="de-DE" sz="1400" dirty="0">
                <a:latin typeface="Courier New"/>
                <a:cs typeface="Courier New"/>
              </a:rPr>
              <a:t>: 97</a:t>
            </a:r>
          </a:p>
          <a:p>
            <a:r>
              <a:rPr lang="de-DE" sz="1400" dirty="0">
                <a:latin typeface="Courier New"/>
                <a:cs typeface="Courier New"/>
              </a:rPr>
              <a:t>Brad King            :  2 </a:t>
            </a:r>
            <a:r>
              <a:rPr lang="de-DE" sz="1400" dirty="0" smtClean="0">
                <a:latin typeface="Courier New"/>
                <a:cs typeface="Courier New"/>
              </a:rPr>
              <a:t> : </a:t>
            </a:r>
            <a:r>
              <a:rPr lang="de-DE" sz="1400" dirty="0">
                <a:latin typeface="Courier New"/>
                <a:cs typeface="Courier New"/>
              </a:rPr>
              <a:t>121</a:t>
            </a:r>
          </a:p>
          <a:p>
            <a:r>
              <a:rPr lang="de-DE" sz="1400" dirty="0">
                <a:latin typeface="Courier New"/>
                <a:cs typeface="Courier New"/>
              </a:rPr>
              <a:t>Tom </a:t>
            </a:r>
            <a:r>
              <a:rPr lang="de-DE" sz="1400" dirty="0" err="1">
                <a:latin typeface="Courier New"/>
                <a:cs typeface="Courier New"/>
              </a:rPr>
              <a:t>Vercauteren</a:t>
            </a:r>
            <a:r>
              <a:rPr lang="de-DE" sz="1400" dirty="0">
                <a:latin typeface="Courier New"/>
                <a:cs typeface="Courier New"/>
              </a:rPr>
              <a:t>      :  1 </a:t>
            </a:r>
            <a:r>
              <a:rPr lang="de-DE" sz="1400" dirty="0" smtClean="0">
                <a:latin typeface="Courier New"/>
                <a:cs typeface="Courier New"/>
              </a:rPr>
              <a:t> : </a:t>
            </a:r>
            <a:r>
              <a:rPr lang="de-DE" sz="1400" dirty="0">
                <a:latin typeface="Courier New"/>
                <a:cs typeface="Courier New"/>
              </a:rPr>
              <a:t>138</a:t>
            </a:r>
          </a:p>
          <a:p>
            <a:r>
              <a:rPr lang="de-DE" sz="1400" dirty="0">
                <a:latin typeface="Courier New"/>
                <a:cs typeface="Courier New"/>
              </a:rPr>
              <a:t>Marcus D. </a:t>
            </a:r>
            <a:r>
              <a:rPr lang="de-DE" sz="1400" dirty="0" err="1">
                <a:latin typeface="Courier New"/>
                <a:cs typeface="Courier New"/>
              </a:rPr>
              <a:t>Hanwell</a:t>
            </a:r>
            <a:r>
              <a:rPr lang="de-DE" sz="1400" dirty="0">
                <a:latin typeface="Courier New"/>
                <a:cs typeface="Courier New"/>
              </a:rPr>
              <a:t>    :  1 </a:t>
            </a:r>
            <a:r>
              <a:rPr lang="de-DE" sz="1400" dirty="0" smtClean="0">
                <a:latin typeface="Courier New"/>
                <a:cs typeface="Courier New"/>
              </a:rPr>
              <a:t> : </a:t>
            </a:r>
            <a:r>
              <a:rPr lang="de-DE" sz="1400" dirty="0">
                <a:latin typeface="Courier New"/>
                <a:cs typeface="Courier New"/>
              </a:rPr>
              <a:t>139</a:t>
            </a:r>
          </a:p>
          <a:p>
            <a:r>
              <a:rPr lang="de-DE" sz="1400" dirty="0">
                <a:latin typeface="Courier New"/>
                <a:cs typeface="Courier New"/>
              </a:rPr>
              <a:t>Vince Magnotta       :  6 </a:t>
            </a:r>
            <a:r>
              <a:rPr lang="de-DE" sz="1400" dirty="0" smtClean="0">
                <a:latin typeface="Courier New"/>
                <a:cs typeface="Courier New"/>
              </a:rPr>
              <a:t> : </a:t>
            </a:r>
            <a:r>
              <a:rPr lang="de-DE" sz="1400" dirty="0">
                <a:latin typeface="Courier New"/>
                <a:cs typeface="Courier New"/>
              </a:rPr>
              <a:t>155</a:t>
            </a:r>
          </a:p>
          <a:p>
            <a:r>
              <a:rPr lang="de-DE" sz="1400" dirty="0" err="1">
                <a:latin typeface="Courier New"/>
                <a:cs typeface="Courier New"/>
              </a:rPr>
              <a:t>Gaetan</a:t>
            </a:r>
            <a:r>
              <a:rPr lang="de-DE" sz="1400" dirty="0">
                <a:latin typeface="Courier New"/>
                <a:cs typeface="Courier New"/>
              </a:rPr>
              <a:t> Lehmann       : 12 </a:t>
            </a:r>
            <a:r>
              <a:rPr lang="de-DE" sz="1400" dirty="0" smtClean="0">
                <a:latin typeface="Courier New"/>
                <a:cs typeface="Courier New"/>
              </a:rPr>
              <a:t> : </a:t>
            </a:r>
            <a:r>
              <a:rPr lang="de-DE" sz="1400" dirty="0">
                <a:latin typeface="Courier New"/>
                <a:cs typeface="Courier New"/>
              </a:rPr>
              <a:t>157</a:t>
            </a:r>
          </a:p>
          <a:p>
            <a:r>
              <a:rPr lang="de-DE" sz="1400" dirty="0" err="1">
                <a:latin typeface="Courier New"/>
                <a:cs typeface="Courier New"/>
              </a:rPr>
              <a:t>Ziv</a:t>
            </a:r>
            <a:r>
              <a:rPr lang="de-DE" sz="1400" dirty="0">
                <a:latin typeface="Courier New"/>
                <a:cs typeface="Courier New"/>
              </a:rPr>
              <a:t> </a:t>
            </a:r>
            <a:r>
              <a:rPr lang="de-DE" sz="1400" dirty="0" err="1">
                <a:latin typeface="Courier New"/>
                <a:cs typeface="Courier New"/>
              </a:rPr>
              <a:t>Yaniv</a:t>
            </a:r>
            <a:r>
              <a:rPr lang="de-DE" sz="1400" dirty="0">
                <a:latin typeface="Courier New"/>
                <a:cs typeface="Courier New"/>
              </a:rPr>
              <a:t>            :  2 </a:t>
            </a:r>
            <a:r>
              <a:rPr lang="de-DE" sz="1400" dirty="0" smtClean="0">
                <a:latin typeface="Courier New"/>
                <a:cs typeface="Courier New"/>
              </a:rPr>
              <a:t> : </a:t>
            </a:r>
            <a:r>
              <a:rPr lang="de-DE" sz="1400" dirty="0">
                <a:latin typeface="Courier New"/>
                <a:cs typeface="Courier New"/>
              </a:rPr>
              <a:t>169</a:t>
            </a:r>
          </a:p>
          <a:p>
            <a:r>
              <a:rPr lang="de-DE" sz="1400" dirty="0">
                <a:latin typeface="Courier New"/>
                <a:cs typeface="Courier New"/>
              </a:rPr>
              <a:t>Luis Ibanez          : 51 </a:t>
            </a:r>
            <a:r>
              <a:rPr lang="de-DE" sz="1400" dirty="0" smtClean="0">
                <a:latin typeface="Courier New"/>
                <a:cs typeface="Courier New"/>
              </a:rPr>
              <a:t> : </a:t>
            </a:r>
            <a:r>
              <a:rPr lang="de-DE" sz="1400" dirty="0">
                <a:latin typeface="Courier New"/>
                <a:cs typeface="Courier New"/>
              </a:rPr>
              <a:t>174</a:t>
            </a:r>
          </a:p>
          <a:p>
            <a:r>
              <a:rPr lang="de-DE" sz="1400" dirty="0">
                <a:latin typeface="Courier New"/>
                <a:cs typeface="Courier New"/>
              </a:rPr>
              <a:t>Bill </a:t>
            </a:r>
            <a:r>
              <a:rPr lang="de-DE" sz="1400" dirty="0" err="1">
                <a:latin typeface="Courier New"/>
                <a:cs typeface="Courier New"/>
              </a:rPr>
              <a:t>Lorensen</a:t>
            </a:r>
            <a:r>
              <a:rPr lang="de-DE" sz="1400" dirty="0">
                <a:latin typeface="Courier New"/>
                <a:cs typeface="Courier New"/>
              </a:rPr>
              <a:t>        :  6 </a:t>
            </a:r>
            <a:r>
              <a:rPr lang="de-DE" sz="1400" dirty="0" smtClean="0">
                <a:latin typeface="Courier New"/>
                <a:cs typeface="Courier New"/>
              </a:rPr>
              <a:t> : </a:t>
            </a:r>
            <a:r>
              <a:rPr lang="de-DE" sz="1400" dirty="0">
                <a:latin typeface="Courier New"/>
                <a:cs typeface="Courier New"/>
              </a:rPr>
              <a:t>177</a:t>
            </a:r>
          </a:p>
          <a:p>
            <a:r>
              <a:rPr lang="de-DE" sz="1400" dirty="0">
                <a:latin typeface="Courier New"/>
                <a:cs typeface="Courier New"/>
              </a:rPr>
              <a:t>Gabe Hart            : 13 </a:t>
            </a:r>
            <a:r>
              <a:rPr lang="de-DE" sz="1400" dirty="0" smtClean="0">
                <a:latin typeface="Courier New"/>
                <a:cs typeface="Courier New"/>
              </a:rPr>
              <a:t> : </a:t>
            </a:r>
            <a:r>
              <a:rPr lang="de-DE" sz="1400" dirty="0">
                <a:latin typeface="Courier New"/>
                <a:cs typeface="Courier New"/>
              </a:rPr>
              <a:t>178</a:t>
            </a:r>
          </a:p>
          <a:p>
            <a:r>
              <a:rPr lang="de-DE" sz="1400" dirty="0" err="1">
                <a:latin typeface="Courier New"/>
                <a:cs typeface="Courier New"/>
              </a:rPr>
              <a:t>xiaoxiao</a:t>
            </a:r>
            <a:r>
              <a:rPr lang="de-DE" sz="1400" dirty="0">
                <a:latin typeface="Courier New"/>
                <a:cs typeface="Courier New"/>
              </a:rPr>
              <a:t>             : 17 </a:t>
            </a:r>
            <a:r>
              <a:rPr lang="de-DE" sz="1400" dirty="0" smtClean="0">
                <a:latin typeface="Courier New"/>
                <a:cs typeface="Courier New"/>
              </a:rPr>
              <a:t> : </a:t>
            </a:r>
            <a:r>
              <a:rPr lang="de-DE" sz="1400" dirty="0">
                <a:latin typeface="Courier New"/>
                <a:cs typeface="Courier New"/>
              </a:rPr>
              <a:t>179</a:t>
            </a:r>
          </a:p>
          <a:p>
            <a:r>
              <a:rPr lang="de-DE" sz="1400" dirty="0">
                <a:latin typeface="Courier New"/>
                <a:cs typeface="Courier New"/>
              </a:rPr>
              <a:t>Bradley </a:t>
            </a:r>
            <a:r>
              <a:rPr lang="de-DE" sz="1400" dirty="0" err="1">
                <a:latin typeface="Courier New"/>
                <a:cs typeface="Courier New"/>
              </a:rPr>
              <a:t>Lowekamp</a:t>
            </a:r>
            <a:r>
              <a:rPr lang="de-DE" sz="1400" dirty="0">
                <a:latin typeface="Courier New"/>
                <a:cs typeface="Courier New"/>
              </a:rPr>
              <a:t>     : 13 </a:t>
            </a:r>
            <a:r>
              <a:rPr lang="de-DE" sz="1400" dirty="0" smtClean="0">
                <a:latin typeface="Courier New"/>
                <a:cs typeface="Courier New"/>
              </a:rPr>
              <a:t> : </a:t>
            </a:r>
            <a:r>
              <a:rPr lang="de-DE" sz="1400" dirty="0">
                <a:latin typeface="Courier New"/>
                <a:cs typeface="Courier New"/>
              </a:rPr>
              <a:t>185</a:t>
            </a:r>
          </a:p>
          <a:p>
            <a:r>
              <a:rPr lang="de-DE" sz="1400" dirty="0">
                <a:latin typeface="Courier New"/>
                <a:cs typeface="Courier New"/>
              </a:rPr>
              <a:t>Stephen </a:t>
            </a:r>
            <a:r>
              <a:rPr lang="de-DE" sz="1400" dirty="0" err="1">
                <a:latin typeface="Courier New"/>
                <a:cs typeface="Courier New"/>
              </a:rPr>
              <a:t>Aylward</a:t>
            </a:r>
            <a:r>
              <a:rPr lang="de-DE" sz="1400" dirty="0">
                <a:latin typeface="Courier New"/>
                <a:cs typeface="Courier New"/>
              </a:rPr>
              <a:t>      :  7 </a:t>
            </a:r>
            <a:r>
              <a:rPr lang="de-DE" sz="1400" dirty="0" smtClean="0">
                <a:latin typeface="Courier New"/>
                <a:cs typeface="Courier New"/>
              </a:rPr>
              <a:t> : </a:t>
            </a:r>
            <a:r>
              <a:rPr lang="de-DE" sz="1400" dirty="0">
                <a:latin typeface="Courier New"/>
                <a:cs typeface="Courier New"/>
              </a:rPr>
              <a:t>189</a:t>
            </a:r>
          </a:p>
          <a:p>
            <a:r>
              <a:rPr lang="de-DE" sz="1400" dirty="0">
                <a:latin typeface="Courier New"/>
                <a:cs typeface="Courier New"/>
              </a:rPr>
              <a:t>Bill Hoffman         :  1 </a:t>
            </a:r>
            <a:r>
              <a:rPr lang="de-DE" sz="1400" dirty="0" smtClean="0">
                <a:latin typeface="Courier New"/>
                <a:cs typeface="Courier New"/>
              </a:rPr>
              <a:t> : </a:t>
            </a:r>
            <a:r>
              <a:rPr lang="de-DE" sz="1400" dirty="0">
                <a:latin typeface="Courier New"/>
                <a:cs typeface="Courier New"/>
              </a:rPr>
              <a:t>202</a:t>
            </a:r>
          </a:p>
          <a:p>
            <a:r>
              <a:rPr lang="de-DE" sz="1400" dirty="0" err="1">
                <a:latin typeface="Courier New"/>
                <a:cs typeface="Courier New"/>
              </a:rPr>
              <a:t>alexandre</a:t>
            </a:r>
            <a:r>
              <a:rPr lang="de-DE" sz="1400" dirty="0">
                <a:latin typeface="Courier New"/>
                <a:cs typeface="Courier New"/>
              </a:rPr>
              <a:t> </a:t>
            </a:r>
            <a:r>
              <a:rPr lang="de-DE" sz="1400" dirty="0" err="1">
                <a:latin typeface="Courier New"/>
                <a:cs typeface="Courier New"/>
              </a:rPr>
              <a:t>gouaillard</a:t>
            </a:r>
            <a:r>
              <a:rPr lang="de-DE" sz="1400" dirty="0">
                <a:latin typeface="Courier New"/>
                <a:cs typeface="Courier New"/>
              </a:rPr>
              <a:t> :  8 </a:t>
            </a:r>
            <a:r>
              <a:rPr lang="de-DE" sz="1400" dirty="0" smtClean="0">
                <a:latin typeface="Courier New"/>
                <a:cs typeface="Courier New"/>
              </a:rPr>
              <a:t> : </a:t>
            </a:r>
            <a:r>
              <a:rPr lang="de-DE" sz="1400" dirty="0">
                <a:latin typeface="Courier New"/>
                <a:cs typeface="Courier New"/>
              </a:rPr>
              <a:t>207</a:t>
            </a:r>
          </a:p>
          <a:p>
            <a:r>
              <a:rPr lang="de-DE" sz="1400" dirty="0">
                <a:latin typeface="Courier New"/>
                <a:cs typeface="Courier New"/>
              </a:rPr>
              <a:t>Ivan </a:t>
            </a:r>
            <a:r>
              <a:rPr lang="de-DE" sz="1400" dirty="0" err="1">
                <a:latin typeface="Courier New"/>
                <a:cs typeface="Courier New"/>
              </a:rPr>
              <a:t>Macia</a:t>
            </a:r>
            <a:r>
              <a:rPr lang="de-DE" sz="1400" dirty="0">
                <a:latin typeface="Courier New"/>
                <a:cs typeface="Courier New"/>
              </a:rPr>
              <a:t>           :  2 </a:t>
            </a:r>
            <a:r>
              <a:rPr lang="de-DE" sz="1400" dirty="0" smtClean="0">
                <a:latin typeface="Courier New"/>
                <a:cs typeface="Courier New"/>
              </a:rPr>
              <a:t> : </a:t>
            </a:r>
            <a:r>
              <a:rPr lang="de-DE" sz="1400" dirty="0">
                <a:latin typeface="Courier New"/>
                <a:cs typeface="Courier New"/>
              </a:rPr>
              <a:t>211</a:t>
            </a:r>
          </a:p>
          <a:p>
            <a:r>
              <a:rPr lang="de-DE" sz="1400" dirty="0" err="1">
                <a:latin typeface="Courier New"/>
                <a:cs typeface="Courier New"/>
              </a:rPr>
              <a:t>brian</a:t>
            </a:r>
            <a:r>
              <a:rPr lang="de-DE" sz="1400" dirty="0">
                <a:latin typeface="Courier New"/>
                <a:cs typeface="Courier New"/>
              </a:rPr>
              <a:t> </a:t>
            </a:r>
            <a:r>
              <a:rPr lang="de-DE" sz="1400" dirty="0" err="1">
                <a:latin typeface="Courier New"/>
                <a:cs typeface="Courier New"/>
              </a:rPr>
              <a:t>avants</a:t>
            </a:r>
            <a:r>
              <a:rPr lang="de-DE" sz="1400" dirty="0">
                <a:latin typeface="Courier New"/>
                <a:cs typeface="Courier New"/>
              </a:rPr>
              <a:t>         : 19 </a:t>
            </a:r>
            <a:r>
              <a:rPr lang="de-DE" sz="1400" dirty="0" smtClean="0">
                <a:latin typeface="Courier New"/>
                <a:cs typeface="Courier New"/>
              </a:rPr>
              <a:t> : </a:t>
            </a:r>
            <a:r>
              <a:rPr lang="de-DE" sz="1400" dirty="0">
                <a:latin typeface="Courier New"/>
                <a:cs typeface="Courier New"/>
              </a:rPr>
              <a:t>211</a:t>
            </a:r>
          </a:p>
          <a:p>
            <a:r>
              <a:rPr lang="de-DE" sz="1400" dirty="0">
                <a:latin typeface="Courier New"/>
                <a:cs typeface="Courier New"/>
              </a:rPr>
              <a:t>Mathieu </a:t>
            </a:r>
            <a:r>
              <a:rPr lang="de-DE" sz="1400" dirty="0" err="1">
                <a:latin typeface="Courier New"/>
                <a:cs typeface="Courier New"/>
              </a:rPr>
              <a:t>Malaterre</a:t>
            </a:r>
            <a:r>
              <a:rPr lang="de-DE" sz="1400" dirty="0">
                <a:latin typeface="Courier New"/>
                <a:cs typeface="Courier New"/>
              </a:rPr>
              <a:t>    : 13 </a:t>
            </a:r>
            <a:r>
              <a:rPr lang="de-DE" sz="1400" dirty="0" smtClean="0">
                <a:latin typeface="Courier New"/>
                <a:cs typeface="Courier New"/>
              </a:rPr>
              <a:t> : </a:t>
            </a:r>
            <a:r>
              <a:rPr lang="de-DE" sz="1400" dirty="0">
                <a:latin typeface="Courier New"/>
                <a:cs typeface="Courier New"/>
              </a:rPr>
              <a:t>215</a:t>
            </a:r>
          </a:p>
          <a:p>
            <a:r>
              <a:rPr lang="de-DE" sz="1400" dirty="0">
                <a:latin typeface="Courier New"/>
                <a:cs typeface="Courier New"/>
              </a:rPr>
              <a:t>Danielle Pace        :  1 </a:t>
            </a:r>
            <a:r>
              <a:rPr lang="de-DE" sz="1400" dirty="0" smtClean="0">
                <a:latin typeface="Courier New"/>
                <a:cs typeface="Courier New"/>
              </a:rPr>
              <a:t> : </a:t>
            </a:r>
            <a:r>
              <a:rPr lang="de-DE" sz="1400" dirty="0">
                <a:latin typeface="Courier New"/>
                <a:cs typeface="Courier New"/>
              </a:rPr>
              <a:t>217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82" y="1600199"/>
            <a:ext cx="3805518" cy="33035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061085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Discussion Points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1676400"/>
            <a:ext cx="8763000" cy="3810000"/>
          </a:xfrm>
        </p:spPr>
        <p:txBody>
          <a:bodyPr numCol="1"/>
          <a:lstStyle/>
          <a:p>
            <a:r>
              <a:rPr lang="en-US" dirty="0" smtClean="0"/>
              <a:t>Unified logins and Integrated systems</a:t>
            </a:r>
          </a:p>
          <a:p>
            <a:pPr lvl="1"/>
            <a:r>
              <a:rPr lang="en-US" dirty="0" err="1" smtClean="0"/>
              <a:t>Git</a:t>
            </a:r>
            <a:endParaRPr lang="en-US" dirty="0" smtClean="0"/>
          </a:p>
          <a:p>
            <a:pPr lvl="1"/>
            <a:r>
              <a:rPr lang="en-US" dirty="0" err="1" smtClean="0"/>
              <a:t>Gerrit</a:t>
            </a:r>
            <a:endParaRPr lang="en-US" dirty="0" smtClean="0"/>
          </a:p>
          <a:p>
            <a:pPr lvl="1"/>
            <a:r>
              <a:rPr lang="en-US" dirty="0" smtClean="0"/>
              <a:t>Wiki</a:t>
            </a:r>
          </a:p>
          <a:p>
            <a:pPr lvl="1"/>
            <a:r>
              <a:rPr lang="en-US" dirty="0" smtClean="0"/>
              <a:t>Mantis</a:t>
            </a:r>
          </a:p>
          <a:p>
            <a:pPr lvl="1"/>
            <a:r>
              <a:rPr lang="en-US" dirty="0" smtClean="0"/>
              <a:t>?Midas?</a:t>
            </a:r>
          </a:p>
          <a:p>
            <a:r>
              <a:rPr lang="en-US" dirty="0" smtClean="0"/>
              <a:t>These tools need to be less distinct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352800" y="2362200"/>
            <a:ext cx="47244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/>
            <a:r>
              <a:rPr lang="en-US" dirty="0" err="1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GitHub</a:t>
            </a:r>
            <a:endParaRPr lang="en-US" dirty="0" smtClean="0">
              <a:solidFill>
                <a:schemeClr val="bg2">
                  <a:lumMod val="60000"/>
                  <a:lumOff val="40000"/>
                </a:schemeClr>
              </a:solidFill>
            </a:endParaRPr>
          </a:p>
          <a:p>
            <a:pPr lvl="1"/>
            <a:r>
              <a:rPr lang="en-US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NITRC</a:t>
            </a:r>
          </a:p>
          <a:p>
            <a:pPr lvl="1"/>
            <a:r>
              <a:rPr lang="en-US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NAMIC  (Sandbox)</a:t>
            </a:r>
          </a:p>
          <a:p>
            <a:pPr lvl="1"/>
            <a:r>
              <a:rPr lang="en-US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NAMIC  (Wiki)</a:t>
            </a:r>
          </a:p>
          <a:p>
            <a:pPr lvl="1"/>
            <a:r>
              <a:rPr lang="en-US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Slicer3/4 (Wiki)</a:t>
            </a:r>
          </a:p>
          <a:p>
            <a:pPr lvl="1"/>
            <a:r>
              <a:rPr lang="en-US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Slicer3/4 (</a:t>
            </a:r>
            <a:r>
              <a:rPr lang="en-US" dirty="0" err="1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svn</a:t>
            </a:r>
            <a:r>
              <a:rPr lang="en-US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01873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81000" y="5068669"/>
            <a:ext cx="738781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200" dirty="0" smtClean="0">
                <a:latin typeface="Courier New"/>
                <a:cs typeface="Courier New"/>
              </a:rPr>
              <a:t>./</a:t>
            </a:r>
            <a:r>
              <a:rPr lang="fr-FR" sz="1200" dirty="0" err="1" smtClean="0">
                <a:latin typeface="Courier New"/>
                <a:cs typeface="Courier New"/>
              </a:rPr>
              <a:t>gitstats</a:t>
            </a:r>
            <a:r>
              <a:rPr lang="fr-FR" sz="1200" dirty="0" smtClean="0">
                <a:latin typeface="Courier New"/>
                <a:cs typeface="Courier New"/>
              </a:rPr>
              <a:t>/</a:t>
            </a:r>
            <a:r>
              <a:rPr lang="fr-FR" sz="1200" dirty="0" err="1" smtClean="0">
                <a:latin typeface="Courier New"/>
                <a:cs typeface="Courier New"/>
              </a:rPr>
              <a:t>gitstats</a:t>
            </a:r>
            <a:r>
              <a:rPr lang="fr-FR" sz="1200" dirty="0" smtClean="0">
                <a:latin typeface="Courier New"/>
                <a:cs typeface="Courier New"/>
              </a:rPr>
              <a:t> -c </a:t>
            </a:r>
            <a:r>
              <a:rPr lang="fr-FR" sz="1200" dirty="0" err="1" smtClean="0">
                <a:latin typeface="Courier New"/>
                <a:cs typeface="Courier New"/>
              </a:rPr>
              <a:t>commit_begin</a:t>
            </a:r>
            <a:r>
              <a:rPr lang="fr-FR" sz="1200" dirty="0" smtClean="0">
                <a:latin typeface="Courier New"/>
                <a:cs typeface="Courier New"/>
              </a:rPr>
              <a:t>=5f6b8ec8de1967a364a0bb2d476455b1e99564c9 \</a:t>
            </a:r>
          </a:p>
          <a:p>
            <a:r>
              <a:rPr lang="fr-FR" sz="1200" dirty="0">
                <a:latin typeface="Courier New"/>
                <a:cs typeface="Courier New"/>
              </a:rPr>
              <a:t> </a:t>
            </a:r>
            <a:r>
              <a:rPr lang="fr-FR" sz="1200" dirty="0" smtClean="0">
                <a:latin typeface="Courier New"/>
                <a:cs typeface="Courier New"/>
              </a:rPr>
              <a:t>                   -c </a:t>
            </a:r>
            <a:r>
              <a:rPr lang="fr-FR" sz="1200" dirty="0" err="1" smtClean="0">
                <a:latin typeface="Courier New"/>
                <a:cs typeface="Courier New"/>
              </a:rPr>
              <a:t>commit_end</a:t>
            </a:r>
            <a:r>
              <a:rPr lang="fr-FR" sz="1200" dirty="0" smtClean="0">
                <a:latin typeface="Courier New"/>
                <a:cs typeface="Courier New"/>
              </a:rPr>
              <a:t>=HEAD ~/Dashboard/</a:t>
            </a:r>
            <a:r>
              <a:rPr lang="fr-FR" sz="1200" dirty="0" err="1" smtClean="0">
                <a:latin typeface="Courier New"/>
                <a:cs typeface="Courier New"/>
              </a:rPr>
              <a:t>src</a:t>
            </a:r>
            <a:r>
              <a:rPr lang="fr-FR" sz="1200" dirty="0" smtClean="0">
                <a:latin typeface="Courier New"/>
                <a:cs typeface="Courier New"/>
              </a:rPr>
              <a:t>/ITK ITKv4_Report</a:t>
            </a:r>
          </a:p>
          <a:p>
            <a:endParaRPr lang="en-US" sz="1200" dirty="0">
              <a:latin typeface="Courier New"/>
              <a:cs typeface="Courier New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" y="304800"/>
            <a:ext cx="8915400" cy="45153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576639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38100"/>
            <a:ext cx="7772400" cy="1143000"/>
          </a:xfrm>
        </p:spPr>
        <p:txBody>
          <a:bodyPr/>
          <a:lstStyle/>
          <a:p>
            <a:r>
              <a:rPr lang="en-US" dirty="0" smtClean="0"/>
              <a:t>When?  </a:t>
            </a:r>
            <a:r>
              <a:rPr lang="en-US" dirty="0" err="1" smtClean="0"/>
              <a:t>Git</a:t>
            </a:r>
            <a:r>
              <a:rPr lang="en-US" dirty="0" smtClean="0"/>
              <a:t> Commits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57400" y="900873"/>
            <a:ext cx="5715000" cy="289358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81200" y="3110673"/>
            <a:ext cx="5715000" cy="22995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674636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"/>
            <a:ext cx="7772400" cy="1143000"/>
          </a:xfrm>
        </p:spPr>
        <p:txBody>
          <a:bodyPr/>
          <a:lstStyle/>
          <a:p>
            <a:r>
              <a:rPr lang="en-US" dirty="0" smtClean="0"/>
              <a:t>How? </a:t>
            </a:r>
            <a:r>
              <a:rPr lang="en-US" dirty="0" err="1" smtClean="0"/>
              <a:t>Gerrit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744" y="1295400"/>
            <a:ext cx="5030062" cy="266386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19601" y="50456"/>
            <a:ext cx="4495800" cy="51735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178398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"/>
            <a:ext cx="7772400" cy="1143000"/>
          </a:xfrm>
        </p:spPr>
        <p:txBody>
          <a:bodyPr/>
          <a:lstStyle/>
          <a:p>
            <a:r>
              <a:rPr lang="en-US" dirty="0" smtClean="0"/>
              <a:t>How?  </a:t>
            </a:r>
            <a:r>
              <a:rPr lang="en-US" dirty="0" err="1" smtClean="0"/>
              <a:t>Git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" y="1600200"/>
            <a:ext cx="3289610" cy="38100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62400" y="1600200"/>
            <a:ext cx="2819400" cy="376613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43800" y="1600200"/>
            <a:ext cx="1295400" cy="171945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56957" y="3352800"/>
            <a:ext cx="5487043" cy="2044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464551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"/>
            <a:ext cx="7772400" cy="1143000"/>
          </a:xfrm>
        </p:spPr>
        <p:txBody>
          <a:bodyPr/>
          <a:lstStyle/>
          <a:p>
            <a:r>
              <a:rPr lang="en-US" dirty="0" smtClean="0"/>
              <a:t>What?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6800" y="1524000"/>
            <a:ext cx="7391400" cy="4114800"/>
          </a:xfrm>
        </p:spPr>
        <p:txBody>
          <a:bodyPr/>
          <a:lstStyle/>
          <a:p>
            <a:pPr marL="457200" indent="-457200">
              <a:buFont typeface="Arial"/>
              <a:buChar char="•"/>
            </a:pPr>
            <a:r>
              <a:rPr lang="en-US" dirty="0" smtClean="0"/>
              <a:t>Organization</a:t>
            </a:r>
          </a:p>
          <a:p>
            <a:pPr lvl="1"/>
            <a:r>
              <a:rPr lang="en-US" dirty="0"/>
              <a:t>Modernization (Third Party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Modularization</a:t>
            </a:r>
          </a:p>
          <a:p>
            <a:pPr lvl="1"/>
            <a:r>
              <a:rPr lang="en-US" dirty="0" smtClean="0"/>
              <a:t>Simplification</a:t>
            </a:r>
          </a:p>
          <a:p>
            <a:pPr lvl="2"/>
            <a:r>
              <a:rPr lang="en-US" dirty="0" smtClean="0"/>
              <a:t>Compile </a:t>
            </a:r>
            <a:r>
              <a:rPr lang="en-US" dirty="0"/>
              <a:t>time </a:t>
            </a:r>
            <a:r>
              <a:rPr lang="en-US" dirty="0" smtClean="0"/>
              <a:t>Behavior</a:t>
            </a:r>
          </a:p>
          <a:p>
            <a:pPr lvl="2"/>
            <a:r>
              <a:rPr lang="en-US" dirty="0" smtClean="0"/>
              <a:t>Code duplication</a:t>
            </a:r>
          </a:p>
          <a:p>
            <a:pPr lvl="1"/>
            <a:r>
              <a:rPr lang="en-US" dirty="0" smtClean="0"/>
              <a:t>Consistency</a:t>
            </a:r>
          </a:p>
        </p:txBody>
      </p:sp>
    </p:spTree>
    <p:extLst>
      <p:ext uri="{BB962C8B-B14F-4D97-AF65-F5344CB8AC3E}">
        <p14:creationId xmlns:p14="http://schemas.microsoft.com/office/powerpoint/2010/main" val="66174548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Modernization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6800" y="1600200"/>
            <a:ext cx="7391400" cy="4114800"/>
          </a:xfrm>
        </p:spPr>
        <p:txBody>
          <a:bodyPr/>
          <a:lstStyle/>
          <a:p>
            <a:pPr marL="457200" indent="-457200">
              <a:buFont typeface="Arial"/>
              <a:buChar char="•"/>
            </a:pPr>
            <a:r>
              <a:rPr lang="en-US" dirty="0" smtClean="0"/>
              <a:t>Many third party dependencies have been updated</a:t>
            </a:r>
          </a:p>
          <a:p>
            <a:pPr marL="288036" lvl="1" indent="-457200">
              <a:buFont typeface="Arial"/>
              <a:buChar char="•"/>
            </a:pPr>
            <a:r>
              <a:rPr lang="en-US" dirty="0" smtClean="0"/>
              <a:t>GDCM 2 (DICOM IO)</a:t>
            </a:r>
          </a:p>
          <a:p>
            <a:pPr marL="288036" lvl="1" indent="-457200">
              <a:buFont typeface="Arial"/>
              <a:buChar char="•"/>
            </a:pPr>
            <a:r>
              <a:rPr lang="en-US" dirty="0" smtClean="0"/>
              <a:t>NIFTI</a:t>
            </a:r>
          </a:p>
          <a:p>
            <a:pPr marL="288036" lvl="1" indent="-457200">
              <a:buFont typeface="Arial"/>
              <a:buChar char="•"/>
            </a:pPr>
            <a:r>
              <a:rPr lang="en-US" dirty="0" smtClean="0"/>
              <a:t>VNL</a:t>
            </a:r>
          </a:p>
          <a:p>
            <a:pPr marL="288036" lvl="1" indent="-457200">
              <a:buFont typeface="Arial"/>
              <a:buChar char="•"/>
            </a:pPr>
            <a:r>
              <a:rPr lang="en-US" dirty="0" err="1" smtClean="0"/>
              <a:t>OpenJPEG</a:t>
            </a:r>
            <a:endParaRPr lang="en-US" dirty="0"/>
          </a:p>
          <a:p>
            <a:pPr marL="288036" lvl="1" indent="-457200">
              <a:buFont typeface="Arial"/>
              <a:buChar char="•"/>
            </a:pPr>
            <a:r>
              <a:rPr lang="en-US" dirty="0" smtClean="0"/>
              <a:t>HDF5 (Addition, still being flushed out)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401817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Modularization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Created an ontological hierarchy</a:t>
            </a:r>
          </a:p>
          <a:p>
            <a:pPr lvl="1"/>
            <a:r>
              <a:rPr lang="en-US" dirty="0" smtClean="0"/>
              <a:t>Encapsulate </a:t>
            </a:r>
            <a:r>
              <a:rPr lang="en-US" dirty="0"/>
              <a:t>conceptual units</a:t>
            </a:r>
          </a:p>
          <a:p>
            <a:pPr lvl="1"/>
            <a:r>
              <a:rPr lang="en-US" dirty="0"/>
              <a:t>Decouple </a:t>
            </a:r>
            <a:r>
              <a:rPr lang="en-US" dirty="0" smtClean="0"/>
              <a:t>functional units </a:t>
            </a:r>
            <a:r>
              <a:rPr lang="en-US" dirty="0"/>
              <a:t>from rest of </a:t>
            </a:r>
            <a:r>
              <a:rPr lang="en-US" dirty="0" smtClean="0"/>
              <a:t>toolkit</a:t>
            </a:r>
          </a:p>
          <a:p>
            <a:r>
              <a:rPr lang="en-US" dirty="0" smtClean="0"/>
              <a:t>Fine grained inclusion of functions</a:t>
            </a:r>
            <a:endParaRPr lang="en-US" dirty="0"/>
          </a:p>
          <a:p>
            <a:pPr lvl="1"/>
            <a:r>
              <a:rPr lang="en-US" dirty="0"/>
              <a:t>Improve code </a:t>
            </a:r>
            <a:r>
              <a:rPr lang="en-US" dirty="0" smtClean="0"/>
              <a:t>coverage</a:t>
            </a:r>
          </a:p>
          <a:p>
            <a:pPr lvl="1"/>
            <a:r>
              <a:rPr lang="en-US" dirty="0" smtClean="0"/>
              <a:t>${ITK_LIBRARIES}</a:t>
            </a:r>
            <a:endParaRPr lang="en-US" dirty="0"/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51439610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6200"/>
            <a:ext cx="7772400" cy="1143000"/>
          </a:xfrm>
        </p:spPr>
        <p:txBody>
          <a:bodyPr/>
          <a:lstStyle/>
          <a:p>
            <a:r>
              <a:rPr lang="en-US" dirty="0" smtClean="0"/>
              <a:t>Simplification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066800"/>
            <a:ext cx="8229600" cy="4114800"/>
          </a:xfrm>
        </p:spPr>
        <p:txBody>
          <a:bodyPr/>
          <a:lstStyle/>
          <a:p>
            <a:pPr marL="457200" indent="-457200">
              <a:buFont typeface="Arial"/>
              <a:buChar char="•"/>
            </a:pPr>
            <a:r>
              <a:rPr lang="en-US" dirty="0"/>
              <a:t>Compile time </a:t>
            </a:r>
            <a:r>
              <a:rPr lang="en-US" dirty="0" smtClean="0"/>
              <a:t>Behavior</a:t>
            </a:r>
          </a:p>
          <a:p>
            <a:pPr lvl="1"/>
            <a:r>
              <a:rPr lang="en-US" sz="1400" dirty="0"/>
              <a:t>ITK_USE_DEPRECATED_LEVELSET_INTERPOLATION, ITK_USE_DEPRECATED_FAST_MARCHING, ITK_USE_CENTERED_PIXEL_COORDINATES_CONSISTENTLY, USE_REVIEW_STATISTICS, </a:t>
            </a:r>
            <a:r>
              <a:rPr lang="en-US" sz="1400" dirty="0" smtClean="0"/>
              <a:t>ITKIO_DEPRECATED_METADATA_ORIENTATION</a:t>
            </a:r>
            <a:r>
              <a:rPr lang="en-US" sz="1400" dirty="0"/>
              <a:t>, ITK_IMAGE_BEHAVES_AS_ORIENTED_IMAGE, </a:t>
            </a:r>
            <a:r>
              <a:rPr lang="en-US" sz="1400" dirty="0" smtClean="0"/>
              <a:t>USE_OPTIMIZED_REGISTRATION</a:t>
            </a:r>
          </a:p>
          <a:p>
            <a:pPr lvl="1"/>
            <a:r>
              <a:rPr lang="en-US" sz="1400" dirty="0" smtClean="0"/>
              <a:t>Removed SGI, MSVS 6, Old SUN, </a:t>
            </a:r>
            <a:r>
              <a:rPr lang="en-US" sz="1400" dirty="0" err="1" smtClean="0"/>
              <a:t>cygwin</a:t>
            </a:r>
            <a:r>
              <a:rPr lang="en-US" sz="1400" dirty="0" smtClean="0"/>
              <a:t> #</a:t>
            </a:r>
            <a:r>
              <a:rPr lang="en-US" sz="1400" dirty="0" err="1" smtClean="0"/>
              <a:t>ifdef</a:t>
            </a:r>
            <a:r>
              <a:rPr lang="en-US" sz="1400" dirty="0" smtClean="0"/>
              <a:t> code </a:t>
            </a:r>
          </a:p>
          <a:p>
            <a:pPr lvl="1"/>
            <a:r>
              <a:rPr lang="en-US" sz="1400" dirty="0" smtClean="0"/>
              <a:t>Removed all “Legacy” code</a:t>
            </a:r>
            <a:endParaRPr lang="en-US" sz="1400" dirty="0"/>
          </a:p>
          <a:p>
            <a:pPr marL="457200" indent="-457200">
              <a:buFont typeface="Arial"/>
              <a:buChar char="•"/>
            </a:pPr>
            <a:r>
              <a:rPr lang="en-US" dirty="0" smtClean="0"/>
              <a:t>Decouple Test Data from source</a:t>
            </a:r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488257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Angles">
  <a:themeElements>
    <a:clrScheme name="Angles">
      <a:dk1>
        <a:srgbClr val="000000"/>
      </a:dk1>
      <a:lt1>
        <a:srgbClr val="FFFFFF"/>
      </a:lt1>
      <a:dk2>
        <a:srgbClr val="434342"/>
      </a:dk2>
      <a:lt2>
        <a:srgbClr val="CDD7D9"/>
      </a:lt2>
      <a:accent1>
        <a:srgbClr val="797B7E"/>
      </a:accent1>
      <a:accent2>
        <a:srgbClr val="F96A1B"/>
      </a:accent2>
      <a:accent3>
        <a:srgbClr val="08A1D9"/>
      </a:accent3>
      <a:accent4>
        <a:srgbClr val="7C984A"/>
      </a:accent4>
      <a:accent5>
        <a:srgbClr val="C2AD8D"/>
      </a:accent5>
      <a:accent6>
        <a:srgbClr val="506E94"/>
      </a:accent6>
      <a:hlink>
        <a:srgbClr val="5F5F5F"/>
      </a:hlink>
      <a:folHlink>
        <a:srgbClr val="969696"/>
      </a:folHlink>
    </a:clrScheme>
    <a:fontScheme name="Angles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微软雅黑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ＭＳ Ｐゴシック"/>
        <a:font script="Hang" typeface="맑은 고딕"/>
        <a:font script="Hans" typeface="华文隶书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ngle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20400000"/>
            </a:lightRig>
          </a:scene3d>
          <a:sp3d contourW="6350">
            <a:bevelT w="41275" h="19050" prst="angle"/>
            <a:contourClr>
              <a:schemeClr val="phClr">
                <a:shade val="25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0000"/>
                <a:shade val="85000"/>
              </a:schemeClr>
              <a:schemeClr val="phClr">
                <a:tint val="95000"/>
                <a:shade val="99000"/>
              </a:schemeClr>
            </a:duotone>
          </a:blip>
          <a:tile tx="0" ty="0" sx="100000" sy="10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tint val="93000"/>
                <a:shade val="85000"/>
              </a:schemeClr>
              <a:schemeClr val="phClr">
                <a:tint val="96000"/>
                <a:shade val="99000"/>
              </a:schemeClr>
            </a:duotone>
          </a:blip>
          <a:tile tx="0" ty="0" sx="90000" sy="9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1675</TotalTime>
  <Words>446</Words>
  <Application>Microsoft Macintosh PowerPoint</Application>
  <PresentationFormat>On-screen Show (4:3)</PresentationFormat>
  <Paragraphs>96</Paragraphs>
  <Slides>13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Angles</vt:lpstr>
      <vt:lpstr>Status of the ITK Toolkit</vt:lpstr>
      <vt:lpstr>PowerPoint Presentation</vt:lpstr>
      <vt:lpstr>When?  Git Commits</vt:lpstr>
      <vt:lpstr>How? Gerrit</vt:lpstr>
      <vt:lpstr>How?  Git</vt:lpstr>
      <vt:lpstr>What?</vt:lpstr>
      <vt:lpstr>Modernization</vt:lpstr>
      <vt:lpstr>Modularization</vt:lpstr>
      <vt:lpstr>Simplification</vt:lpstr>
      <vt:lpstr>Consistency</vt:lpstr>
      <vt:lpstr>Major Changes</vt:lpstr>
      <vt:lpstr>Days Inactive Report</vt:lpstr>
      <vt:lpstr>Discussion Points</vt:lpstr>
    </vt:vector>
  </TitlesOfParts>
  <Company>The University of Iowa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Status of the ITK Toolkit</dc:title>
  <dc:creator>University Relations</dc:creator>
  <cp:lastModifiedBy>Hans Johnson</cp:lastModifiedBy>
  <cp:revision>49</cp:revision>
  <dcterms:created xsi:type="dcterms:W3CDTF">2004-06-18T17:08:09Z</dcterms:created>
  <dcterms:modified xsi:type="dcterms:W3CDTF">2011-06-27T12:12:58Z</dcterms:modified>
</cp:coreProperties>
</file>