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9"/>
  </p:notesMasterIdLst>
  <p:handoutMasterIdLst>
    <p:handoutMasterId r:id="rId160"/>
  </p:handoutMasterIdLst>
  <p:sldIdLst>
    <p:sldId id="412" r:id="rId2"/>
    <p:sldId id="415" r:id="rId3"/>
    <p:sldId id="413" r:id="rId4"/>
    <p:sldId id="418" r:id="rId5"/>
    <p:sldId id="414" r:id="rId6"/>
    <p:sldId id="427" r:id="rId7"/>
    <p:sldId id="416" r:id="rId8"/>
    <p:sldId id="419" r:id="rId9"/>
    <p:sldId id="417" r:id="rId10"/>
    <p:sldId id="425" r:id="rId11"/>
    <p:sldId id="420" r:id="rId12"/>
    <p:sldId id="421" r:id="rId13"/>
    <p:sldId id="422" r:id="rId14"/>
    <p:sldId id="423" r:id="rId15"/>
    <p:sldId id="424" r:id="rId16"/>
    <p:sldId id="42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550" r:id="rId26"/>
    <p:sldId id="437" r:id="rId27"/>
    <p:sldId id="438" r:id="rId28"/>
    <p:sldId id="439" r:id="rId29"/>
    <p:sldId id="440" r:id="rId30"/>
    <p:sldId id="441" r:id="rId31"/>
    <p:sldId id="442" r:id="rId32"/>
    <p:sldId id="443" r:id="rId33"/>
    <p:sldId id="551" r:id="rId34"/>
    <p:sldId id="444" r:id="rId35"/>
    <p:sldId id="446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4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75" r:id="rId65"/>
    <p:sldId id="476" r:id="rId66"/>
    <p:sldId id="477" r:id="rId67"/>
    <p:sldId id="478" r:id="rId68"/>
    <p:sldId id="479" r:id="rId69"/>
    <p:sldId id="480" r:id="rId70"/>
    <p:sldId id="481" r:id="rId71"/>
    <p:sldId id="482" r:id="rId72"/>
    <p:sldId id="483" r:id="rId73"/>
    <p:sldId id="484" r:id="rId74"/>
    <p:sldId id="485" r:id="rId75"/>
    <p:sldId id="486" r:id="rId76"/>
    <p:sldId id="487" r:id="rId77"/>
    <p:sldId id="488" r:id="rId78"/>
    <p:sldId id="489" r:id="rId79"/>
    <p:sldId id="490" r:id="rId80"/>
    <p:sldId id="491" r:id="rId81"/>
    <p:sldId id="492" r:id="rId82"/>
    <p:sldId id="493" r:id="rId83"/>
    <p:sldId id="494" r:id="rId84"/>
    <p:sldId id="495" r:id="rId85"/>
    <p:sldId id="496" r:id="rId86"/>
    <p:sldId id="497" r:id="rId87"/>
    <p:sldId id="498" r:id="rId88"/>
    <p:sldId id="499" r:id="rId89"/>
    <p:sldId id="500" r:id="rId90"/>
    <p:sldId id="501" r:id="rId91"/>
    <p:sldId id="502" r:id="rId92"/>
    <p:sldId id="503" r:id="rId93"/>
    <p:sldId id="504" r:id="rId94"/>
    <p:sldId id="505" r:id="rId95"/>
    <p:sldId id="506" r:id="rId96"/>
    <p:sldId id="507" r:id="rId97"/>
    <p:sldId id="508" r:id="rId98"/>
    <p:sldId id="509" r:id="rId99"/>
    <p:sldId id="510" r:id="rId100"/>
    <p:sldId id="511" r:id="rId101"/>
    <p:sldId id="512" r:id="rId102"/>
    <p:sldId id="513" r:id="rId103"/>
    <p:sldId id="514" r:id="rId104"/>
    <p:sldId id="515" r:id="rId105"/>
    <p:sldId id="516" r:id="rId106"/>
    <p:sldId id="517" r:id="rId107"/>
    <p:sldId id="518" r:id="rId108"/>
    <p:sldId id="519" r:id="rId109"/>
    <p:sldId id="520" r:id="rId110"/>
    <p:sldId id="521" r:id="rId111"/>
    <p:sldId id="522" r:id="rId112"/>
    <p:sldId id="523" r:id="rId113"/>
    <p:sldId id="524" r:id="rId114"/>
    <p:sldId id="525" r:id="rId115"/>
    <p:sldId id="526" r:id="rId116"/>
    <p:sldId id="527" r:id="rId117"/>
    <p:sldId id="528" r:id="rId118"/>
    <p:sldId id="529" r:id="rId119"/>
    <p:sldId id="530" r:id="rId120"/>
    <p:sldId id="532" r:id="rId121"/>
    <p:sldId id="533" r:id="rId122"/>
    <p:sldId id="534" r:id="rId123"/>
    <p:sldId id="535" r:id="rId124"/>
    <p:sldId id="536" r:id="rId125"/>
    <p:sldId id="537" r:id="rId126"/>
    <p:sldId id="538" r:id="rId127"/>
    <p:sldId id="539" r:id="rId128"/>
    <p:sldId id="540" r:id="rId129"/>
    <p:sldId id="541" r:id="rId130"/>
    <p:sldId id="542" r:id="rId131"/>
    <p:sldId id="543" r:id="rId132"/>
    <p:sldId id="544" r:id="rId133"/>
    <p:sldId id="545" r:id="rId134"/>
    <p:sldId id="546" r:id="rId135"/>
    <p:sldId id="547" r:id="rId136"/>
    <p:sldId id="548" r:id="rId137"/>
    <p:sldId id="549" r:id="rId138"/>
    <p:sldId id="552" r:id="rId139"/>
    <p:sldId id="553" r:id="rId140"/>
    <p:sldId id="554" r:id="rId141"/>
    <p:sldId id="555" r:id="rId142"/>
    <p:sldId id="556" r:id="rId143"/>
    <p:sldId id="557" r:id="rId144"/>
    <p:sldId id="558" r:id="rId145"/>
    <p:sldId id="559" r:id="rId146"/>
    <p:sldId id="560" r:id="rId147"/>
    <p:sldId id="561" r:id="rId148"/>
    <p:sldId id="562" r:id="rId149"/>
    <p:sldId id="563" r:id="rId150"/>
    <p:sldId id="564" r:id="rId151"/>
    <p:sldId id="565" r:id="rId152"/>
    <p:sldId id="566" r:id="rId153"/>
    <p:sldId id="567" r:id="rId154"/>
    <p:sldId id="568" r:id="rId155"/>
    <p:sldId id="569" r:id="rId156"/>
    <p:sldId id="570" r:id="rId157"/>
    <p:sldId id="571" r:id="rId158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A8A"/>
    <a:srgbClr val="D71614"/>
    <a:srgbClr val="D30AA5"/>
    <a:srgbClr val="A2AB00"/>
    <a:srgbClr val="730000"/>
    <a:srgbClr val="043504"/>
    <a:srgbClr val="0099CC"/>
    <a:srgbClr val="423174"/>
    <a:srgbClr val="00279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4" autoAdjust="0"/>
    <p:restoredTop sz="85050" autoAdjust="0"/>
  </p:normalViewPr>
  <p:slideViewPr>
    <p:cSldViewPr>
      <p:cViewPr>
        <p:scale>
          <a:sx n="65" d="100"/>
          <a:sy n="65" d="100"/>
        </p:scale>
        <p:origin x="-296" y="-39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handoutMaster" Target="handoutMasters/handoutMaster1.xml"/><Relationship Id="rId161" Type="http://schemas.openxmlformats.org/officeDocument/2006/relationships/printerSettings" Target="printerSettings/printerSettings1.bin"/><Relationship Id="rId16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viewProps" Target="viewProps.xml"/><Relationship Id="rId164" Type="http://schemas.openxmlformats.org/officeDocument/2006/relationships/theme" Target="theme/theme1.xml"/><Relationship Id="rId16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eopard%20OS%20X:Users:kmorel:Documents:Projects:ParaView-PI:Milestones:FY10-Joint:Artifacts:KitwareData:2010-08-11:IntrepidPlo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eopard%20OS%20X:Users:kmorel:Documents:Projects:ParaView-PI:Milestones:FY10-Joint:Artifacts:KitwareData:2010-08-11:IntrepidPlo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Slice Time</c:v>
          </c:tx>
          <c:errBars>
            <c:errDir val="y"/>
            <c:errBarType val="both"/>
            <c:errValType val="cust"/>
            <c:noEndCap val="0"/>
            <c:plus>
              <c:numRef>
                <c:f>Slice!$O$2:$O$5</c:f>
                <c:numCache>
                  <c:formatCode>General</c:formatCode>
                  <c:ptCount val="4"/>
                  <c:pt idx="0">
                    <c:v>0.000626000000000003</c:v>
                  </c:pt>
                  <c:pt idx="1">
                    <c:v>0.000363111111111115</c:v>
                  </c:pt>
                  <c:pt idx="2">
                    <c:v>0.000246333333333335</c:v>
                  </c:pt>
                  <c:pt idx="3">
                    <c:v>0.000254888888888888</c:v>
                  </c:pt>
                </c:numCache>
              </c:numRef>
            </c:plus>
            <c:minus>
              <c:numRef>
                <c:f>Slice!$N$2:$N$5</c:f>
                <c:numCache>
                  <c:formatCode>General</c:formatCode>
                  <c:ptCount val="4"/>
                  <c:pt idx="0">
                    <c:v>0.000418000000000004</c:v>
                  </c:pt>
                  <c:pt idx="1">
                    <c:v>0.000607888888888889</c:v>
                  </c:pt>
                  <c:pt idx="2">
                    <c:v>0.000910666666666674</c:v>
                  </c:pt>
                  <c:pt idx="3">
                    <c:v>0.000313111111111112</c:v>
                  </c:pt>
                </c:numCache>
              </c:numRef>
            </c:minus>
          </c:errBars>
          <c:xVal>
            <c:numRef>
              <c:f>Slice!$A$2:$A$5</c:f>
              <c:numCache>
                <c:formatCode>General</c:formatCode>
                <c:ptCount val="4"/>
                <c:pt idx="0">
                  <c:v>4096.0</c:v>
                </c:pt>
                <c:pt idx="1">
                  <c:v>8192.0</c:v>
                </c:pt>
                <c:pt idx="2">
                  <c:v>16384.0</c:v>
                </c:pt>
                <c:pt idx="3">
                  <c:v>32768.0</c:v>
                </c:pt>
              </c:numCache>
            </c:numRef>
          </c:xVal>
          <c:yVal>
            <c:numRef>
              <c:f>Slice!$K$2:$K$5</c:f>
              <c:numCache>
                <c:formatCode>General</c:formatCode>
                <c:ptCount val="4"/>
                <c:pt idx="0">
                  <c:v>0.09548</c:v>
                </c:pt>
                <c:pt idx="1">
                  <c:v>0.0562068888888889</c:v>
                </c:pt>
                <c:pt idx="2">
                  <c:v>0.0366196666666668</c:v>
                </c:pt>
                <c:pt idx="3">
                  <c:v>0.0237071111111112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Slice!$K$29</c:f>
              <c:strCache>
                <c:ptCount val="1"/>
                <c:pt idx="0">
                  <c:v>Ideal Time</c:v>
                </c:pt>
              </c:strCache>
            </c:strRef>
          </c:tx>
          <c:spPr>
            <a:ln w="12700" cmpd="sng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Slice!$A$30:$A$54</c:f>
              <c:numCache>
                <c:formatCode>General</c:formatCode>
                <c:ptCount val="25"/>
                <c:pt idx="0">
                  <c:v>4096.0</c:v>
                </c:pt>
                <c:pt idx="1">
                  <c:v>4466.719672996895</c:v>
                </c:pt>
                <c:pt idx="2">
                  <c:v>4870.992343051145</c:v>
                </c:pt>
                <c:pt idx="3">
                  <c:v>5311.854815850535</c:v>
                </c:pt>
                <c:pt idx="4">
                  <c:v>5792.6187514802</c:v>
                </c:pt>
                <c:pt idx="5">
                  <c:v>6316.895540870934</c:v>
                </c:pt>
                <c:pt idx="6">
                  <c:v>6888.623433758441</c:v>
                </c:pt>
                <c:pt idx="7">
                  <c:v>7512.097121932668</c:v>
                </c:pt>
                <c:pt idx="8">
                  <c:v>8192.000000000001</c:v>
                </c:pt>
                <c:pt idx="9">
                  <c:v>8933.439345993791</c:v>
                </c:pt>
                <c:pt idx="10">
                  <c:v>9741.984686102294</c:v>
                </c:pt>
                <c:pt idx="11">
                  <c:v>10623.70963170107</c:v>
                </c:pt>
                <c:pt idx="12">
                  <c:v>11585.23750296041</c:v>
                </c:pt>
                <c:pt idx="13">
                  <c:v>12633.79108174187</c:v>
                </c:pt>
                <c:pt idx="14">
                  <c:v>13777.2468675169</c:v>
                </c:pt>
                <c:pt idx="15">
                  <c:v>15024.19424386536</c:v>
                </c:pt>
                <c:pt idx="16">
                  <c:v>16384.00000000001</c:v>
                </c:pt>
                <c:pt idx="17">
                  <c:v>17866.87869198759</c:v>
                </c:pt>
                <c:pt idx="18">
                  <c:v>19483.96937220462</c:v>
                </c:pt>
                <c:pt idx="19">
                  <c:v>21247.41926340209</c:v>
                </c:pt>
                <c:pt idx="20">
                  <c:v>23170.47500592085</c:v>
                </c:pt>
                <c:pt idx="21">
                  <c:v>25267.58216348372</c:v>
                </c:pt>
                <c:pt idx="22">
                  <c:v>27554.49373503373</c:v>
                </c:pt>
                <c:pt idx="23">
                  <c:v>30048.38848773072</c:v>
                </c:pt>
                <c:pt idx="24">
                  <c:v>32768.00000000002</c:v>
                </c:pt>
              </c:numCache>
            </c:numRef>
          </c:xVal>
          <c:yVal>
            <c:numRef>
              <c:f>Slice!$K$30:$K$54</c:f>
              <c:numCache>
                <c:formatCode>General</c:formatCode>
                <c:ptCount val="25"/>
                <c:pt idx="0">
                  <c:v>0.09548</c:v>
                </c:pt>
                <c:pt idx="1">
                  <c:v>0.0875555460451825</c:v>
                </c:pt>
                <c:pt idx="2">
                  <c:v>0.0802887897284247</c:v>
                </c:pt>
                <c:pt idx="3">
                  <c:v>0.0736251448049751</c:v>
                </c:pt>
                <c:pt idx="4">
                  <c:v>0.0675145554676915</c:v>
                </c:pt>
                <c:pt idx="5">
                  <c:v>0.0619111203390393</c:v>
                </c:pt>
                <c:pt idx="6">
                  <c:v>0.0567727476702299</c:v>
                </c:pt>
                <c:pt idx="7">
                  <c:v>0.0520608391574396</c:v>
                </c:pt>
                <c:pt idx="8">
                  <c:v>0.0477400000000001</c:v>
                </c:pt>
                <c:pt idx="9">
                  <c:v>0.0437777730225911</c:v>
                </c:pt>
                <c:pt idx="10">
                  <c:v>0.0401443948642123</c:v>
                </c:pt>
                <c:pt idx="11">
                  <c:v>0.0368125724024876</c:v>
                </c:pt>
                <c:pt idx="12">
                  <c:v>0.0337572777338459</c:v>
                </c:pt>
                <c:pt idx="13">
                  <c:v>0.0309555601695197</c:v>
                </c:pt>
                <c:pt idx="14">
                  <c:v>0.028386373835115</c:v>
                </c:pt>
                <c:pt idx="15">
                  <c:v>0.0260304195787198</c:v>
                </c:pt>
                <c:pt idx="16">
                  <c:v>0.0238700000000001</c:v>
                </c:pt>
                <c:pt idx="17">
                  <c:v>0.0218888865112956</c:v>
                </c:pt>
                <c:pt idx="18">
                  <c:v>0.0200721974321062</c:v>
                </c:pt>
                <c:pt idx="19">
                  <c:v>0.0184062862012438</c:v>
                </c:pt>
                <c:pt idx="20">
                  <c:v>0.0168786388669229</c:v>
                </c:pt>
                <c:pt idx="21">
                  <c:v>0.0154777800847598</c:v>
                </c:pt>
                <c:pt idx="22">
                  <c:v>0.0141931869175575</c:v>
                </c:pt>
                <c:pt idx="23">
                  <c:v>0.0130152097893598</c:v>
                </c:pt>
                <c:pt idx="24">
                  <c:v>0.011935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790328"/>
        <c:axId val="515040456"/>
      </c:scatterChart>
      <c:valAx>
        <c:axId val="515790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Cores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515040456"/>
        <c:crosses val="autoZero"/>
        <c:crossBetween val="midCat"/>
      </c:valAx>
      <c:valAx>
        <c:axId val="515040456"/>
        <c:scaling>
          <c:orientation val="minMax"/>
          <c:max val="0.1"/>
        </c:scaling>
        <c:delete val="0"/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Slice Time (sec)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579032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Decimate Time</c:v>
          </c:tx>
          <c:errBars>
            <c:errDir val="y"/>
            <c:errBarType val="both"/>
            <c:errValType val="cust"/>
            <c:noEndCap val="0"/>
            <c:plus>
              <c:numRef>
                <c:f>Decimate!$O$2:$O$5</c:f>
                <c:numCache>
                  <c:formatCode>General</c:formatCode>
                  <c:ptCount val="4"/>
                  <c:pt idx="0">
                    <c:v>0.0124702222222222</c:v>
                  </c:pt>
                  <c:pt idx="1">
                    <c:v>0.004861</c:v>
                  </c:pt>
                  <c:pt idx="2">
                    <c:v>0.00135666666666667</c:v>
                  </c:pt>
                  <c:pt idx="3">
                    <c:v>0.00172700000000001</c:v>
                  </c:pt>
                </c:numCache>
              </c:numRef>
            </c:plus>
            <c:minus>
              <c:numRef>
                <c:f>Decimate!$N$2:$N$5</c:f>
                <c:numCache>
                  <c:formatCode>General</c:formatCode>
                  <c:ptCount val="4"/>
                  <c:pt idx="0">
                    <c:v>0.0106907777777778</c:v>
                  </c:pt>
                  <c:pt idx="1">
                    <c:v>0.00598799999999999</c:v>
                  </c:pt>
                  <c:pt idx="2">
                    <c:v>0.00264533333333334</c:v>
                  </c:pt>
                  <c:pt idx="3">
                    <c:v>0.001425</c:v>
                  </c:pt>
                </c:numCache>
              </c:numRef>
            </c:minus>
          </c:errBars>
          <c:xVal>
            <c:numRef>
              <c:f>Decimate!$A$2:$A$5</c:f>
              <c:numCache>
                <c:formatCode>General</c:formatCode>
                <c:ptCount val="4"/>
                <c:pt idx="0">
                  <c:v>4096.0</c:v>
                </c:pt>
                <c:pt idx="1">
                  <c:v>8192.0</c:v>
                </c:pt>
                <c:pt idx="2">
                  <c:v>16384.0</c:v>
                </c:pt>
                <c:pt idx="3">
                  <c:v>32768.0</c:v>
                </c:pt>
              </c:numCache>
            </c:numRef>
          </c:xVal>
          <c:yVal>
            <c:numRef>
              <c:f>Decimate!$K$2:$K$5</c:f>
              <c:numCache>
                <c:formatCode>General</c:formatCode>
                <c:ptCount val="4"/>
                <c:pt idx="0">
                  <c:v>0.41940677777778</c:v>
                </c:pt>
                <c:pt idx="1">
                  <c:v>0.246905</c:v>
                </c:pt>
                <c:pt idx="2">
                  <c:v>0.150343333333334</c:v>
                </c:pt>
                <c:pt idx="3">
                  <c:v>0.0966340000000002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Decimate!$K$30</c:f>
              <c:strCache>
                <c:ptCount val="1"/>
                <c:pt idx="0">
                  <c:v>Ideal Time</c:v>
                </c:pt>
              </c:strCache>
            </c:strRef>
          </c:tx>
          <c:spPr>
            <a:ln w="12700" cmpd="sng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Decimate!$A$31:$A$55</c:f>
              <c:numCache>
                <c:formatCode>General</c:formatCode>
                <c:ptCount val="25"/>
                <c:pt idx="0">
                  <c:v>4096.0</c:v>
                </c:pt>
                <c:pt idx="1">
                  <c:v>4466.719672996895</c:v>
                </c:pt>
                <c:pt idx="2">
                  <c:v>4870.992343051145</c:v>
                </c:pt>
                <c:pt idx="3">
                  <c:v>5311.854815850535</c:v>
                </c:pt>
                <c:pt idx="4">
                  <c:v>5792.6187514802</c:v>
                </c:pt>
                <c:pt idx="5">
                  <c:v>6316.895540870934</c:v>
                </c:pt>
                <c:pt idx="6">
                  <c:v>6888.623433758441</c:v>
                </c:pt>
                <c:pt idx="7">
                  <c:v>7512.097121932668</c:v>
                </c:pt>
                <c:pt idx="8">
                  <c:v>8192.000000000001</c:v>
                </c:pt>
                <c:pt idx="9">
                  <c:v>8933.439345993791</c:v>
                </c:pt>
                <c:pt idx="10">
                  <c:v>9741.984686102294</c:v>
                </c:pt>
                <c:pt idx="11">
                  <c:v>10623.70963170107</c:v>
                </c:pt>
                <c:pt idx="12">
                  <c:v>11585.23750296041</c:v>
                </c:pt>
                <c:pt idx="13">
                  <c:v>12633.79108174187</c:v>
                </c:pt>
                <c:pt idx="14">
                  <c:v>13777.2468675169</c:v>
                </c:pt>
                <c:pt idx="15">
                  <c:v>15024.19424386536</c:v>
                </c:pt>
                <c:pt idx="16">
                  <c:v>16384.00000000001</c:v>
                </c:pt>
                <c:pt idx="17">
                  <c:v>17866.87869198759</c:v>
                </c:pt>
                <c:pt idx="18">
                  <c:v>19483.96937220462</c:v>
                </c:pt>
                <c:pt idx="19">
                  <c:v>21247.41926340209</c:v>
                </c:pt>
                <c:pt idx="20">
                  <c:v>23170.47500592085</c:v>
                </c:pt>
                <c:pt idx="21">
                  <c:v>25267.58216348372</c:v>
                </c:pt>
                <c:pt idx="22">
                  <c:v>27554.49373503373</c:v>
                </c:pt>
                <c:pt idx="23">
                  <c:v>30048.38848773072</c:v>
                </c:pt>
                <c:pt idx="24">
                  <c:v>32768.00000000002</c:v>
                </c:pt>
              </c:numCache>
            </c:numRef>
          </c:xVal>
          <c:yVal>
            <c:numRef>
              <c:f>Decimate!$K$31:$K$55</c:f>
              <c:numCache>
                <c:formatCode>General</c:formatCode>
                <c:ptCount val="25"/>
                <c:pt idx="0">
                  <c:v>0.41940677777778</c:v>
                </c:pt>
                <c:pt idx="1">
                  <c:v>0.384597710969666</c:v>
                </c:pt>
                <c:pt idx="2">
                  <c:v>0.352677655966446</c:v>
                </c:pt>
                <c:pt idx="3">
                  <c:v>0.323406836469177</c:v>
                </c:pt>
                <c:pt idx="4">
                  <c:v>0.296565376642267</c:v>
                </c:pt>
                <c:pt idx="5">
                  <c:v>0.271951649455474</c:v>
                </c:pt>
                <c:pt idx="6">
                  <c:v>0.249380762106849</c:v>
                </c:pt>
                <c:pt idx="7">
                  <c:v>0.228683167149443</c:v>
                </c:pt>
                <c:pt idx="8">
                  <c:v>0.209703388888889</c:v>
                </c:pt>
                <c:pt idx="9">
                  <c:v>0.192298855484833</c:v>
                </c:pt>
                <c:pt idx="10">
                  <c:v>0.176338827983222</c:v>
                </c:pt>
                <c:pt idx="11">
                  <c:v>0.161703418234588</c:v>
                </c:pt>
                <c:pt idx="12">
                  <c:v>0.148282688321133</c:v>
                </c:pt>
                <c:pt idx="13">
                  <c:v>0.135975824727737</c:v>
                </c:pt>
                <c:pt idx="14">
                  <c:v>0.124690381053425</c:v>
                </c:pt>
                <c:pt idx="15">
                  <c:v>0.114341583574721</c:v>
                </c:pt>
                <c:pt idx="16">
                  <c:v>0.104851694444444</c:v>
                </c:pt>
                <c:pt idx="17">
                  <c:v>0.0961494277424163</c:v>
                </c:pt>
                <c:pt idx="18">
                  <c:v>0.0881694139916112</c:v>
                </c:pt>
                <c:pt idx="19">
                  <c:v>0.0808517091172942</c:v>
                </c:pt>
                <c:pt idx="20">
                  <c:v>0.0741413441605665</c:v>
                </c:pt>
                <c:pt idx="21">
                  <c:v>0.0679879123638685</c:v>
                </c:pt>
                <c:pt idx="22">
                  <c:v>0.0623451905267123</c:v>
                </c:pt>
                <c:pt idx="23">
                  <c:v>0.0571707917873607</c:v>
                </c:pt>
                <c:pt idx="24">
                  <c:v>0.0524258472222222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8834088"/>
        <c:axId val="515313672"/>
      </c:scatterChart>
      <c:valAx>
        <c:axId val="798834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Cores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5313672"/>
        <c:crosses val="autoZero"/>
        <c:crossBetween val="midCat"/>
      </c:valAx>
      <c:valAx>
        <c:axId val="515313672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Decimate Time (sec)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883408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11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43413"/>
            <a:ext cx="5100637" cy="420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6912" rIns="92206" bIns="46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3263"/>
            <a:ext cx="463073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8012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lvl="0" indent="0" algn="l" defTabSz="9048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As we progress, please feel free to interrupt with questions.</a:t>
            </a:r>
          </a:p>
          <a:p>
            <a:endParaRPr lang="en-US" dirty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But there are many more options when using the coprocessing</a:t>
            </a:r>
            <a:r>
              <a:rPr lang="en-US" baseline="0" dirty="0" smtClean="0"/>
              <a:t> library.</a:t>
            </a:r>
          </a:p>
          <a:p>
            <a:pPr>
              <a:buFontTx/>
              <a:buChar char="•"/>
            </a:pPr>
            <a:r>
              <a:rPr lang="en-US" baseline="0" dirty="0" smtClean="0"/>
              <a:t>You can extract information in other ways that preserve the most relevant information but keep in a form that can still be interacted with.</a:t>
            </a:r>
          </a:p>
          <a:p>
            <a:pPr>
              <a:buFontTx/>
              <a:buChar char="•"/>
            </a:pPr>
            <a:r>
              <a:rPr lang="en-US" baseline="0" dirty="0" smtClean="0"/>
              <a:t>For example, you could extract relevant polygonal surfaces.  They are a fraction the size of the full mesh.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You</a:t>
            </a:r>
            <a:r>
              <a:rPr lang="en-US" baseline="0" dirty="0" smtClean="0"/>
              <a:t> could also generate more statistical information for later charting.</a:t>
            </a:r>
          </a:p>
          <a:p>
            <a:pPr>
              <a:buFontTx/>
              <a:buChar char="•"/>
            </a:pPr>
            <a:r>
              <a:rPr lang="en-US" baseline="0" dirty="0" smtClean="0"/>
              <a:t>One of the main advantages of the ParaView Coprocessing Library is that the algorithms available in the ParaView application are also available while coprocessing.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Another advantage is that you can use the ParaView application to guide</a:t>
            </a:r>
            <a:r>
              <a:rPr lang="en-US" baseline="0" dirty="0" smtClean="0"/>
              <a:t> the coprocessing analysis.</a:t>
            </a:r>
          </a:p>
          <a:p>
            <a:pPr>
              <a:buFontTx/>
              <a:buChar char="•"/>
            </a:pPr>
            <a:r>
              <a:rPr lang="en-US" baseline="0" dirty="0" smtClean="0"/>
              <a:t>From the ParaView application you can load a proxy geometry, define a desired analysis, and automatically generate a script understood by the ParaView Coprocessing Library.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1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9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37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C6BD0443-7C1E-F44B-AE1D-57A3B94BBD6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C6BD0443-7C1E-F44B-AE1D-57A3B94BBD6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paraview</a:t>
            </a:r>
            <a:r>
              <a:rPr lang="en-US" baseline="0" dirty="0" smtClean="0"/>
              <a:t> classes derive from VTK – can follow the inheritance hierarchy to get to VTK </a:t>
            </a:r>
            <a:r>
              <a:rPr lang="en-US" baseline="0" dirty="0" err="1" smtClean="0"/>
              <a:t>doxygen</a:t>
            </a:r>
            <a:endParaRPr lang="en-US" baseline="0" dirty="0" smtClean="0"/>
          </a:p>
          <a:p>
            <a:r>
              <a:rPr lang="en-US" baseline="0" dirty="0" smtClean="0"/>
              <a:t>http://paraview.org//Wiki for the main wiki page – also a </a:t>
            </a:r>
            <a:r>
              <a:rPr lang="en-US" baseline="0" dirty="0" err="1" smtClean="0"/>
              <a:t>paraview</a:t>
            </a:r>
            <a:r>
              <a:rPr lang="en-US" baseline="0" dirty="0" smtClean="0"/>
              <a:t> users guide there in 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 format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have multiple pipelines</a:t>
            </a:r>
          </a:p>
          <a:p>
            <a:r>
              <a:rPr lang="en-US" dirty="0" smtClean="0"/>
              <a:t>Normally writers are not part of the pipeline shown in </a:t>
            </a:r>
            <a:r>
              <a:rPr lang="en-US" dirty="0" err="1" smtClean="0"/>
              <a:t>ParaView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Coprocessing</a:t>
            </a:r>
            <a:endParaRPr lang="en-US" dirty="0" smtClean="0"/>
          </a:p>
          <a:p>
            <a:r>
              <a:rPr lang="en-US" dirty="0" smtClean="0"/>
              <a:t>Uses and Examples</a:t>
            </a:r>
          </a:p>
          <a:p>
            <a:r>
              <a:rPr lang="en-US" dirty="0" err="1" smtClean="0"/>
              <a:t>Coprocessing</a:t>
            </a:r>
            <a:r>
              <a:rPr lang="en-US" dirty="0" smtClean="0"/>
              <a:t> </a:t>
            </a:r>
            <a:r>
              <a:rPr lang="en-US" dirty="0" err="1" smtClean="0"/>
              <a:t>ParaView</a:t>
            </a:r>
            <a:r>
              <a:rPr lang="en-US" dirty="0" smtClean="0"/>
              <a:t> Plugin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mentioning adaptors as bridge</a:t>
            </a:r>
            <a:r>
              <a:rPr lang="en-US" baseline="0" dirty="0" smtClean="0"/>
              <a:t> between simulation and catalyst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81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r>
              <a:rPr lang="en-US" dirty="0" smtClean="0"/>
              <a:t>Will discuss later how to make VTK  grid</a:t>
            </a:r>
            <a:r>
              <a:rPr lang="en-US" baseline="0" dirty="0" smtClean="0"/>
              <a:t> and field objects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fidelity access to data</a:t>
            </a:r>
          </a:p>
          <a:p>
            <a:r>
              <a:rPr lang="en-US" baseline="0" dirty="0" smtClean="0"/>
              <a:t>Directly couple with a simulation and pull from data not normally available, possibly every frame.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78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</a:t>
            </a:r>
            <a:r>
              <a:rPr lang="en-US" baseline="0" dirty="0" smtClean="0"/>
              <a:t> go further into details in the following slides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counting of the pipeline – Delete is ok here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3.12 we should add in </a:t>
            </a:r>
            <a:r>
              <a:rPr lang="en-US" dirty="0" err="1" smtClean="0"/>
              <a:t>ForceOutputOn</a:t>
            </a:r>
            <a:r>
              <a:rPr lang="en-US" dirty="0" smtClean="0"/>
              <a:t>() for the last time step.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member functions to iterate over points, cells,</a:t>
            </a:r>
            <a:r>
              <a:rPr lang="en-US" baseline="0" dirty="0" smtClean="0"/>
              <a:t> etc.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Slides may be out of order here!!!</a:t>
            </a:r>
          </a:p>
          <a:p>
            <a:r>
              <a:rPr lang="en-US" dirty="0" smtClean="0"/>
              <a:t>Will go into more details</a:t>
            </a:r>
            <a:r>
              <a:rPr lang="en-US" baseline="0" dirty="0" smtClean="0"/>
              <a:t> in the following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lIns="91330" tIns="45665" rIns="91330" bIns="45665"/>
          <a:lstStyle/>
          <a:p>
            <a:pPr>
              <a:defRPr/>
            </a:pPr>
            <a:fld id="{8561A065-12CA-472B-94B7-D68CE689BD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048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Required</a:t>
            </a:r>
            <a:r>
              <a:rPr lang="en-US" baseline="0" dirty="0" smtClean="0"/>
              <a:t> to call both </a:t>
            </a:r>
            <a:r>
              <a:rPr lang="en-US" baseline="0" dirty="0" err="1" smtClean="0"/>
              <a:t>SetWholeExtents</a:t>
            </a:r>
            <a:r>
              <a:rPr lang="en-US" baseline="0" dirty="0" smtClean="0"/>
              <a:t>() – this and the one mentioned earlier </a:t>
            </a:r>
            <a:r>
              <a:rPr lang="en-US" dirty="0" err="1" smtClean="0"/>
              <a:t>vtkCPInputDescription</a:t>
            </a:r>
            <a:r>
              <a:rPr lang="en-US" dirty="0" smtClean="0"/>
              <a:t>::</a:t>
            </a:r>
            <a:r>
              <a:rPr lang="en-US" dirty="0" err="1" smtClean="0"/>
              <a:t>SetWholeExtent</a:t>
            </a:r>
            <a:r>
              <a:rPr lang="en-US" dirty="0" smtClean="0"/>
              <a:t>()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arbitrarily throwing out data, throw it out smart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sets</a:t>
            </a:r>
            <a:r>
              <a:rPr lang="en-US" baseline="0" dirty="0" smtClean="0"/>
              <a:t> partitioning by specifying the extents on each process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048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SetDimensions</a:t>
            </a:r>
            <a:r>
              <a:rPr lang="en-US" dirty="0" smtClean="0"/>
              <a:t>() – should not be used but if</a:t>
            </a:r>
            <a:r>
              <a:rPr lang="en-US" baseline="0" dirty="0" smtClean="0"/>
              <a:t> it is it must be before </a:t>
            </a:r>
            <a:r>
              <a:rPr lang="en-US" baseline="0" dirty="0" err="1" smtClean="0"/>
              <a:t>SetExtent</a:t>
            </a:r>
            <a:r>
              <a:rPr lang="en-US" baseline="0" dirty="0" smtClean="0"/>
              <a:t>() is called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048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SetDimensions</a:t>
            </a:r>
            <a:r>
              <a:rPr lang="en-US" dirty="0" smtClean="0"/>
              <a:t>() – should not be used but if</a:t>
            </a:r>
            <a:r>
              <a:rPr lang="en-US" baseline="0" dirty="0" smtClean="0"/>
              <a:t> it is it must be before </a:t>
            </a:r>
            <a:r>
              <a:rPr lang="en-US" baseline="0" dirty="0" err="1" smtClean="0"/>
              <a:t>SetExtent</a:t>
            </a:r>
            <a:r>
              <a:rPr lang="en-US" baseline="0" smtClean="0"/>
              <a:t>() is called</a:t>
            </a:r>
            <a:endParaRPr lang="en-US" smtClean="0"/>
          </a:p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lIns="91330" tIns="45665" rIns="91330" bIns="45665"/>
          <a:lstStyle/>
          <a:p>
            <a:pPr>
              <a:defRPr/>
            </a:pPr>
            <a:fld id="{8561A065-12CA-472B-94B7-D68CE689BD10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lIns="91330" tIns="45665" rIns="91330" bIns="45665"/>
          <a:lstStyle/>
          <a:p>
            <a:pPr>
              <a:defRPr/>
            </a:pPr>
            <a:fld id="{8561A065-12CA-472B-94B7-D68CE689BD10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lIns="91330" tIns="45665" rIns="91330" bIns="45665"/>
          <a:lstStyle/>
          <a:p>
            <a:pPr>
              <a:defRPr/>
            </a:pPr>
            <a:fld id="{8561A065-12CA-472B-94B7-D68CE689BD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lIns="91330" tIns="45665" rIns="91330" bIns="45665"/>
          <a:lstStyle/>
          <a:p>
            <a:pPr>
              <a:defRPr/>
            </a:pPr>
            <a:fld id="{8561A065-12CA-472B-94B7-D68CE689BD10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release</a:t>
            </a:r>
            <a:r>
              <a:rPr lang="en-US" baseline="0" dirty="0" smtClean="0"/>
              <a:t> of ParaView will use </a:t>
            </a:r>
            <a:r>
              <a:rPr lang="en-US" baseline="0" dirty="0" err="1" smtClean="0"/>
              <a:t>Cmake’s</a:t>
            </a:r>
            <a:r>
              <a:rPr lang="en-US" baseline="0" dirty="0" smtClean="0"/>
              <a:t> Fortran/C module to help with this.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day</a:t>
            </a:r>
            <a:r>
              <a:rPr lang="en-US" baseline="0" dirty="0" smtClean="0"/>
              <a:t> is focused on the Developer perspective</a:t>
            </a:r>
          </a:p>
          <a:p>
            <a:r>
              <a:rPr lang="en-US" baseline="0" dirty="0" smtClean="0"/>
              <a:t>How do you implement these technologies into a simulation</a:t>
            </a:r>
          </a:p>
        </p:txBody>
      </p:sp>
    </p:spTree>
    <p:extLst>
      <p:ext uri="{BB962C8B-B14F-4D97-AF65-F5344CB8AC3E}">
        <p14:creationId xmlns:p14="http://schemas.microsoft.com/office/powerpoint/2010/main" val="42060363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243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lIns="93171" tIns="46586" rIns="93171" bIns="46586"/>
          <a:lstStyle/>
          <a:p>
            <a:fld id="{005E748C-17BD-4087-B305-C7A5E2C72ADD}" type="slidenum">
              <a:rPr lang="en-US" smtClean="0"/>
              <a:pPr/>
              <a:t>123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lIns="93171" tIns="46586" rIns="93171" bIns="46586"/>
          <a:lstStyle/>
          <a:p>
            <a:fld id="{005E748C-17BD-4087-B305-C7A5E2C72ADD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005E748C-17BD-4087-B305-C7A5E2C72ADD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baseline="0" dirty="0" err="1" smtClean="0"/>
              <a:t>gdx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gdy</a:t>
            </a:r>
            <a:r>
              <a:rPr lang="en-US" baseline="0" dirty="0" smtClean="0"/>
              <a:t> describe the size of a global array ‘</a:t>
            </a:r>
            <a:r>
              <a:rPr lang="en-US" baseline="0" dirty="0" err="1" smtClean="0"/>
              <a:t>xy</a:t>
            </a:r>
            <a:r>
              <a:rPr lang="en-US" baseline="0" dirty="0" smtClean="0"/>
              <a:t>’ written by 2x2 processes with 2D decomposition of </a:t>
            </a:r>
            <a:r>
              <a:rPr lang="en-US" baseline="0" dirty="0" err="1" smtClean="0"/>
              <a:t>ldx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ldy</a:t>
            </a:r>
            <a:r>
              <a:rPr lang="en-US" baseline="0" dirty="0" smtClean="0"/>
              <a:t> blocks.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Metadata includes Min/Max/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Std.dev</a:t>
            </a:r>
            <a:r>
              <a:rPr lang="en-US" baseline="0" dirty="0" smtClean="0"/>
              <a:t> for each array.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005E748C-17BD-4087-B305-C7A5E2C72ADD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XML defines the variables to be written, and how global arrays are to be composed/viewed from the pieces that individual</a:t>
            </a:r>
            <a:r>
              <a:rPr lang="en-US" baseline="0" dirty="0" smtClean="0"/>
              <a:t> processes write. </a:t>
            </a:r>
            <a:r>
              <a:rPr lang="en-US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</a:t>
            </a:r>
            <a:r>
              <a:rPr lang="en-US" baseline="0" dirty="0" smtClean="0"/>
              <a:t> header automatically is generated and is included in the writing code. But </a:t>
            </a:r>
            <a:r>
              <a:rPr lang="en-US" baseline="0" dirty="0" err="1" smtClean="0"/>
              <a:t>adios_write</a:t>
            </a:r>
            <a:r>
              <a:rPr lang="en-US" baseline="0" dirty="0" smtClean="0"/>
              <a:t>() Is available to state what variables to write in the source itself.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Each process can</a:t>
            </a:r>
            <a:r>
              <a:rPr lang="en-US" baseline="0" dirty="0" smtClean="0"/>
              <a:t> read in an arbitrary slice of ‘</a:t>
            </a:r>
            <a:r>
              <a:rPr lang="en-US" baseline="0" dirty="0" err="1" smtClean="0"/>
              <a:t>xy</a:t>
            </a:r>
            <a:r>
              <a:rPr lang="en-US" baseline="0" dirty="0" smtClean="0"/>
              <a:t>’.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non-XML API is also available for full control from within the source if you prefer (e.g. variable names depend on code configuration)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005E748C-17BD-4087-B305-C7A5E2C72ADD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XML defines the variables to be written, and how global arrays are to be composed/viewed from the pieces that individual</a:t>
            </a:r>
            <a:r>
              <a:rPr lang="en-US" baseline="0" dirty="0" smtClean="0"/>
              <a:t> processes write. </a:t>
            </a:r>
            <a:r>
              <a:rPr lang="en-US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</a:t>
            </a:r>
            <a:r>
              <a:rPr lang="en-US" baseline="0" dirty="0" smtClean="0"/>
              <a:t> header automatically is generated and is included in the writing code. But </a:t>
            </a:r>
            <a:r>
              <a:rPr lang="en-US" baseline="0" dirty="0" err="1" smtClean="0"/>
              <a:t>adios_write</a:t>
            </a:r>
            <a:r>
              <a:rPr lang="en-US" baseline="0" dirty="0" smtClean="0"/>
              <a:t>() Is available to state what variables to write in the source itself.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Each process can</a:t>
            </a:r>
            <a:r>
              <a:rPr lang="en-US" baseline="0" dirty="0" smtClean="0"/>
              <a:t> read in an arbitrary slice of ‘</a:t>
            </a:r>
            <a:r>
              <a:rPr lang="en-US" baseline="0" dirty="0" err="1" smtClean="0"/>
              <a:t>xy</a:t>
            </a:r>
            <a:r>
              <a:rPr lang="en-US" baseline="0" dirty="0" smtClean="0"/>
              <a:t>’.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non-XML API is also available for full control from within the source if you prefer (e.g. variable names depend on code configuration)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005E748C-17BD-4087-B305-C7A5E2C72ADD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005E748C-17BD-4087-B305-C7A5E2C72ADD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2"/>
          <p:cNvSpPr>
            <a:spLocks noGrp="1" noChangeArrowheads="1"/>
          </p:cNvSpPr>
          <p:nvPr>
            <p:ph type="sldNum" sz="quarter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</p:spPr>
        <p:txBody>
          <a:bodyPr lIns="93171" tIns="46586" rIns="93171" bIns="46586"/>
          <a:lstStyle/>
          <a:p>
            <a:fld id="{2FC615C0-CF72-1D41-AC62-CADD0F173C27}" type="slidenum">
              <a:rPr lang="en-US">
                <a:solidFill>
                  <a:prstClr val="white"/>
                </a:solidFill>
              </a:rPr>
              <a:pPr/>
              <a:t>130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61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38675" cy="3478213"/>
          </a:xfrm>
          <a:solidFill>
            <a:srgbClr val="FFFFFF"/>
          </a:solidFill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14" y="4414911"/>
            <a:ext cx="5600016" cy="4175750"/>
          </a:xfrm>
          <a:noFill/>
          <a:ln/>
        </p:spPr>
        <p:txBody>
          <a:bodyPr wrap="none" anchor="ctr"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29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Char char="•"/>
            </a:pPr>
            <a:r>
              <a:rPr lang="en-US" baseline="0" dirty="0" smtClean="0"/>
              <a:t>To add coprocessing to a simulation solver, one writes an adaptor.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adaptor is the only thing that has to be created to use </a:t>
            </a:r>
            <a:r>
              <a:rPr lang="en-US" baseline="0" dirty="0" err="1" smtClean="0"/>
              <a:t>coprocessing</a:t>
            </a:r>
            <a:r>
              <a:rPr lang="en-US" baseline="0" dirty="0" smtClean="0"/>
              <a:t> in a new piece of code.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amount of code required for the adaptor is very small.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A significant portion of this tutorial is in creating adaptors.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46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Isosurface</a:t>
            </a:r>
            <a:r>
              <a:rPr lang="en-US" dirty="0" smtClean="0"/>
              <a:t> of vertical velocity colored by speed and cut plane through the synthetic jet (on 22 Million element mesh)</a:t>
            </a:r>
          </a:p>
          <a:p>
            <a:endParaRPr lang="en-US" dirty="0" smtClean="0"/>
          </a:p>
          <a:p>
            <a:pPr marL="0" marR="0" indent="0" algn="l" defTabSz="9048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Kitware will be part of the NASA booth on Tuesday and part of Thursday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Poster Session will be held Tuesday, November 15 2011 from 5:15-7:00PM in the lobby in the 2nd/3rd floors of the North Galleria of the Seattle Convention Center. </a:t>
            </a:r>
          </a:p>
          <a:p>
            <a:r>
              <a:rPr lang="en-US" dirty="0" smtClean="0"/>
              <a:t>Could you also let me know when the coprocessing tutorial will take place so that I can make some advertisement if the poster session takes place earlier?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Please find below the title, the authors list and the abstract of the poster: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"Co-visualization of full data and in situ data extracts from unstructured grid CFD at 160k cores"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M. </a:t>
            </a:r>
            <a:r>
              <a:rPr lang="en-US" dirty="0" err="1" smtClean="0"/>
              <a:t>Rasquin</a:t>
            </a:r>
            <a:r>
              <a:rPr lang="en-US" dirty="0" smtClean="0"/>
              <a:t>, P. Marion, V. </a:t>
            </a:r>
            <a:r>
              <a:rPr lang="en-US" dirty="0" err="1" smtClean="0"/>
              <a:t>Vishwanath</a:t>
            </a:r>
            <a:r>
              <a:rPr lang="en-US" dirty="0" smtClean="0"/>
              <a:t>, R. Loy,  A. Bauer, B. Matthews, M. Zhou, O. </a:t>
            </a:r>
            <a:r>
              <a:rPr lang="en-US" dirty="0" err="1" smtClean="0"/>
              <a:t>Sahni</a:t>
            </a:r>
            <a:r>
              <a:rPr lang="en-US" dirty="0" smtClean="0"/>
              <a:t>, J. Fu, N. Lu, C. Carothers, M. </a:t>
            </a:r>
            <a:r>
              <a:rPr lang="en-US" dirty="0" err="1" smtClean="0"/>
              <a:t>Shephard</a:t>
            </a:r>
            <a:r>
              <a:rPr lang="en-US" dirty="0" smtClean="0"/>
              <a:t>, M. </a:t>
            </a:r>
            <a:r>
              <a:rPr lang="en-US" dirty="0" err="1" smtClean="0"/>
              <a:t>Hereld</a:t>
            </a:r>
            <a:r>
              <a:rPr lang="en-US" dirty="0" smtClean="0"/>
              <a:t>, M. </a:t>
            </a:r>
            <a:r>
              <a:rPr lang="en-US" dirty="0" err="1" smtClean="0"/>
              <a:t>Papka</a:t>
            </a:r>
            <a:r>
              <a:rPr lang="en-US" dirty="0" smtClean="0"/>
              <a:t>, K. </a:t>
            </a:r>
            <a:r>
              <a:rPr lang="en-US" dirty="0" err="1" smtClean="0"/>
              <a:t>Kumaran</a:t>
            </a:r>
            <a:r>
              <a:rPr lang="en-US" dirty="0" smtClean="0"/>
              <a:t>, B. </a:t>
            </a:r>
            <a:r>
              <a:rPr lang="en-US" dirty="0" err="1" smtClean="0"/>
              <a:t>Geveci</a:t>
            </a:r>
            <a:r>
              <a:rPr lang="en-US" dirty="0" smtClean="0"/>
              <a:t>, K. Jansen</a:t>
            </a:r>
          </a:p>
          <a:p>
            <a:r>
              <a:rPr lang="en-US" dirty="0" smtClean="0"/>
              <a:t>  </a:t>
            </a:r>
          </a:p>
          <a:p>
            <a:r>
              <a:rPr lang="en-US" dirty="0" smtClean="0"/>
              <a:t>Scalability and time-to-solution studies have historically been focused on the size of the problem and run time. We consider a more strict definition of “solution” whereby a live data analysis provides continuous and reconfigurable insight into massively parallel simulations.  </a:t>
            </a:r>
          </a:p>
          <a:p>
            <a:r>
              <a:rPr lang="en-US" dirty="0" smtClean="0"/>
              <a:t>Specifically, we used the Argonne ALCF's </a:t>
            </a:r>
            <a:r>
              <a:rPr lang="en-US" dirty="0" err="1" smtClean="0"/>
              <a:t>BlueGene</a:t>
            </a:r>
            <a:r>
              <a:rPr lang="en-US" dirty="0" smtClean="0"/>
              <a:t>/P machine with 163,840 cores tightly linked through a high-speed network to 100 visualization nodes that share 200 GPUs. </a:t>
            </a:r>
          </a:p>
          <a:p>
            <a:r>
              <a:rPr lang="en-US" dirty="0" smtClean="0"/>
              <a:t>Two meshes with 416M and 3.3B elements </a:t>
            </a:r>
            <a:r>
              <a:rPr lang="en-US" dirty="0" err="1" smtClean="0"/>
              <a:t>discretize</a:t>
            </a:r>
            <a:r>
              <a:rPr lang="en-US" dirty="0" smtClean="0"/>
              <a:t> the flow over a full swept wing with an unsteady synthetic jet. The 416M element mesh takes about 2 seconds per flow solve step including the extraction and rendering of a slice or a contour, slowing currently the simulation by only 10 and 15% respectively. The 3.3B element case proved scalable at about 15 seconds per time step.</a:t>
            </a:r>
          </a:p>
          <a:p>
            <a:r>
              <a:rPr lang="en-US" dirty="0" smtClean="0"/>
              <a:t>This work will be presented with informational slides combined with a looping video and live demonstrations of our software.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986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109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780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566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0F548B64-B617-3E41-A201-1D6E85F23F60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19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635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635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6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are going to add these capabilities,</a:t>
            </a:r>
            <a:r>
              <a:rPr lang="en-US" baseline="0" dirty="0" smtClean="0"/>
              <a:t> you don’t want them to make the simulation fail to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6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1D2901CA-E2CE-E348-99FF-7AC974B2F1B8}" type="slidenum">
              <a:rPr lang="en-US" smtClean="0">
                <a:latin typeface="Helvetica" charset="0"/>
                <a:ea typeface="ＭＳ Ｐゴシック" charset="-128"/>
                <a:cs typeface="ＭＳ Ｐゴシック" charset="-128"/>
              </a:rPr>
              <a:pPr/>
              <a:t>150</a:t>
            </a:fld>
            <a:endParaRPr lang="en-US" smtClean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838C1F8D-968B-7342-BF57-3163E39DADF3}" type="slidenum">
              <a:rPr lang="en-US" smtClean="0">
                <a:latin typeface="Helvetica" charset="0"/>
                <a:ea typeface="ＭＳ Ｐゴシック" charset="-128"/>
                <a:cs typeface="ＭＳ Ｐゴシック" charset="-128"/>
              </a:rPr>
              <a:pPr/>
              <a:t>151</a:t>
            </a:fld>
            <a:endParaRPr lang="en-US" smtClean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Not 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8B60CB-3A50-6943-84CC-42EB81D3132C}" type="slidenum">
              <a:rPr lang="en-US" sz="1200">
                <a:latin typeface="Helvetica" charset="0"/>
              </a:rPr>
              <a:pPr eaLnBrk="1" hangingPunct="1"/>
              <a:t>152</a:t>
            </a:fld>
            <a:endParaRPr lang="en-US" sz="120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0F548B64-B617-3E41-A201-1D6E85F23F60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608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>
              <a:defRPr/>
            </a:pPr>
            <a:fld id="{0F548B64-B617-3E41-A201-1D6E85F23F60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02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intension</a:t>
            </a:r>
            <a:r>
              <a:rPr lang="en-US" baseline="0" dirty="0" smtClean="0"/>
              <a:t> of the ParaView Coprocessing Library is to more directly couple analysis with the solver during simulation.</a:t>
            </a:r>
          </a:p>
          <a:p>
            <a:pPr>
              <a:buFontTx/>
              <a:buChar char="•"/>
            </a:pPr>
            <a:r>
              <a:rPr lang="en-US" baseline="0" dirty="0" smtClean="0"/>
              <a:t>The ParaView Coprocessing Library is subservient to a running simulation that can make calls to do analysis while it runs.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ParaView</a:t>
            </a:r>
            <a:r>
              <a:rPr lang="en-US" baseline="0" dirty="0" smtClean="0"/>
              <a:t> Coprocessing library outputs the results of its analysis.</a:t>
            </a:r>
          </a:p>
          <a:p>
            <a:pPr>
              <a:buFontTx/>
              <a:buChar char="•"/>
            </a:pPr>
            <a:r>
              <a:rPr lang="en-US" baseline="0" dirty="0" smtClean="0"/>
              <a:t>A common desire is to render images of prepackaged visualizations.</a:t>
            </a:r>
          </a:p>
          <a:p>
            <a:pPr lvl="1">
              <a:buFontTx/>
              <a:buChar char="•"/>
            </a:pPr>
            <a:r>
              <a:rPr lang="en-US" baseline="0" dirty="0" smtClean="0"/>
              <a:t>Known as </a:t>
            </a:r>
            <a:r>
              <a:rPr lang="en-US" i="1" baseline="0" dirty="0" smtClean="0"/>
              <a:t>in-situ</a:t>
            </a:r>
            <a:r>
              <a:rPr lang="en-US" i="0" baseline="0" dirty="0" smtClean="0"/>
              <a:t> visualization.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 sz="30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64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3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64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752600" y="914400"/>
            <a:ext cx="5562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752600" y="5181600"/>
            <a:ext cx="5562600" cy="9906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charset="0"/>
              <a:buChar char="•"/>
              <a:tabLst/>
              <a:defRPr sz="1400" baseline="0"/>
            </a:lvl1pPr>
          </a:lstStyle>
          <a:p>
            <a:pPr lvl="0"/>
            <a:r>
              <a:rPr lang="en-US" dirty="0" smtClean="0"/>
              <a:t>Image Captions (Bullet)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Image Captions (Bullet)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Image Captions (Bullet)</a:t>
            </a:r>
          </a:p>
          <a:p>
            <a:pPr lvl="0"/>
            <a:endParaRPr lang="en-US" dirty="0" smtClean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92288" y="152400"/>
            <a:ext cx="5486400" cy="566738"/>
          </a:xfrm>
        </p:spPr>
        <p:txBody>
          <a:bodyPr anchor="b"/>
          <a:lstStyle>
            <a:lvl1pPr algn="ctr">
              <a:defRPr sz="2800" b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4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ckedblk [Converted].pdf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89807" y="6472900"/>
            <a:ext cx="954193" cy="3851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6096000" y="6497842"/>
            <a:ext cx="1316757" cy="3601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 descr="SnSCornerBlack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0772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Subtitle 24 pt</a:t>
            </a:r>
          </a:p>
          <a:p>
            <a:pPr lvl="1"/>
            <a:r>
              <a:rPr lang="en-US" dirty="0"/>
              <a:t>Second level 22 pt</a:t>
            </a:r>
          </a:p>
          <a:p>
            <a:pPr lvl="2"/>
            <a:r>
              <a:rPr lang="en-US" dirty="0"/>
              <a:t>Third level 20 pt</a:t>
            </a:r>
          </a:p>
          <a:p>
            <a:pPr lvl="3"/>
            <a:r>
              <a:rPr lang="en-US" dirty="0"/>
              <a:t>Fourth level 18pt</a:t>
            </a:r>
          </a:p>
          <a:p>
            <a:pPr lvl="4"/>
            <a:r>
              <a:rPr lang="en-US" dirty="0"/>
              <a:t>Fifth level 18pt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6324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- 28 Point Helvetica </a:t>
            </a:r>
            <a:r>
              <a:rPr lang="en-US" dirty="0" smtClean="0"/>
              <a:t>Bold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7467600" y="6501384"/>
            <a:ext cx="685800" cy="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atalyst_Mark_Large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0"/>
            <a:ext cx="1127925" cy="112792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0">
          <a:solidFill>
            <a:schemeClr val="tx1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0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0">
          <a:solidFill>
            <a:schemeClr val="tx1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0">
          <a:solidFill>
            <a:schemeClr val="tx1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5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view.org/" TargetMode="External"/><Relationship Id="rId4" Type="http://schemas.openxmlformats.org/officeDocument/2006/relationships/hyperlink" Target="mailto:paraview@paraview.org" TargetMode="External"/><Relationship Id="rId5" Type="http://schemas.openxmlformats.org/officeDocument/2006/relationships/hyperlink" Target="http://www.olcf.ornl.gov/center-projects/adios" TargetMode="External"/><Relationship Id="rId6" Type="http://schemas.openxmlformats.org/officeDocument/2006/relationships/hyperlink" Target="mailto:help@nccs.gov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55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hyperlink" Target="mailto:raoldfi@sandia.gov" TargetMode="Externa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2.emf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2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9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72.e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emf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emf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view.org/ParaView3/Doc/Nightly/html/classes.html" TargetMode="External"/><Relationship Id="rId4" Type="http://schemas.openxmlformats.org/officeDocument/2006/relationships/hyperlink" Target="http://paraview.org/Wiki/CoProcessing" TargetMode="External"/><Relationship Id="rId5" Type="http://schemas.openxmlformats.org/officeDocument/2006/relationships/hyperlink" Target="http://paraview.org/Wiki/Coprocessing_example" TargetMode="External"/><Relationship Id="rId6" Type="http://schemas.openxmlformats.org/officeDocument/2006/relationships/hyperlink" Target="http://paraview.org/Wiki/Python_coprocessing_exampl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raview.org/ParaView3/Doc/Nightly/html/classvtkCPPythonScriptPipeline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raview.org/ParaView3/Doc/Nightly/html/classvtkCPPipeline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4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4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vtk.org/doc/nightly/html/classvtkDataSet.html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vtk.org/doc/nightly/html/classvtkUniformGrid.html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vtk.org/doc/nightly/html/classvtkRectilinearGrid.html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vtk.org/doc/nightly/html/classvtkPointSet.html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vtk.org/doc/nightly/html/classvtkStructuredGrid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://www.vtk.org/doc/nightly/html/classvtkCell.htm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tk.org/doc/nightly/html/classvtkPolyData.html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tk.org/doc/nightly/html/classvtkUnstructuredGrid.html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://www.vtk.org/doc/nightly/html/classvtkDataArray.html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tk.org/doc/nightly/html/classvtkDataArray.html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tk.org/doc/nightly/html/classvtkFieldData.html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tk.org/doc/nightly/html/classvtkCompositeDataSet.html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orner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pic>
        <p:nvPicPr>
          <p:cNvPr id="17" name="Picture 16" descr="NNSAclr [Converted]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400800"/>
            <a:ext cx="1190972" cy="350520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838200"/>
          </a:xfrm>
          <a:noFill/>
        </p:spPr>
        <p:txBody>
          <a:bodyPr/>
          <a:lstStyle/>
          <a:p>
            <a:r>
              <a:rPr lang="en-US" sz="3200" i="1" dirty="0" smtClean="0"/>
              <a:t>In-Situ </a:t>
            </a:r>
            <a:r>
              <a:rPr lang="en-US" sz="3200" dirty="0" smtClean="0"/>
              <a:t>Visualization with Catalyst</a:t>
            </a:r>
            <a:endParaRPr lang="en-US" sz="3200" dirty="0" smtClean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553200" cy="3810000"/>
          </a:xfrm>
        </p:spPr>
        <p:txBody>
          <a:bodyPr/>
          <a:lstStyle/>
          <a:p>
            <a:pPr marL="342900" indent="-171450">
              <a:defRPr/>
            </a:pPr>
            <a:endParaRPr lang="en-US" sz="2000" dirty="0" smtClean="0"/>
          </a:p>
          <a:p>
            <a:pPr marL="342900" indent="-171450">
              <a:defRPr/>
            </a:pPr>
            <a:r>
              <a:rPr lang="en-US" sz="2000" dirty="0" smtClean="0"/>
              <a:t>November 11, 2011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/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/>
              <a:t>Andrew Bauer, </a:t>
            </a:r>
            <a:r>
              <a:rPr lang="en-US" sz="2000" dirty="0" err="1" smtClean="0"/>
              <a:t>Utkarsh</a:t>
            </a:r>
            <a:r>
              <a:rPr lang="en-US" sz="2000" dirty="0" smtClean="0"/>
              <a:t> </a:t>
            </a:r>
            <a:r>
              <a:rPr lang="en-US" sz="2000" dirty="0" err="1" smtClean="0"/>
              <a:t>Ayachit</a:t>
            </a:r>
            <a:endParaRPr lang="en-US" sz="2000" dirty="0" smtClean="0"/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Kitware Inc.</a:t>
            </a:r>
          </a:p>
          <a:p>
            <a:pPr marL="342900" indent="-171450">
              <a:defRPr/>
            </a:pPr>
            <a:r>
              <a:rPr lang="en-US" sz="2000" dirty="0" smtClean="0"/>
              <a:t>Norbert </a:t>
            </a:r>
            <a:r>
              <a:rPr lang="en-US" sz="2000" dirty="0" err="1" smtClean="0"/>
              <a:t>Podhorszki</a:t>
            </a:r>
            <a:endParaRPr lang="en-US" sz="2000" dirty="0" smtClean="0"/>
          </a:p>
          <a:p>
            <a:pPr marL="342900" indent="-171450">
              <a:defRPr/>
            </a:pPr>
            <a:r>
              <a:rPr lang="en-US" sz="2000" dirty="0" smtClean="0"/>
              <a:t>Oak Ridge National Laboratory</a:t>
            </a:r>
            <a:endParaRPr lang="en-US" sz="2000" dirty="0"/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/>
              <a:t>Nathan </a:t>
            </a:r>
            <a:r>
              <a:rPr lang="en-US" sz="2000" dirty="0" smtClean="0"/>
              <a:t>Fabian, Ron Oldfield</a:t>
            </a:r>
            <a:endParaRPr lang="en-US" sz="2000" dirty="0"/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/>
              <a:t>Sandia National Laboratories</a:t>
            </a: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SAND </a:t>
            </a:r>
            <a:r>
              <a:rPr lang="en-US" sz="1200" dirty="0" smtClean="0"/>
              <a:t>2012-7723 C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286000" y="5943600"/>
            <a:ext cx="4648200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Sandia National Laboratories is a multi-program laboratory managed and operated by Sandia Corporation, a wholly owned subsidiary of Lockheed Martin Corporation, for the U.S. Department of </a:t>
            </a:r>
            <a:r>
              <a:rPr lang="en-US" sz="900" dirty="0" smtClean="0"/>
              <a:t>Energy's </a:t>
            </a:r>
            <a:r>
              <a:rPr lang="en-US" sz="900" dirty="0"/>
              <a:t>National Nuclear Security Administration under contract DE-AC04-94AL85000.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619999" y="37842"/>
            <a:ext cx="1489107" cy="110515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 descr="Catalyst_5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16" y="0"/>
            <a:ext cx="3085884" cy="1066800"/>
          </a:xfrm>
          <a:prstGeom prst="rect">
            <a:avLst/>
          </a:prstGeom>
        </p:spPr>
      </p:pic>
      <p:pic>
        <p:nvPicPr>
          <p:cNvPr id="10" name="Picture 9" descr="ParaViewLogoBlackMu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91440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37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 Perspective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572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8965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143000"/>
            <a:ext cx="7924800" cy="4401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if(CMAKE_CROSSCOMPILING)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find_package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HostTools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REQUIRED)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else()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add_custom_target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HostTools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endif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if(NOT CMAKE_CROSSCOMPILING)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add_executable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pythonWrapper.c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export(TARGETS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FILE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HostTools.cmake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APPEND)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add_dependencies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HostTools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endif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</a:t>
            </a:r>
          </a:p>
          <a:p>
            <a:pPr>
              <a:buNone/>
            </a:pP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5638800"/>
            <a:ext cx="8077200" cy="609600"/>
          </a:xfrm>
        </p:spPr>
        <p:txBody>
          <a:bodyPr/>
          <a:lstStyle/>
          <a:p>
            <a:r>
              <a:rPr lang="en-US" dirty="0" smtClean="0"/>
              <a:t>make </a:t>
            </a:r>
            <a:r>
              <a:rPr lang="en-US" dirty="0" err="1" smtClean="0"/>
              <a:t>HostTools</a:t>
            </a:r>
            <a:endParaRPr lang="en-US" dirty="0" smtClean="0">
              <a:solidFill>
                <a:srgbClr val="043504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078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077200" cy="4038600"/>
          </a:xfrm>
        </p:spPr>
        <p:txBody>
          <a:bodyPr/>
          <a:lstStyle/>
          <a:p>
            <a:r>
              <a:rPr lang="en-US" dirty="0" err="1" smtClean="0"/>
              <a:t>CMake</a:t>
            </a:r>
            <a:r>
              <a:rPr lang="en-US" dirty="0" smtClean="0"/>
              <a:t> discovers MPI headers and libraries</a:t>
            </a:r>
          </a:p>
          <a:p>
            <a:r>
              <a:rPr lang="en-US" dirty="0" err="1" smtClean="0"/>
              <a:t>CMake</a:t>
            </a:r>
            <a:r>
              <a:rPr lang="en-US" dirty="0" smtClean="0"/>
              <a:t> invokes </a:t>
            </a:r>
            <a:r>
              <a:rPr lang="en-US" dirty="0" err="1" smtClean="0"/>
              <a:t>mpi</a:t>
            </a:r>
            <a:r>
              <a:rPr lang="en-US" dirty="0" smtClean="0"/>
              <a:t> compiler wrapper to determine required paths and libraries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</a:t>
            </a:r>
            <a:r>
              <a:rPr lang="en-US" dirty="0" err="1" smtClean="0"/>
              <a:t>mpicxx</a:t>
            </a:r>
            <a:r>
              <a:rPr lang="en-US" dirty="0" smtClean="0"/>
              <a:t> –show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69561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Python Linking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077200" cy="2514600"/>
          </a:xfrm>
        </p:spPr>
        <p:txBody>
          <a:bodyPr/>
          <a:lstStyle/>
          <a:p>
            <a:r>
              <a:rPr lang="en-US" dirty="0" smtClean="0"/>
              <a:t>Pure python module:  mymodule.py</a:t>
            </a:r>
          </a:p>
          <a:p>
            <a:r>
              <a:rPr lang="en-US" dirty="0" smtClean="0"/>
              <a:t>Extension module:      </a:t>
            </a:r>
            <a:r>
              <a:rPr lang="en-US" dirty="0" err="1" smtClean="0"/>
              <a:t>mymodule.so</a:t>
            </a:r>
            <a:endParaRPr lang="en-US" dirty="0" smtClean="0"/>
          </a:p>
          <a:p>
            <a:pPr lvl="1"/>
            <a:r>
              <a:rPr lang="en-US" dirty="0" err="1" smtClean="0"/>
              <a:t>mymodule.so</a:t>
            </a:r>
            <a:r>
              <a:rPr lang="en-US" dirty="0" smtClean="0"/>
              <a:t> is dynamically loaded</a:t>
            </a:r>
          </a:p>
          <a:p>
            <a:pPr lvl="1"/>
            <a:r>
              <a:rPr lang="en-US" dirty="0" smtClean="0"/>
              <a:t>Contains C function:  void </a:t>
            </a:r>
            <a:r>
              <a:rPr lang="en-US" dirty="0" err="1" smtClean="0"/>
              <a:t>initmymodule</a:t>
            </a:r>
            <a:r>
              <a:rPr lang="en-US" dirty="0" smtClean="0"/>
              <a:t>()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2133600"/>
            <a:ext cx="7924800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import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mymodule.say_hello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371600"/>
            <a:ext cx="8077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A simple python module example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80003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Python Linking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295400"/>
            <a:ext cx="7924800" cy="3477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#include &lt;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Python.h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&gt;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main()   {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Py_Initialize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const char* code = "import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\n"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"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mymodule.say_hello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    \n";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PyRun_SimpleString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((char*)code);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Py_Finalize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}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550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Python Linking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295400"/>
            <a:ext cx="7924800" cy="4093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#include &lt;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Python.h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&gt;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extern void 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initmymodule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(); 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main()   {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PyImport_AppendInittab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(" 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mymodule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", 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initmymodule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);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Py_Initialize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const char* code = "import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\n"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"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mymodule.say_hello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    \n";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PyRun_SimpleString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((char*)code);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Py_Finalize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();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}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5638800"/>
            <a:ext cx="8077200" cy="609600"/>
          </a:xfrm>
        </p:spPr>
        <p:txBody>
          <a:bodyPr/>
          <a:lstStyle/>
          <a:p>
            <a:r>
              <a:rPr lang="en-US" dirty="0" smtClean="0"/>
              <a:t>Executable now has a dependency on </a:t>
            </a:r>
            <a:r>
              <a:rPr lang="en-US" dirty="0" err="1" smtClean="0"/>
              <a:t>mymodule.so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610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Python Linking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3657600"/>
          </a:xfrm>
        </p:spPr>
        <p:txBody>
          <a:bodyPr/>
          <a:lstStyle/>
          <a:p>
            <a:r>
              <a:rPr lang="en-US" dirty="0" smtClean="0"/>
              <a:t>Use static linking to avoid shared library dependencies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Must compile python statically</a:t>
            </a:r>
          </a:p>
          <a:p>
            <a:pPr lvl="1"/>
            <a:r>
              <a:rPr lang="en-US" dirty="0" smtClean="0"/>
              <a:t>configure –disable-shared</a:t>
            </a:r>
          </a:p>
          <a:p>
            <a:pPr lvl="1"/>
            <a:r>
              <a:rPr lang="en-US" dirty="0" smtClean="0"/>
              <a:t>libpython2.6.a instead of libpython2.6.so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Python standard library includes many extension modules</a:t>
            </a:r>
          </a:p>
          <a:p>
            <a:pPr lvl="1"/>
            <a:r>
              <a:rPr lang="en-US" dirty="0" smtClean="0"/>
              <a:t>Want to compile </a:t>
            </a:r>
            <a:r>
              <a:rPr lang="en-US" dirty="0" err="1" smtClean="0"/>
              <a:t>math.c</a:t>
            </a:r>
            <a:r>
              <a:rPr lang="en-US" dirty="0" smtClean="0"/>
              <a:t> into libpython2.6.a, instead of producing </a:t>
            </a:r>
            <a:r>
              <a:rPr lang="en-US" dirty="0" err="1" smtClean="0"/>
              <a:t>math.so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1891225"/>
      </p:ext>
    </p:extLst>
  </p:cSld>
  <p:clrMapOvr>
    <a:masterClrMapping/>
  </p:clrMapOvr>
  <p:transition xmlns:p14="http://schemas.microsoft.com/office/powerpoint/2010/main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Python Linking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3657600"/>
          </a:xfrm>
        </p:spPr>
        <p:txBody>
          <a:bodyPr/>
          <a:lstStyle/>
          <a:p>
            <a:r>
              <a:rPr lang="en-US" dirty="0" smtClean="0"/>
              <a:t>After configuring python, edit file Modules/Setup to indicate which modules should be included as part of libpython2.6.</a:t>
            </a:r>
          </a:p>
          <a:p>
            <a:endParaRPr lang="en-US" dirty="0" smtClean="0"/>
          </a:p>
          <a:p>
            <a:r>
              <a:rPr lang="en-US" dirty="0" smtClean="0"/>
              <a:t>Or, use </a:t>
            </a:r>
            <a:r>
              <a:rPr lang="en-US" dirty="0" err="1" smtClean="0"/>
              <a:t>CMake</a:t>
            </a:r>
            <a:r>
              <a:rPr lang="en-US" dirty="0" smtClean="0"/>
              <a:t>!  </a:t>
            </a:r>
            <a:r>
              <a:rPr lang="en-US" dirty="0" err="1" smtClean="0"/>
              <a:t>CMake</a:t>
            </a:r>
            <a:r>
              <a:rPr lang="en-US" dirty="0" smtClean="0"/>
              <a:t> handles static extension modules and cross compiling</a:t>
            </a:r>
          </a:p>
          <a:p>
            <a:r>
              <a:rPr lang="en-US" dirty="0" err="1" smtClean="0"/>
              <a:t>CMakified</a:t>
            </a:r>
            <a:r>
              <a:rPr lang="en-US" dirty="0" smtClean="0"/>
              <a:t> version of python 2.5 is available</a:t>
            </a:r>
          </a:p>
        </p:txBody>
      </p:sp>
    </p:spTree>
    <p:extLst>
      <p:ext uri="{BB962C8B-B14F-4D97-AF65-F5344CB8AC3E}">
        <p14:creationId xmlns:p14="http://schemas.microsoft.com/office/powerpoint/2010/main" val="1957810223"/>
      </p:ext>
    </p:extLst>
  </p:cSld>
  <p:clrMapOvr>
    <a:masterClrMapping/>
  </p:clrMapOvr>
  <p:transition xmlns:p14="http://schemas.microsoft.com/office/powerpoint/2010/main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Executable Size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3657600"/>
          </a:xfrm>
        </p:spPr>
        <p:txBody>
          <a:bodyPr/>
          <a:lstStyle/>
          <a:p>
            <a:r>
              <a:rPr lang="en-US" dirty="0" err="1" smtClean="0"/>
              <a:t>pvbatch</a:t>
            </a:r>
            <a:r>
              <a:rPr lang="en-US" dirty="0" smtClean="0"/>
              <a:t> is a </a:t>
            </a:r>
            <a:r>
              <a:rPr lang="en-US" dirty="0" err="1" smtClean="0"/>
              <a:t>paraview</a:t>
            </a:r>
            <a:r>
              <a:rPr lang="en-US" dirty="0" smtClean="0"/>
              <a:t> server and python batch client</a:t>
            </a:r>
          </a:p>
          <a:p>
            <a:pPr lvl="1"/>
            <a:r>
              <a:rPr lang="en-US" dirty="0" smtClean="0"/>
              <a:t>includes python, mesa rendering, </a:t>
            </a:r>
            <a:r>
              <a:rPr lang="en-US" dirty="0" err="1" smtClean="0"/>
              <a:t>mpi</a:t>
            </a:r>
            <a:endParaRPr lang="en-US" dirty="0" smtClean="0"/>
          </a:p>
          <a:p>
            <a:r>
              <a:rPr lang="en-US" dirty="0" err="1" smtClean="0"/>
              <a:t>pvbatch</a:t>
            </a:r>
            <a:r>
              <a:rPr lang="en-US" dirty="0" smtClean="0"/>
              <a:t> static executable is 130 MB using </a:t>
            </a:r>
            <a:r>
              <a:rPr lang="en-US" dirty="0" err="1" smtClean="0"/>
              <a:t>ibm</a:t>
            </a:r>
            <a:r>
              <a:rPr lang="en-US" dirty="0" smtClean="0"/>
              <a:t> </a:t>
            </a:r>
            <a:r>
              <a:rPr lang="en-US" dirty="0" err="1" smtClean="0"/>
              <a:t>xlC</a:t>
            </a:r>
            <a:r>
              <a:rPr lang="en-US" dirty="0" smtClean="0"/>
              <a:t> cross compiler</a:t>
            </a:r>
          </a:p>
          <a:p>
            <a:r>
              <a:rPr lang="en-US" dirty="0" smtClean="0"/>
              <a:t>Coprocessor library therefore adds 130 MB</a:t>
            </a:r>
          </a:p>
        </p:txBody>
      </p:sp>
    </p:spTree>
    <p:extLst>
      <p:ext uri="{BB962C8B-B14F-4D97-AF65-F5344CB8AC3E}">
        <p14:creationId xmlns:p14="http://schemas.microsoft.com/office/powerpoint/2010/main" val="2707080848"/>
      </p:ext>
    </p:extLst>
  </p:cSld>
  <p:clrMapOvr>
    <a:masterClrMapping/>
  </p:clrMapOvr>
  <p:transition xmlns:p14="http://schemas.microsoft.com/office/powerpoint/2010/main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Executable Size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3657600"/>
          </a:xfrm>
        </p:spPr>
        <p:txBody>
          <a:bodyPr/>
          <a:lstStyle/>
          <a:p>
            <a:r>
              <a:rPr lang="en-US" dirty="0" smtClean="0"/>
              <a:t>Leverage static linking to determine minimal set of object code required</a:t>
            </a:r>
          </a:p>
          <a:p>
            <a:r>
              <a:rPr lang="en-US" dirty="0" smtClean="0"/>
              <a:t>Linker will copy relevant sections of archive libraries into final executable based on symbols referenced</a:t>
            </a:r>
          </a:p>
        </p:txBody>
      </p:sp>
    </p:spTree>
    <p:extLst>
      <p:ext uri="{BB962C8B-B14F-4D97-AF65-F5344CB8AC3E}">
        <p14:creationId xmlns:p14="http://schemas.microsoft.com/office/powerpoint/2010/main" val="3240813930"/>
      </p:ext>
    </p:extLst>
  </p:cSld>
  <p:clrMapOvr>
    <a:masterClrMapping/>
  </p:clrMapOvr>
  <p:transition xmlns:p14="http://schemas.microsoft.com/office/powerpoint/2010/main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Executable Size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3657600"/>
          </a:xfrm>
        </p:spPr>
        <p:txBody>
          <a:bodyPr/>
          <a:lstStyle/>
          <a:p>
            <a:r>
              <a:rPr lang="en-US" dirty="0" smtClean="0"/>
              <a:t>Problem: wrapper layers reference almost all the code in a library</a:t>
            </a:r>
          </a:p>
          <a:p>
            <a:endParaRPr lang="en-US" dirty="0" smtClean="0"/>
          </a:p>
          <a:p>
            <a:r>
              <a:rPr lang="en-US" dirty="0" err="1" smtClean="0"/>
              <a:t>Paraview</a:t>
            </a:r>
            <a:r>
              <a:rPr lang="en-US" dirty="0" smtClean="0"/>
              <a:t> wrappers:</a:t>
            </a:r>
          </a:p>
          <a:p>
            <a:pPr lvl="1"/>
            <a:r>
              <a:rPr lang="en-US" dirty="0" smtClean="0"/>
              <a:t>python</a:t>
            </a:r>
          </a:p>
          <a:p>
            <a:pPr lvl="1"/>
            <a:r>
              <a:rPr lang="en-US" dirty="0" smtClean="0"/>
              <a:t>client server</a:t>
            </a:r>
          </a:p>
          <a:p>
            <a:pPr lvl="1"/>
            <a:r>
              <a:rPr lang="en-US" dirty="0" err="1" smtClean="0"/>
              <a:t>instantiator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5927336"/>
      </p:ext>
    </p:extLst>
  </p:cSld>
  <p:clrMapOvr>
    <a:masterClrMapping/>
  </p:clrMapOvr>
  <p:transition xmlns:p14="http://schemas.microsoft.com/office/powerpoint/2010/main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91300" y="1028700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81800" y="1943100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Catalyst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578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Executable Size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91000"/>
          </a:xfrm>
        </p:spPr>
        <p:txBody>
          <a:bodyPr/>
          <a:lstStyle/>
          <a:p>
            <a:r>
              <a:rPr lang="en-US" dirty="0" smtClean="0"/>
              <a:t>If we knew which functions would be invoked by the wrappers then we could use just a subset of the wrappers</a:t>
            </a:r>
          </a:p>
          <a:p>
            <a:endParaRPr lang="en-US" dirty="0" smtClean="0"/>
          </a:p>
          <a:p>
            <a:r>
              <a:rPr lang="en-US" dirty="0" smtClean="0"/>
              <a:t>Compile with full wrappers, run </a:t>
            </a:r>
            <a:r>
              <a:rPr lang="en-US" dirty="0" err="1" smtClean="0"/>
              <a:t>coprocessing</a:t>
            </a:r>
            <a:r>
              <a:rPr lang="en-US" dirty="0" smtClean="0"/>
              <a:t> routine, debugging </a:t>
            </a:r>
            <a:r>
              <a:rPr lang="en-US" dirty="0" err="1" smtClean="0"/>
              <a:t>printf’s</a:t>
            </a:r>
            <a:r>
              <a:rPr lang="en-US" dirty="0" smtClean="0"/>
              <a:t> write all wrapper invocations to a file</a:t>
            </a:r>
          </a:p>
          <a:p>
            <a:endParaRPr lang="en-US" dirty="0" smtClean="0"/>
          </a:p>
          <a:p>
            <a:r>
              <a:rPr lang="en-US" dirty="0" smtClean="0"/>
              <a:t>Tool parsers the debug file and generates a header file that references the minimal set of wrappers required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2046569"/>
      </p:ext>
    </p:extLst>
  </p:cSld>
  <p:clrMapOvr>
    <a:masterClrMapping/>
  </p:clrMapOvr>
  <p:transition xmlns:p14="http://schemas.microsoft.com/office/powerpoint/2010/main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Executable Size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91000"/>
          </a:xfrm>
        </p:spPr>
        <p:txBody>
          <a:bodyPr/>
          <a:lstStyle/>
          <a:p>
            <a:r>
              <a:rPr lang="en-US" dirty="0" smtClean="0"/>
              <a:t>Recompile using minimal required wrappers</a:t>
            </a:r>
          </a:p>
          <a:p>
            <a:r>
              <a:rPr lang="en-US" dirty="0" smtClean="0"/>
              <a:t>130 MB </a:t>
            </a:r>
            <a:r>
              <a:rPr lang="en-US" dirty="0" smtClean="0">
                <a:sym typeface="Wingdings" pitchFamily="2" charset="2"/>
              </a:rPr>
              <a:t> 25 MB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Issue: if you change your </a:t>
            </a:r>
            <a:r>
              <a:rPr lang="en-US" dirty="0" err="1" smtClean="0">
                <a:sym typeface="Wingdings" pitchFamily="2" charset="2"/>
              </a:rPr>
              <a:t>coprocessing</a:t>
            </a:r>
            <a:r>
              <a:rPr lang="en-US" dirty="0" smtClean="0">
                <a:sym typeface="Wingdings" pitchFamily="2" charset="2"/>
              </a:rPr>
              <a:t> routine you may require wrappers that are not available</a:t>
            </a:r>
          </a:p>
        </p:txBody>
      </p:sp>
    </p:spTree>
    <p:extLst>
      <p:ext uri="{BB962C8B-B14F-4D97-AF65-F5344CB8AC3E}">
        <p14:creationId xmlns:p14="http://schemas.microsoft.com/office/powerpoint/2010/main" val="4259287779"/>
      </p:ext>
    </p:extLst>
  </p:cSld>
  <p:clrMapOvr>
    <a:masterClrMapping/>
  </p:clrMapOvr>
  <p:transition xmlns:p14="http://schemas.microsoft.com/office/powerpoint/2010/main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Executable Size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910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Compromise solution- </a:t>
            </a:r>
            <a:r>
              <a:rPr lang="en-US" dirty="0" err="1" smtClean="0">
                <a:sym typeface="Wingdings" pitchFamily="2" charset="2"/>
              </a:rPr>
              <a:t>vtkmodular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err="1">
                <a:sym typeface="Wingdings" pitchFamily="2" charset="2"/>
              </a:rPr>
              <a:t>v</a:t>
            </a:r>
            <a:r>
              <a:rPr lang="en-US" dirty="0" err="1" smtClean="0">
                <a:sym typeface="Wingdings" pitchFamily="2" charset="2"/>
              </a:rPr>
              <a:t>tkmodular</a:t>
            </a:r>
            <a:r>
              <a:rPr lang="en-US" dirty="0" smtClean="0">
                <a:sym typeface="Wingdings" pitchFamily="2" charset="2"/>
              </a:rPr>
              <a:t> is a re-organization of the VTK libraries into smaller modules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err="1">
                <a:sym typeface="Wingdings" pitchFamily="2" charset="2"/>
              </a:rPr>
              <a:t>v</a:t>
            </a:r>
            <a:r>
              <a:rPr lang="en-US" dirty="0" err="1" smtClean="0">
                <a:sym typeface="Wingdings" pitchFamily="2" charset="2"/>
              </a:rPr>
              <a:t>tkmodular</a:t>
            </a:r>
            <a:r>
              <a:rPr lang="en-US" dirty="0" smtClean="0">
                <a:sym typeface="Wingdings" pitchFamily="2" charset="2"/>
              </a:rPr>
              <a:t> is a future solution, </a:t>
            </a:r>
            <a:r>
              <a:rPr lang="en-US" dirty="0" err="1" smtClean="0">
                <a:sym typeface="Wingdings" pitchFamily="2" charset="2"/>
              </a:rPr>
              <a:t>paraview</a:t>
            </a:r>
            <a:r>
              <a:rPr lang="en-US" dirty="0" smtClean="0">
                <a:sym typeface="Wingdings" pitchFamily="2" charset="2"/>
              </a:rPr>
              <a:t> does not yet build against modularized </a:t>
            </a:r>
            <a:r>
              <a:rPr lang="en-US" dirty="0" err="1" smtClean="0">
                <a:sym typeface="Wingdings" pitchFamily="2" charset="2"/>
              </a:rPr>
              <a:t>vtk</a:t>
            </a:r>
            <a:r>
              <a:rPr lang="en-US" dirty="0" smtClean="0">
                <a:sym typeface="Wingdings" pitchFamily="2" charset="2"/>
              </a:rPr>
              <a:t> libraries.</a:t>
            </a:r>
          </a:p>
        </p:txBody>
      </p:sp>
    </p:spTree>
    <p:extLst>
      <p:ext uri="{BB962C8B-B14F-4D97-AF65-F5344CB8AC3E}">
        <p14:creationId xmlns:p14="http://schemas.microsoft.com/office/powerpoint/2010/main" val="3978528905"/>
      </p:ext>
    </p:extLst>
  </p:cSld>
  <p:clrMapOvr>
    <a:masterClrMapping/>
  </p:clrMapOvr>
  <p:transition xmlns:p14="http://schemas.microsoft.com/office/powerpoint/2010/main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Startup Time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910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On very large jobs, startup time can be a major concern</a:t>
            </a:r>
          </a:p>
          <a:p>
            <a:r>
              <a:rPr lang="en-US" dirty="0" smtClean="0">
                <a:sym typeface="Wingdings" pitchFamily="2" charset="2"/>
              </a:rPr>
              <a:t>Must avoid all-process disk operations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Without taking special precautions, python can be very detrimental to startup time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We can write our code to avoid long startup times without relying on tricks that are specific to the OS or </a:t>
            </a:r>
            <a:r>
              <a:rPr lang="en-US" dirty="0" err="1" smtClean="0">
                <a:sym typeface="Wingdings" pitchFamily="2" charset="2"/>
              </a:rPr>
              <a:t>filesystem</a:t>
            </a:r>
            <a:endParaRPr lang="en-US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9442157"/>
      </p:ext>
    </p:extLst>
  </p:cSld>
  <p:clrMapOvr>
    <a:masterClrMapping/>
  </p:clrMapOvr>
  <p:transition xmlns:p14="http://schemas.microsoft.com/office/powerpoint/2010/main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Startup Time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910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Python inspects the </a:t>
            </a:r>
            <a:r>
              <a:rPr lang="en-US" dirty="0" err="1" smtClean="0">
                <a:sym typeface="Wingdings" pitchFamily="2" charset="2"/>
              </a:rPr>
              <a:t>filesystem</a:t>
            </a:r>
            <a:r>
              <a:rPr lang="en-US" dirty="0" smtClean="0">
                <a:sym typeface="Wingdings" pitchFamily="2" charset="2"/>
              </a:rPr>
              <a:t> in order to build a module search path when the PYTHONPATH environment variable is not set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export PYTHONPATH=/foo</a:t>
            </a:r>
          </a:p>
        </p:txBody>
      </p:sp>
    </p:spTree>
    <p:extLst>
      <p:ext uri="{BB962C8B-B14F-4D97-AF65-F5344CB8AC3E}">
        <p14:creationId xmlns:p14="http://schemas.microsoft.com/office/powerpoint/2010/main" val="2163978132"/>
      </p:ext>
    </p:extLst>
  </p:cSld>
  <p:clrMapOvr>
    <a:masterClrMapping/>
  </p:clrMapOvr>
  <p:transition xmlns:p14="http://schemas.microsoft.com/office/powerpoint/2010/main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Startup Time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910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Watch out for the PYTHONSTARTUP environment variable, some environments set this to an </a:t>
            </a:r>
            <a:r>
              <a:rPr lang="en-US" dirty="0" err="1" smtClean="0">
                <a:sym typeface="Wingdings" pitchFamily="2" charset="2"/>
              </a:rPr>
              <a:t>rc</a:t>
            </a:r>
            <a:r>
              <a:rPr lang="en-US" dirty="0" smtClean="0">
                <a:sym typeface="Wingdings" pitchFamily="2" charset="2"/>
              </a:rPr>
              <a:t> file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unset PYTHONSTARTUP</a:t>
            </a:r>
          </a:p>
          <a:p>
            <a:pPr marL="171450" indent="0">
              <a:buNone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9743302"/>
      </p:ext>
    </p:extLst>
  </p:cSld>
  <p:clrMapOvr>
    <a:masterClrMapping/>
  </p:clrMapOvr>
  <p:transition xmlns:p14="http://schemas.microsoft.com/office/powerpoint/2010/main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Startup Time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7244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All processes will attempt to read the .</a:t>
            </a:r>
            <a:r>
              <a:rPr lang="en-US" dirty="0" err="1" smtClean="0">
                <a:sym typeface="Wingdings" pitchFamily="2" charset="2"/>
              </a:rPr>
              <a:t>py</a:t>
            </a:r>
            <a:r>
              <a:rPr lang="en-US" dirty="0" smtClean="0">
                <a:sym typeface="Wingdings" pitchFamily="2" charset="2"/>
              </a:rPr>
              <a:t> files when python extension modules are imported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For example: ‘import </a:t>
            </a:r>
            <a:r>
              <a:rPr lang="en-US" dirty="0" err="1" smtClean="0">
                <a:sym typeface="Wingdings" pitchFamily="2" charset="2"/>
              </a:rPr>
              <a:t>os’</a:t>
            </a:r>
            <a:r>
              <a:rPr lang="en-US" dirty="0" smtClean="0">
                <a:sym typeface="Wingdings" pitchFamily="2" charset="2"/>
              </a:rPr>
              <a:t> will read </a:t>
            </a:r>
            <a:r>
              <a:rPr lang="en-US" dirty="0" err="1" smtClean="0">
                <a:sym typeface="Wingdings" pitchFamily="2" charset="2"/>
              </a:rPr>
              <a:t>os.py</a:t>
            </a:r>
            <a:r>
              <a:rPr lang="en-US" dirty="0" smtClean="0">
                <a:sym typeface="Wingdings" pitchFamily="2" charset="2"/>
              </a:rPr>
              <a:t> from disk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Solution- use the python freeze tool to embed the .</a:t>
            </a:r>
            <a:r>
              <a:rPr lang="en-US" dirty="0" err="1" smtClean="0">
                <a:sym typeface="Wingdings" pitchFamily="2" charset="2"/>
              </a:rPr>
              <a:t>py</a:t>
            </a:r>
            <a:r>
              <a:rPr lang="en-US" dirty="0" smtClean="0">
                <a:sym typeface="Wingdings" pitchFamily="2" charset="2"/>
              </a:rPr>
              <a:t> file contents into the executable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python </a:t>
            </a:r>
            <a:r>
              <a:rPr lang="en-US" dirty="0" err="1" smtClean="0">
                <a:sym typeface="Wingdings" pitchFamily="2" charset="2"/>
              </a:rPr>
              <a:t>freeze.py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myscript.py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171450" indent="0">
              <a:buNone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8130884"/>
      </p:ext>
    </p:extLst>
  </p:cSld>
  <p:clrMapOvr>
    <a:masterClrMapping/>
  </p:clrMapOvr>
  <p:transition xmlns:p14="http://schemas.microsoft.com/office/powerpoint/2010/main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Startup Time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1143000"/>
          </a:xfrm>
        </p:spPr>
        <p:txBody>
          <a:bodyPr/>
          <a:lstStyle/>
          <a:p>
            <a:pPr marL="171450" indent="0">
              <a:buNone/>
            </a:pPr>
            <a:r>
              <a:rPr lang="en-US" dirty="0" smtClean="0">
                <a:sym typeface="Wingdings" pitchFamily="2" charset="2"/>
              </a:rPr>
              <a:t>Compiling frozen modules:</a:t>
            </a:r>
          </a:p>
          <a:p>
            <a:pPr marL="171450" indent="0">
              <a:buNone/>
            </a:pPr>
            <a:endParaRPr lang="en-US" dirty="0" smtClean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171450" indent="0"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078772"/>
            <a:ext cx="7924800" cy="4093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#include "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Python.h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"</a:t>
            </a:r>
          </a:p>
          <a:p>
            <a:pPr>
              <a:buNone/>
            </a:pP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extern unsigned char M_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paraview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__simple[];</a:t>
            </a:r>
          </a:p>
          <a:p>
            <a:pPr>
              <a:buNone/>
            </a:pP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struct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_frozen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my_frozen_modules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] = {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{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"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paraview.simple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", M_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paraview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__simple, 36946},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{0, 0, 0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}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};</a:t>
            </a:r>
          </a:p>
          <a:p>
            <a:pPr>
              <a:buNone/>
            </a:pP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void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init_frozen_modules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{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PyImport_FrozenModules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my_frozen_modules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;</a:t>
            </a: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50708892"/>
      </p:ext>
    </p:extLst>
  </p:cSld>
  <p:clrMapOvr>
    <a:masterClrMapping/>
  </p:clrMapOvr>
  <p:transition xmlns:p14="http://schemas.microsoft.com/office/powerpoint/2010/main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Startup Time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7244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about .</a:t>
            </a:r>
            <a:r>
              <a:rPr lang="en-US" dirty="0" err="1" smtClean="0">
                <a:sym typeface="Wingdings" pitchFamily="2" charset="2"/>
              </a:rPr>
              <a:t>py</a:t>
            </a:r>
            <a:r>
              <a:rPr lang="en-US" dirty="0" smtClean="0">
                <a:sym typeface="Wingdings" pitchFamily="2" charset="2"/>
              </a:rPr>
              <a:t> files we want to change between runs?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Read .</a:t>
            </a:r>
            <a:r>
              <a:rPr lang="en-US" dirty="0" err="1" smtClean="0">
                <a:sym typeface="Wingdings" pitchFamily="2" charset="2"/>
              </a:rPr>
              <a:t>py</a:t>
            </a:r>
            <a:r>
              <a:rPr lang="en-US" dirty="0" smtClean="0">
                <a:sym typeface="Wingdings" pitchFamily="2" charset="2"/>
              </a:rPr>
              <a:t> files on process zero, broadcast file contents to all processes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On all processes, use python </a:t>
            </a:r>
            <a:r>
              <a:rPr lang="en-US" dirty="0" err="1" smtClean="0">
                <a:sym typeface="Wingdings" pitchFamily="2" charset="2"/>
              </a:rPr>
              <a:t>imp.new_module</a:t>
            </a:r>
            <a:r>
              <a:rPr lang="en-US" dirty="0" smtClean="0">
                <a:sym typeface="Wingdings" pitchFamily="2" charset="2"/>
              </a:rPr>
              <a:t> to create a new, empty module, then execute the file contents in the new module</a:t>
            </a:r>
          </a:p>
          <a:p>
            <a:endParaRPr lang="en-US" dirty="0">
              <a:sym typeface="Wingdings" pitchFamily="2" charset="2"/>
            </a:endParaRPr>
          </a:p>
          <a:p>
            <a:pPr marL="171450" indent="0">
              <a:buNone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134545"/>
      </p:ext>
    </p:extLst>
  </p:cSld>
  <p:clrMapOvr>
    <a:masterClrMapping/>
  </p:clrMapOvr>
  <p:transition xmlns:p14="http://schemas.microsoft.com/office/powerpoint/2010/main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</a:t>
            </a:r>
            <a:r>
              <a:rPr lang="en-US" dirty="0" err="1" smtClean="0"/>
              <a:t>catylst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62316"/>
      </p:ext>
    </p:extLst>
  </p:cSld>
  <p:clrMapOvr>
    <a:masterClrMapping/>
  </p:clrMapOvr>
  <p:transition xmlns:p14="http://schemas.microsoft.com/office/powerpoint/2010/main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91300" y="1028700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81800" y="1943100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Catalyst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4700" y="4914900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6248550" y="5857101"/>
            <a:ext cx="1257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7010400" y="3810000"/>
            <a:ext cx="2133600" cy="76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39100" y="30099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Output Processed Data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413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Coprocessing</a:t>
            </a:r>
            <a:r>
              <a:rPr lang="en-US" dirty="0"/>
              <a:t> as an I/O Service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Using ADIOS </a:t>
            </a:r>
          </a:p>
          <a:p>
            <a:r>
              <a:rPr lang="en-US" dirty="0" smtClean="0"/>
              <a:t>to deliver and transform data </a:t>
            </a:r>
          </a:p>
          <a:p>
            <a:r>
              <a:rPr lang="en-US" dirty="0" smtClean="0"/>
              <a:t>from application to </a:t>
            </a:r>
            <a:r>
              <a:rPr lang="en-US" dirty="0" err="1" smtClean="0"/>
              <a:t>ParaView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through a processing pipeline</a:t>
            </a:r>
            <a:endParaRPr lang="en-US" dirty="0"/>
          </a:p>
        </p:txBody>
      </p:sp>
      <p:pic>
        <p:nvPicPr>
          <p:cNvPr id="6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1440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Introduction</a:t>
            </a:r>
            <a:r>
              <a:rPr lang="pl-PL" dirty="0" smtClean="0"/>
              <a:t> </a:t>
            </a:r>
          </a:p>
          <a:p>
            <a:r>
              <a:rPr lang="pl-PL" dirty="0" smtClean="0"/>
              <a:t>ADIOS </a:t>
            </a:r>
            <a:r>
              <a:rPr lang="pl-PL" dirty="0" err="1" smtClean="0"/>
              <a:t>Adaptable</a:t>
            </a:r>
            <a:r>
              <a:rPr lang="pl-PL" dirty="0" smtClean="0"/>
              <a:t> I/O Framework</a:t>
            </a:r>
          </a:p>
          <a:p>
            <a:pPr lvl="1"/>
            <a:r>
              <a:rPr lang="pl-PL" dirty="0" err="1" smtClean="0"/>
              <a:t>Available</a:t>
            </a:r>
            <a:r>
              <a:rPr lang="pl-PL" dirty="0" smtClean="0"/>
              <a:t> </a:t>
            </a:r>
            <a:r>
              <a:rPr lang="pl-PL" dirty="0"/>
              <a:t>I/O </a:t>
            </a:r>
            <a:r>
              <a:rPr lang="pl-PL" dirty="0" err="1"/>
              <a:t>interfaces</a:t>
            </a:r>
            <a:r>
              <a:rPr lang="pl-PL" dirty="0" smtClean="0"/>
              <a:t>.</a:t>
            </a:r>
          </a:p>
          <a:p>
            <a:pPr lvl="1"/>
            <a:r>
              <a:rPr lang="pl-PL" dirty="0"/>
              <a:t>File </a:t>
            </a:r>
            <a:r>
              <a:rPr lang="pl-PL" dirty="0" err="1"/>
              <a:t>based</a:t>
            </a:r>
            <a:r>
              <a:rPr lang="pl-PL" dirty="0"/>
              <a:t> </a:t>
            </a:r>
            <a:r>
              <a:rPr lang="pl-PL" dirty="0" err="1"/>
              <a:t>examples</a:t>
            </a:r>
            <a:endParaRPr lang="pl-PL" dirty="0"/>
          </a:p>
          <a:p>
            <a:r>
              <a:rPr lang="en-US" dirty="0" smtClean="0"/>
              <a:t>Staging I/O method using </a:t>
            </a:r>
            <a:r>
              <a:rPr lang="en-US" dirty="0" err="1" smtClean="0"/>
              <a:t>DataSpaces</a:t>
            </a:r>
            <a:endParaRPr lang="en-US" dirty="0"/>
          </a:p>
          <a:p>
            <a:r>
              <a:rPr lang="en-US" dirty="0" smtClean="0"/>
              <a:t>A code coupling example</a:t>
            </a:r>
          </a:p>
          <a:p>
            <a:r>
              <a:rPr lang="en-US" dirty="0"/>
              <a:t>Demo</a:t>
            </a:r>
          </a:p>
          <a:p>
            <a:r>
              <a:rPr lang="en-US" dirty="0" smtClean="0"/>
              <a:t>Future directions to the </a:t>
            </a:r>
            <a:r>
              <a:rPr lang="en-US" dirty="0" err="1" smtClean="0"/>
              <a:t>exascale</a:t>
            </a:r>
            <a:endParaRPr lang="en-US" dirty="0" smtClean="0"/>
          </a:p>
        </p:txBody>
      </p:sp>
      <p:pic>
        <p:nvPicPr>
          <p:cNvPr id="9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6350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 Oriented Architecture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The overarching design philosophy of our framework is based on the Service-Oriented Architecture for software</a:t>
            </a:r>
          </a:p>
          <a:p>
            <a:pPr lvl="1"/>
            <a:r>
              <a:rPr lang="en-US" sz="2200" dirty="0">
                <a:solidFill>
                  <a:srgbClr val="FFFF00"/>
                </a:solidFill>
              </a:rPr>
              <a:t>S</a:t>
            </a:r>
            <a:r>
              <a:rPr lang="en-US" sz="2200" dirty="0" smtClean="0">
                <a:solidFill>
                  <a:srgbClr val="FFFF00"/>
                </a:solidFill>
              </a:rPr>
              <a:t>uccessfully used by enterprise software systems to deal with system/application complexity, rapidly changing requirements, rapidly evolving target platforms, and diverse development teams</a:t>
            </a:r>
          </a:p>
          <a:p>
            <a:r>
              <a:rPr lang="en-US" sz="2600" dirty="0"/>
              <a:t>A</a:t>
            </a:r>
            <a:r>
              <a:rPr lang="en-US" sz="2600" dirty="0" smtClean="0"/>
              <a:t>pplications is constructed by assembling services based on a universal view of their functionality using a well-defined API</a:t>
            </a:r>
          </a:p>
          <a:p>
            <a:r>
              <a:rPr lang="en-US" sz="2600" dirty="0" smtClean="0"/>
              <a:t>Service implementations can be changed easily, and workflows can be customized to fit application requirements </a:t>
            </a:r>
          </a:p>
          <a:p>
            <a:r>
              <a:rPr lang="en-US" sz="2600" dirty="0" smtClean="0"/>
              <a:t>Integrated simulation systems can be assembled using these codes as well as coupling and data-movement services</a:t>
            </a:r>
          </a:p>
        </p:txBody>
      </p:sp>
      <p:pic>
        <p:nvPicPr>
          <p:cNvPr id="6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24840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741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077200" cy="5486400"/>
          </a:xfrm>
        </p:spPr>
        <p:txBody>
          <a:bodyPr/>
          <a:lstStyle/>
          <a:p>
            <a:pPr marL="233363" indent="-233363" defTabSz="457200" eaLnBrk="1" hangingPunct="1">
              <a:spcBef>
                <a:spcPts val="700"/>
              </a:spcBef>
              <a:buClr>
                <a:srgbClr val="339966"/>
              </a:buClr>
              <a:buSzPct val="80000"/>
              <a:buFont typeface="Arial" charset="0"/>
              <a:buChar char="•"/>
            </a:pPr>
            <a:r>
              <a:rPr lang="en-US" dirty="0"/>
              <a:t>Why staging?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Reduces </a:t>
            </a:r>
            <a:r>
              <a:rPr lang="en-US" dirty="0">
                <a:solidFill>
                  <a:srgbClr val="FFFF00"/>
                </a:solidFill>
              </a:rPr>
              <a:t>performance</a:t>
            </a:r>
            <a:r>
              <a:rPr lang="en-US" dirty="0"/>
              <a:t> linkage</a:t>
            </a:r>
            <a:br>
              <a:rPr lang="en-US" dirty="0"/>
            </a:br>
            <a:r>
              <a:rPr lang="en-US" dirty="0"/>
              <a:t>between I/O subsystem and</a:t>
            </a:r>
            <a:br>
              <a:rPr lang="en-US" dirty="0"/>
            </a:br>
            <a:r>
              <a:rPr lang="en-US" dirty="0"/>
              <a:t>application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Decouple file system </a:t>
            </a:r>
            <a:r>
              <a:rPr lang="en-US" dirty="0" err="1" smtClean="0"/>
              <a:t>perfor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err="1" smtClean="0"/>
              <a:t>mance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variations</a:t>
            </a:r>
            <a:r>
              <a:rPr lang="en-US" dirty="0" smtClean="0"/>
              <a:t> </a:t>
            </a:r>
            <a:r>
              <a:rPr lang="en-US" dirty="0"/>
              <a:t>and limitations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application </a:t>
            </a:r>
            <a:r>
              <a:rPr lang="en-US" dirty="0"/>
              <a:t>run time</a:t>
            </a:r>
          </a:p>
          <a:p>
            <a:pPr marL="233363" indent="-233363" defTabSz="457200" eaLnBrk="1" hangingPunct="1">
              <a:spcBef>
                <a:spcPts val="700"/>
              </a:spcBef>
              <a:buClr>
                <a:srgbClr val="339966"/>
              </a:buClr>
              <a:buSzPct val="80000"/>
              <a:buFont typeface="Arial" charset="0"/>
              <a:buChar char="•"/>
            </a:pPr>
            <a:r>
              <a:rPr lang="en-US" dirty="0"/>
              <a:t>Enables optimizations based on dynamic number of writers</a:t>
            </a:r>
          </a:p>
          <a:p>
            <a:pPr marL="233363" indent="-233363" defTabSz="457200" eaLnBrk="1" hangingPunct="1">
              <a:spcBef>
                <a:spcPts val="700"/>
              </a:spcBef>
              <a:buClr>
                <a:srgbClr val="339966"/>
              </a:buClr>
              <a:buSzPct val="80000"/>
              <a:buFont typeface="Arial" charset="0"/>
              <a:buChar char="•"/>
            </a:pPr>
            <a:r>
              <a:rPr lang="en-US" dirty="0"/>
              <a:t>High bandwidth data extraction from application</a:t>
            </a:r>
          </a:p>
          <a:p>
            <a:pPr marL="233363" indent="-233363" defTabSz="457200" eaLnBrk="1" hangingPunct="1">
              <a:spcBef>
                <a:spcPts val="700"/>
              </a:spcBef>
              <a:buClr>
                <a:srgbClr val="339966"/>
              </a:buClr>
              <a:buSzPct val="80000"/>
              <a:buFont typeface="Arial" charset="0"/>
              <a:buChar char="•"/>
            </a:pPr>
            <a:r>
              <a:rPr lang="en-US" dirty="0"/>
              <a:t>Scalable data movement with shared resources requires us to manage the transfers</a:t>
            </a:r>
          </a:p>
          <a:p>
            <a:pPr marL="233363" indent="-233363" defTabSz="457200" eaLnBrk="1" hangingPunct="1">
              <a:spcBef>
                <a:spcPts val="700"/>
              </a:spcBef>
              <a:buClr>
                <a:srgbClr val="339966"/>
              </a:buClr>
              <a:buSzPct val="80000"/>
              <a:buFont typeface="Arial" charset="0"/>
              <a:buChar char="•"/>
            </a:pPr>
            <a:r>
              <a:rPr lang="en-US" dirty="0"/>
              <a:t>Scheduling properly can greatly reduce the impact of I/</a:t>
            </a:r>
            <a:r>
              <a:rPr lang="en-US" dirty="0" smtClean="0"/>
              <a:t>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022913"/>
            <a:ext cx="4290471" cy="2482287"/>
          </a:xfrm>
          <a:prstGeom prst="rect">
            <a:avLst/>
          </a:prstGeom>
          <a:extLst/>
        </p:spPr>
      </p:pic>
      <p:pic>
        <p:nvPicPr>
          <p:cNvPr id="10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8082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ADIOS: Adaptable </a:t>
            </a:r>
            <a:r>
              <a:rPr lang="en-US" dirty="0"/>
              <a:t>I/O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096000" cy="5334000"/>
          </a:xfrm>
          <a:noFill/>
        </p:spPr>
        <p:txBody>
          <a:bodyPr>
            <a:normAutofit fontScale="92500" lnSpcReduction="10000"/>
          </a:bodyPr>
          <a:lstStyle/>
          <a:p>
            <a:pPr marL="233363" indent="-233363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Provides portable, fast, scalable,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easy-to-</a:t>
            </a:r>
            <a:r>
              <a:rPr lang="en-US" dirty="0" err="1" smtClean="0">
                <a:solidFill>
                  <a:schemeClr val="tx1"/>
                </a:solidFill>
              </a:rPr>
              <a:t>use,metadata</a:t>
            </a:r>
            <a:r>
              <a:rPr lang="en-US" dirty="0" smtClean="0">
                <a:solidFill>
                  <a:schemeClr val="tx1"/>
                </a:solidFill>
              </a:rPr>
              <a:t> rich output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with a simple API</a:t>
            </a:r>
          </a:p>
          <a:p>
            <a:pPr marL="233363" indent="-233363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Change I/O method by changing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1"/>
                </a:solidFill>
              </a:rPr>
              <a:t>XML</a:t>
            </a:r>
            <a:endParaRPr lang="en-US" dirty="0"/>
          </a:p>
          <a:p>
            <a:pPr marL="233363" indent="-233363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Layered software architecture:</a:t>
            </a:r>
          </a:p>
          <a:p>
            <a:pPr marL="569913" lvl="1" indent="-225425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Allows plug-ins for different I/O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implementations</a:t>
            </a:r>
          </a:p>
          <a:p>
            <a:pPr marL="569913" lvl="1" indent="-225425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Abstracts the API from the method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used for I/O</a:t>
            </a:r>
          </a:p>
          <a:p>
            <a:pPr marL="233363" indent="-233363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Open source:</a:t>
            </a:r>
          </a:p>
          <a:p>
            <a:pPr marL="633413" lvl="1" indent="-233363">
              <a:spcBef>
                <a:spcPts val="600"/>
              </a:spcBef>
            </a:pPr>
            <a:r>
              <a:rPr lang="en-US" sz="1600" dirty="0">
                <a:solidFill>
                  <a:srgbClr val="FFFF00"/>
                </a:solidFill>
              </a:rPr>
              <a:t>http://www.nccs.gov/user-support/center-projects/adios/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233363" indent="-233363"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Research methods from many groups</a:t>
            </a:r>
            <a:endParaRPr lang="en-US" dirty="0"/>
          </a:p>
          <a:p>
            <a:r>
              <a:rPr lang="en-US" sz="2000" dirty="0" smtClean="0">
                <a:solidFill>
                  <a:srgbClr val="FFFF00"/>
                </a:solidFill>
              </a:rPr>
              <a:t>S3D</a:t>
            </a:r>
            <a:r>
              <a:rPr lang="en-US" sz="2000" dirty="0">
                <a:solidFill>
                  <a:srgbClr val="FFFF00"/>
                </a:solidFill>
              </a:rPr>
              <a:t>: 32 GB/s with 96K cores, 1.9MB/core: 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0.6% </a:t>
            </a:r>
            <a:r>
              <a:rPr lang="en-US" sz="1800" dirty="0">
                <a:solidFill>
                  <a:srgbClr val="FFFF00"/>
                </a:solidFill>
              </a:rPr>
              <a:t>I/O </a:t>
            </a:r>
            <a:r>
              <a:rPr lang="en-US" sz="1800" dirty="0" smtClean="0">
                <a:solidFill>
                  <a:srgbClr val="FFFF00"/>
                </a:solidFill>
              </a:rPr>
              <a:t>overhead with ADIOS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  <a:sym typeface="Wingdings"/>
              </a:rPr>
              <a:t>XGC1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code:  </a:t>
            </a:r>
            <a:r>
              <a:rPr lang="en-US" sz="2000" dirty="0">
                <a:solidFill>
                  <a:srgbClr val="FFFF00"/>
                </a:solidFill>
                <a:sym typeface="Wingdings"/>
              </a:rPr>
              <a:t>40 GB/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s,   SCEC code: 30 </a:t>
            </a:r>
            <a:r>
              <a:rPr lang="en-US" sz="2000" dirty="0">
                <a:solidFill>
                  <a:srgbClr val="FFFF00"/>
                </a:solidFill>
                <a:sym typeface="Wingdings"/>
              </a:rPr>
              <a:t>GB/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s</a:t>
            </a:r>
          </a:p>
          <a:p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GTC   code:  40 </a:t>
            </a:r>
            <a:r>
              <a:rPr lang="en-US" sz="2000" dirty="0">
                <a:solidFill>
                  <a:srgbClr val="FFFF00"/>
                </a:solidFill>
                <a:sym typeface="Wingdings"/>
              </a:rPr>
              <a:t>GB/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s,   GTS    code</a:t>
            </a:r>
            <a:r>
              <a:rPr lang="en-US" sz="2000" dirty="0">
                <a:solidFill>
                  <a:srgbClr val="FFFF00"/>
                </a:solidFill>
                <a:sym typeface="Wingdings"/>
              </a:rPr>
              <a:t>: 35 GB/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s</a:t>
            </a:r>
            <a:endParaRPr lang="en-US" dirty="0" smtClean="0">
              <a:solidFill>
                <a:srgbClr val="FFFF00"/>
              </a:solidFill>
            </a:endParaRPr>
          </a:p>
          <a:p>
            <a:pPr marL="233363" indent="-233363">
              <a:spcBef>
                <a:spcPts val="600"/>
              </a:spcBef>
            </a:pP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00" y="3810000"/>
            <a:ext cx="2800109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219" y="906466"/>
            <a:ext cx="4076781" cy="27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217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08575"/>
          </a:xfrm>
        </p:spPr>
        <p:txBody>
          <a:bodyPr>
            <a:normAutofit fontScale="90000"/>
          </a:bodyPr>
          <a:lstStyle/>
          <a:p>
            <a:r>
              <a:rPr lang="en-US" dirty="0"/>
              <a:t>BP File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257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Why a new file format?</a:t>
            </a:r>
          </a:p>
          <a:p>
            <a:pPr lvl="1"/>
            <a:r>
              <a:rPr lang="en-US" sz="1800" dirty="0" smtClean="0"/>
              <a:t>Flexible data storage not restricted to a particular decomposition</a:t>
            </a:r>
          </a:p>
          <a:p>
            <a:pPr lvl="2"/>
            <a:r>
              <a:rPr lang="en-US" sz="1600" dirty="0" err="1" smtClean="0"/>
              <a:t>netcdf</a:t>
            </a:r>
            <a:r>
              <a:rPr lang="en-US" sz="1600" dirty="0" smtClean="0"/>
              <a:t> – totally linear, hdf5 – linear per variable</a:t>
            </a:r>
          </a:p>
          <a:p>
            <a:pPr lvl="1"/>
            <a:r>
              <a:rPr lang="en-US" sz="1800" dirty="0" smtClean="0"/>
              <a:t>Resilience to failures</a:t>
            </a:r>
          </a:p>
          <a:p>
            <a:pPr lvl="2"/>
            <a:r>
              <a:rPr lang="en-US" sz="1600" dirty="0" smtClean="0"/>
              <a:t>no rewriting of file to change header (</a:t>
            </a:r>
            <a:r>
              <a:rPr lang="en-US" sz="1600" dirty="0" err="1" smtClean="0"/>
              <a:t>netcdf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failure of any process will not corrupt the output</a:t>
            </a:r>
          </a:p>
          <a:p>
            <a:pPr lvl="1"/>
            <a:r>
              <a:rPr lang="en-US" sz="1800" dirty="0" smtClean="0"/>
              <a:t>Metadata collection for faster analysis</a:t>
            </a:r>
          </a:p>
          <a:p>
            <a:pPr lvl="2"/>
            <a:r>
              <a:rPr lang="en-US" sz="1600" dirty="0" smtClean="0"/>
              <a:t>replicated data characteristics to aid in data selection/identification</a:t>
            </a:r>
          </a:p>
          <a:p>
            <a:pPr lvl="2"/>
            <a:r>
              <a:rPr lang="en-US" sz="1600" dirty="0" smtClean="0"/>
              <a:t>no unique data stored in the index</a:t>
            </a:r>
          </a:p>
          <a:p>
            <a:r>
              <a:rPr lang="en-US" sz="2000" dirty="0" smtClean="0"/>
              <a:t>Initially developed to gain writing performance over legacy file formats.</a:t>
            </a:r>
          </a:p>
          <a:p>
            <a:pPr lvl="1"/>
            <a:r>
              <a:rPr lang="en-US" sz="1800" dirty="0" smtClean="0"/>
              <a:t>No “messy” rearrangement of the data when writing from multiple processors.</a:t>
            </a:r>
          </a:p>
          <a:p>
            <a:r>
              <a:rPr lang="en-US" sz="2000" dirty="0" smtClean="0"/>
              <a:t>Self-describing format and hierarchical view of the data (like HDF5).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Tested at scale </a:t>
            </a:r>
            <a:r>
              <a:rPr lang="en-US" sz="2000" dirty="0" smtClean="0"/>
              <a:t>(220K processors for XGC-1 on Jaguar).</a:t>
            </a:r>
          </a:p>
          <a:p>
            <a:r>
              <a:rPr lang="en-US" sz="2000" dirty="0" smtClean="0"/>
              <a:t>Easy conversion to legacy file formats: HDF5, </a:t>
            </a:r>
            <a:r>
              <a:rPr lang="en-US" sz="2000" dirty="0" err="1" smtClean="0"/>
              <a:t>netcdf</a:t>
            </a:r>
            <a:endParaRPr lang="en-US" sz="2000" dirty="0" smtClean="0"/>
          </a:p>
        </p:txBody>
      </p:sp>
      <p:pic>
        <p:nvPicPr>
          <p:cNvPr id="1016834" name="Picture 2" descr="C:\Users\jay\Desktop\School\2008 - Delayed File Consistency for High Performance IO\Delayed Consistency\BPFileLayou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91638" y="609600"/>
            <a:ext cx="6809362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445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609600"/>
            <a:ext cx="8991600" cy="61722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$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bpls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-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lav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writer.bp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File info: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of groups:    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of variables:  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of attributes: 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time steps:    0 - 4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file size:     34 KB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bp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version:    513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endianness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:    Little Endian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statistics:    Min / Max /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Avg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/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Std_dev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/info/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nproc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5*scalar = 4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4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/info/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npx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5*scalar = 2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2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/info/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npy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5*scalar = 2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2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</a:t>
            </a:r>
            <a:r>
              <a:rPr lang="en-US" sz="1400" b="1" dirty="0" err="1">
                <a:solidFill>
                  <a:srgbClr val="FF0000"/>
                </a:solidFill>
                <a:latin typeface="Courier New"/>
                <a:cs typeface="Courier New"/>
              </a:rPr>
              <a:t>gdx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     5*scalar = 8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8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</a:t>
            </a:r>
            <a:r>
              <a:rPr lang="en-US" sz="1400" b="1" dirty="0" err="1">
                <a:solidFill>
                  <a:srgbClr val="FF0000"/>
                </a:solidFill>
                <a:latin typeface="Courier New"/>
                <a:cs typeface="Courier New"/>
              </a:rPr>
              <a:t>gdy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     5*scalar = 10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10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/aux/ox                  5*scalar = 0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0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/aux/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oy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  5*scalar = 0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0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/aux/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ldx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 5*scalar = 4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4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integer  /aux/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ldy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              5*scalar = 5 / </a:t>
            </a:r>
            <a:r>
              <a:rPr lang="en-US" sz="1400" b="1" dirty="0" smtClean="0">
                <a:solidFill>
                  <a:schemeClr val="bg2"/>
                </a:solidFill>
                <a:latin typeface="Courier New"/>
                <a:cs typeface="Courier New"/>
              </a:rPr>
              <a:t>5</a:t>
            </a:r>
            <a:endParaRPr lang="en-US" sz="1400" b="1" dirty="0">
              <a:solidFill>
                <a:schemeClr val="bg2"/>
              </a:solidFill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Courier New"/>
                <a:cs typeface="Courier New"/>
              </a:rPr>
              <a:t>double   /</a:t>
            </a:r>
            <a:r>
              <a:rPr lang="en-US" sz="1400" b="1" dirty="0" err="1">
                <a:solidFill>
                  <a:srgbClr val="FF0000"/>
                </a:solidFill>
                <a:latin typeface="Courier New"/>
                <a:cs typeface="Courier New"/>
              </a:rPr>
              <a:t>xy</a:t>
            </a:r>
            <a:r>
              <a:rPr lang="en-US" sz="1400" b="1" dirty="0">
                <a:solidFill>
                  <a:srgbClr val="FF0000"/>
                </a:solidFill>
                <a:latin typeface="Courier New"/>
                <a:cs typeface="Courier New"/>
              </a:rPr>
              <a:t>                      5*{10, 8} = 0.01 / 3.05 / 1.53 / 1.11812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string   /info/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nproc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/description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attr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= "Number of writers"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string   /info/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npx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/description  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attr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= "Number of processors in x dimension"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string   /info/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npy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/description  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attr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= "Number of processors in y dimension"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string   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gdx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/description       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attr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= "Global array size in x dimension"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string   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gdy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/description       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attr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= "Global array size in y dimension"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string   /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xy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/description          </a:t>
            </a:r>
            <a:r>
              <a:rPr lang="en-US" sz="1400" b="1" dirty="0" err="1">
                <a:solidFill>
                  <a:schemeClr val="bg2"/>
                </a:solidFill>
                <a:latin typeface="Courier New"/>
                <a:cs typeface="Courier New"/>
              </a:rPr>
              <a:t>attr</a:t>
            </a:r>
            <a:r>
              <a:rPr lang="en-US" sz="1400" b="1" dirty="0">
                <a:solidFill>
                  <a:schemeClr val="bg2"/>
                </a:solidFill>
                <a:latin typeface="Courier New"/>
                <a:cs typeface="Courier New"/>
              </a:rPr>
              <a:t>   = "2D array with 2D decomposition"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685800"/>
          </a:xfrm>
        </p:spPr>
        <p:txBody>
          <a:bodyPr/>
          <a:lstStyle/>
          <a:p>
            <a:r>
              <a:rPr lang="en-US" dirty="0" smtClean="0"/>
              <a:t>Output file is self-describing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693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419600" cy="1143000"/>
          </a:xfrm>
        </p:spPr>
        <p:txBody>
          <a:bodyPr/>
          <a:lstStyle/>
          <a:p>
            <a:r>
              <a:rPr lang="en-US" dirty="0" smtClean="0"/>
              <a:t>ADIOS API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078468"/>
            <a:ext cx="310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/>
            <a:r>
              <a:rPr lang="en-US" sz="2400" dirty="0" smtClean="0"/>
              <a:t>Code which </a:t>
            </a:r>
            <a:r>
              <a:rPr lang="en-US" sz="2400" dirty="0" smtClean="0">
                <a:solidFill>
                  <a:srgbClr val="FFFF00"/>
                </a:solidFill>
              </a:rPr>
              <a:t>writes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1524000"/>
            <a:ext cx="4191000" cy="181588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2713" indent="-112713">
              <a:buNone/>
            </a:pP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adios_open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adios_handle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</a:t>
            </a:r>
            <a:b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"writer2D", 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filename, “a”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</a:t>
            </a:r>
            <a:b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group_comm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adios_err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112713" indent="-112713">
              <a:buNone/>
            </a:pPr>
            <a:r>
              <a:rPr lang="en-US" sz="16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#include 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"gwrite_writer2D.fh"</a:t>
            </a:r>
          </a:p>
          <a:p>
            <a:pPr marL="112713" indent="-112713">
              <a:buNone/>
            </a:pP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adios_close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adios_handle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</a:t>
            </a:r>
            <a:b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adios_err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endParaRPr lang="en-US" sz="1600" dirty="0" smtClean="0">
              <a:latin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43400" y="1143000"/>
            <a:ext cx="4648200" cy="25908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112713" indent="-112713">
              <a:buNone/>
            </a:pP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adios-group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name="writer2D" 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global-bounds</a:t>
            </a:r>
            <a:r>
              <a:rPr lang="en-US" sz="16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dimensions=“</a:t>
            </a:r>
            <a:r>
              <a:rPr lang="en-US" sz="16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gdx,gdy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”</a:t>
            </a:r>
            <a:b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offsets=”</a:t>
            </a:r>
            <a:r>
              <a:rPr lang="en-US" sz="16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ox,oy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&lt;</a:t>
            </a:r>
            <a:r>
              <a:rPr lang="en-US" sz="16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name="</a:t>
            </a:r>
            <a:r>
              <a:rPr lang="en-US" sz="16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 type=“real“</a:t>
            </a:r>
            <a:b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dimensions=”</a:t>
            </a:r>
            <a:r>
              <a:rPr lang="en-US" sz="16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ldx,ldy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"/&gt;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/global-bounds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adios-group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transport 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group=“writer2D” </a:t>
            </a:r>
            <a:b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	   method = </a:t>
            </a:r>
            <a:r>
              <a:rPr lang="en-US" sz="16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MPI</a:t>
            </a:r>
            <a:r>
              <a:rPr lang="en-US" sz="16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/&gt;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9600" y="681335"/>
            <a:ext cx="44815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112713" indent="-112713"/>
            <a:r>
              <a:rPr lang="en-US" sz="2400" dirty="0" smtClean="0">
                <a:solidFill>
                  <a:srgbClr val="FFFF00"/>
                </a:solidFill>
              </a:rPr>
              <a:t>XML</a:t>
            </a:r>
            <a:r>
              <a:rPr lang="en-US" sz="2400" dirty="0" smtClean="0"/>
              <a:t> for mappin</a:t>
            </a:r>
            <a:r>
              <a:rPr lang="en-US" dirty="0" smtClean="0"/>
              <a:t>g </a:t>
            </a:r>
            <a:r>
              <a:rPr lang="en-US" sz="2400" dirty="0" smtClean="0"/>
              <a:t>C/F90 variables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"/>
          </p:nvPr>
        </p:nvSpPr>
        <p:spPr>
          <a:xfrm>
            <a:off x="4343400" y="4114800"/>
            <a:ext cx="4648200" cy="25908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112713" indent="-112713">
              <a:buNone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adios-group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name="writer2D" 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&lt;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global-bounds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dimensions=“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gdx,gdy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”</a:t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offsets=”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ox,oy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&lt;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name="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 type=“real“</a:t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  dimensions=”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ldx,ldy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"/&gt;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/global-bounds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adios-group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112713" indent="-112713">
              <a:buNone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transport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group=“writer2D” </a:t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   method = </a:t>
            </a:r>
            <a:r>
              <a:rPr lang="en-US" sz="16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DATASPACES</a:t>
            </a:r>
            <a:r>
              <a:rPr lang="en-US" sz="16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/&gt;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5943600"/>
            <a:ext cx="305774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Change the method for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memory to memory coupling</a:t>
            </a:r>
          </a:p>
        </p:txBody>
      </p:sp>
    </p:spTree>
    <p:extLst>
      <p:ext uri="{BB962C8B-B14F-4D97-AF65-F5344CB8AC3E}">
        <p14:creationId xmlns:p14="http://schemas.microsoft.com/office/powerpoint/2010/main" val="13940560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419600" cy="1143000"/>
          </a:xfrm>
        </p:spPr>
        <p:txBody>
          <a:bodyPr/>
          <a:lstStyle/>
          <a:p>
            <a:r>
              <a:rPr lang="en-US" dirty="0" smtClean="0"/>
              <a:t>ADIOS API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990600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/>
            <a:r>
              <a:rPr lang="en-US" sz="2400" dirty="0" smtClean="0"/>
              <a:t>Code which  reads </a:t>
            </a:r>
            <a:r>
              <a:rPr lang="en-US" sz="2400" dirty="0" smtClean="0">
                <a:solidFill>
                  <a:srgbClr val="FFFF00"/>
                </a:solidFill>
              </a:rPr>
              <a:t>file</a:t>
            </a:r>
            <a:r>
              <a:rPr lang="en-US" sz="2400" dirty="0" smtClean="0"/>
              <a:t>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600200"/>
            <a:ext cx="9067800" cy="5181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45720" indent="0">
              <a:buNone/>
            </a:pP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adios_read_init_method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ADIOS_READ_METHOD_BP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group_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comm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,“”,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45720" indent="0">
              <a:buNone/>
            </a:pP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adios_read_open_stream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infn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group_comm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              ADIOS_LOCKMODE_CURRENT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60.0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do while 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!=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err_stream_terminated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adios_selection_boundingbox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offset,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readsize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adios_schedule_read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", 1, 1,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adios_schedule_read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", 1, 1,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adios_perform_reads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! … calculate offsets and sizes of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to read in…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adios_selection_boundingbox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2, offset,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readsize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adios_schedule_read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", 1, 1,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adios_perform_reads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adios_advance_step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60.0,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enddo</a:t>
            </a:r>
            <a:endParaRPr lang="en-US" sz="16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adios_read_close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810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419600" cy="1143000"/>
          </a:xfrm>
        </p:spPr>
        <p:txBody>
          <a:bodyPr/>
          <a:lstStyle/>
          <a:p>
            <a:r>
              <a:rPr lang="en-US" dirty="0" smtClean="0"/>
              <a:t>ADIOS API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990600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/>
            <a:r>
              <a:rPr lang="en-US" sz="2400" dirty="0" smtClean="0"/>
              <a:t>Code which  reads </a:t>
            </a:r>
            <a:r>
              <a:rPr lang="en-US" sz="2400" dirty="0" smtClean="0">
                <a:solidFill>
                  <a:srgbClr val="FFFF00"/>
                </a:solidFill>
              </a:rPr>
              <a:t>stream </a:t>
            </a:r>
            <a:r>
              <a:rPr lang="en-US" sz="2400" dirty="0" smtClean="0"/>
              <a:t>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600200"/>
            <a:ext cx="9067800" cy="5181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45720" indent="0">
              <a:buNone/>
            </a:pP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adios_read_init_method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ADIOS_READ_METHOD_DATASPACES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group_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comm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,“”,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45720" indent="0">
              <a:buNone/>
            </a:pP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adios_read_open_stream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infn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group_comm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              ADIOS_LOCKMODE_CURRENT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60.0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do while 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!=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err_stream_terminated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adios_selection_boundingbox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offset,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readsize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adios_schedule_read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", 1, 1,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adios_schedule_read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", 1, 1,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gdy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adios_perform_reads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! … calculate offsets and sizes of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to read in…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adios_selection_boundingbox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2, offset,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readsize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adios_schedule_read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sel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"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", 1, 1,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xy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adios_perform_reads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call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adios_advance_step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60.0,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" indent="0"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enddo</a:t>
            </a:r>
            <a:endParaRPr lang="en-US" sz="16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45720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adios_read_close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inh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ierr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6324600"/>
            <a:ext cx="434626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Now we have memory to memory coupling</a:t>
            </a:r>
          </a:p>
        </p:txBody>
      </p:sp>
    </p:spTree>
    <p:extLst>
      <p:ext uri="{BB962C8B-B14F-4D97-AF65-F5344CB8AC3E}">
        <p14:creationId xmlns:p14="http://schemas.microsoft.com/office/powerpoint/2010/main" val="30037102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91300" y="1028700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81800" y="1943100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Catalyst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695115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676900" y="4834235"/>
            <a:ext cx="1287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Polygonal Output</a:t>
            </a:r>
          </a:p>
          <a:p>
            <a:r>
              <a:rPr lang="en-US" sz="1200" dirty="0"/>
              <a:t>with 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29450" y="2838450"/>
            <a:ext cx="952500" cy="838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4700" y="4914900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6248550" y="5857101"/>
            <a:ext cx="1257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7010400" y="3810000"/>
            <a:ext cx="2133600" cy="76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39100" y="30099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Output Processed Data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Perspective</a:t>
            </a:r>
          </a:p>
        </p:txBody>
      </p:sp>
    </p:spTree>
    <p:extLst>
      <p:ext uri="{BB962C8B-B14F-4D97-AF65-F5344CB8AC3E}">
        <p14:creationId xmlns:p14="http://schemas.microsoft.com/office/powerpoint/2010/main" val="32541974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7880" y="0"/>
            <a:ext cx="8750032" cy="807924"/>
          </a:xfrm>
        </p:spPr>
        <p:txBody>
          <a:bodyPr tIns="25139">
            <a:noAutofit/>
          </a:bodyPr>
          <a:lstStyle/>
          <a:p>
            <a:pPr>
              <a:tabLst>
                <a:tab pos="0" algn="l"/>
                <a:tab pos="413287" algn="l"/>
                <a:tab pos="828013" algn="l"/>
                <a:tab pos="1242739" algn="l"/>
                <a:tab pos="1656024" algn="l"/>
                <a:tab pos="2072191" algn="l"/>
                <a:tab pos="2486917" algn="l"/>
                <a:tab pos="2900203" algn="l"/>
                <a:tab pos="3314929" algn="l"/>
                <a:tab pos="3731096" algn="l"/>
                <a:tab pos="4144381" algn="l"/>
                <a:tab pos="4559107" algn="l"/>
                <a:tab pos="4973833" algn="l"/>
                <a:tab pos="539000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0203" algn="l"/>
                <a:tab pos="8533566" algn="l"/>
              </a:tabLst>
            </a:pPr>
            <a:r>
              <a:rPr lang="en-US" dirty="0" err="1"/>
              <a:t>DataSpaces</a:t>
            </a:r>
            <a:endParaRPr lang="en-US" dirty="0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85377"/>
            <a:ext cx="3951019" cy="5321082"/>
          </a:xfrm>
        </p:spPr>
        <p:txBody>
          <a:bodyPr tIns="20798">
            <a:normAutofit fontScale="92500"/>
          </a:bodyPr>
          <a:lstStyle/>
          <a:p>
            <a:pPr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Semantically-specialized virtual shared space</a:t>
            </a:r>
          </a:p>
          <a:p>
            <a:pPr lvl="1"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3D space, put/get functions</a:t>
            </a:r>
          </a:p>
          <a:p>
            <a:pPr lvl="1"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Put arrays with local sizes and offsets in space</a:t>
            </a:r>
          </a:p>
          <a:p>
            <a:pPr lvl="1"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Get an arbitrary slice</a:t>
            </a:r>
          </a:p>
          <a:p>
            <a:pPr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Constructed on-the-fly on the cloud of staging </a:t>
            </a:r>
            <a:r>
              <a:rPr lang="en-US" dirty="0" smtClean="0"/>
              <a:t>nodes</a:t>
            </a:r>
          </a:p>
          <a:p>
            <a:pPr lvl="1"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 smtClean="0"/>
              <a:t>Indexes </a:t>
            </a:r>
            <a:r>
              <a:rPr lang="en-US" dirty="0"/>
              <a:t>data for quick access and </a:t>
            </a:r>
            <a:r>
              <a:rPr lang="en-US" dirty="0" smtClean="0"/>
              <a:t>retrieval</a:t>
            </a:r>
            <a:endParaRPr lang="en-US" dirty="0"/>
          </a:p>
          <a:p>
            <a:pPr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Complements existing interaction/coordination mechanisms  </a:t>
            </a:r>
          </a:p>
          <a:p>
            <a:pPr marL="342900" lvl="1" indent="-342900">
              <a:lnSpc>
                <a:spcPct val="90000"/>
              </a:lnSpc>
              <a:buSzPct val="75000"/>
              <a:buFont typeface="Arial" pitchFamily="34" charset="0"/>
              <a:buChar char="•"/>
              <a:tabLst>
                <a:tab pos="655210" algn="l"/>
                <a:tab pos="1311860" algn="l"/>
                <a:tab pos="1967069" algn="l"/>
                <a:tab pos="2625159" algn="l"/>
                <a:tab pos="3281809" algn="l"/>
                <a:tab pos="3937018" algn="l"/>
              </a:tabLst>
            </a:pPr>
            <a:r>
              <a:rPr lang="en-US" dirty="0"/>
              <a:t>In-memory code coupling becomes part of the I/O pipeline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62400" y="2005118"/>
            <a:ext cx="5138964" cy="3685058"/>
            <a:chOff x="3962400" y="2005118"/>
            <a:chExt cx="5138964" cy="368505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2005118"/>
              <a:ext cx="5138964" cy="294788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724400" y="5105400"/>
              <a:ext cx="4267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courtesy of Manish </a:t>
              </a:r>
              <a:r>
                <a:rPr lang="en-US" sz="1600" dirty="0" err="1" smtClean="0"/>
                <a:t>Parashar</a:t>
              </a:r>
              <a:r>
                <a:rPr lang="en-US" sz="1600" dirty="0" smtClean="0"/>
                <a:t>, Rutgers University</a:t>
              </a:r>
            </a:p>
            <a:p>
              <a:r>
                <a:rPr lang="en-US" sz="1600" dirty="0"/>
                <a:t>http://</a:t>
              </a:r>
              <a:r>
                <a:rPr lang="en-US" sz="1600" dirty="0" err="1"/>
                <a:t>nsfcac.rutgers.edu</a:t>
              </a:r>
              <a:r>
                <a:rPr lang="en-US" sz="1600" dirty="0"/>
                <a:t>/spaces/</a:t>
              </a:r>
              <a:r>
                <a:rPr lang="en-US" sz="1600" dirty="0" err="1"/>
                <a:t>dataspaces.php</a:t>
              </a:r>
              <a:endParaRPr lang="en-US" sz="1600" dirty="0"/>
            </a:p>
          </p:txBody>
        </p:sp>
      </p:grpSp>
      <p:pic>
        <p:nvPicPr>
          <p:cNvPr id="9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uw_toplevel_header2.jpg"/>
          <p:cNvPicPr>
            <a:picLocks noChangeAspect="1"/>
          </p:cNvPicPr>
          <p:nvPr/>
        </p:nvPicPr>
        <p:blipFill>
          <a:blip r:embed="rId5"/>
          <a:srcRect t="11905" r="61429" b="37302"/>
          <a:stretch>
            <a:fillRect/>
          </a:stretch>
        </p:blipFill>
        <p:spPr bwMode="auto">
          <a:xfrm>
            <a:off x="6096000" y="5791200"/>
            <a:ext cx="1060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141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pic>
        <p:nvPicPr>
          <p:cNvPr id="5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467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313" name="Picture 24" descr="Screen shot 2010-11-15 at 11.08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005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Oval 32"/>
          <p:cNvSpPr>
            <a:spLocks noChangeArrowheads="1"/>
          </p:cNvSpPr>
          <p:nvPr/>
        </p:nvSpPr>
        <p:spPr bwMode="auto">
          <a:xfrm>
            <a:off x="2743200" y="1295400"/>
            <a:ext cx="3200400" cy="2438400"/>
          </a:xfrm>
          <a:prstGeom prst="ellipse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 w="9525">
            <a:solidFill>
              <a:schemeClr val="accent2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524000"/>
            <a:ext cx="1981200" cy="76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Pixplot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8 cores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24600" y="1524000"/>
            <a:ext cx="1752600" cy="9144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Pixmon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1 core </a:t>
            </a:r>
          </a:p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(login node)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81000" y="2819400"/>
            <a:ext cx="1981200" cy="76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ParaView</a:t>
            </a:r>
            <a:r>
              <a:rPr lang="en-US" sz="2000" dirty="0">
                <a:latin typeface="Times New Roman"/>
                <a:cs typeface="Times New Roman"/>
              </a:rPr>
              <a:t> Server</a:t>
            </a:r>
          </a:p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 4 cores</a:t>
            </a: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H="1">
            <a:off x="4876800" y="2209800"/>
            <a:ext cx="4267200" cy="1752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 flipH="1">
            <a:off x="0" y="3962400"/>
            <a:ext cx="487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cxnSp>
        <p:nvCxnSpPr>
          <p:cNvPr id="40" name="Elbow Connector 39"/>
          <p:cNvCxnSpPr>
            <a:stCxn id="72" idx="1"/>
            <a:endCxn id="3081" idx="3"/>
          </p:cNvCxnSpPr>
          <p:nvPr/>
        </p:nvCxnSpPr>
        <p:spPr>
          <a:xfrm flipH="1">
            <a:off x="2362200" y="2743200"/>
            <a:ext cx="1219200" cy="45720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39"/>
          <p:cNvCxnSpPr>
            <a:stCxn id="27" idx="2"/>
            <a:endCxn id="69" idx="0"/>
          </p:cNvCxnSpPr>
          <p:nvPr/>
        </p:nvCxnSpPr>
        <p:spPr>
          <a:xfrm>
            <a:off x="4267200" y="914400"/>
            <a:ext cx="38100" cy="68580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9" idx="1"/>
            <a:endCxn id="3077" idx="3"/>
          </p:cNvCxnSpPr>
          <p:nvPr/>
        </p:nvCxnSpPr>
        <p:spPr>
          <a:xfrm flipH="1">
            <a:off x="2362200" y="1828800"/>
            <a:ext cx="1295400" cy="7620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7" idx="3"/>
            <a:endCxn id="3078" idx="1"/>
          </p:cNvCxnSpPr>
          <p:nvPr/>
        </p:nvCxnSpPr>
        <p:spPr>
          <a:xfrm>
            <a:off x="5105400" y="1981200"/>
            <a:ext cx="1219200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3081" idx="2"/>
          </p:cNvCxnSpPr>
          <p:nvPr/>
        </p:nvCxnSpPr>
        <p:spPr>
          <a:xfrm rot="16200000" flipH="1">
            <a:off x="1257300" y="3695700"/>
            <a:ext cx="1371600" cy="1143000"/>
          </a:xfrm>
          <a:prstGeom prst="curvedConnector3">
            <a:avLst/>
          </a:prstGeom>
          <a:ln w="28575" cmpd="sng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34" name="Picture 28" descr="Screen shot 2010-11-15 at 11.16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31167"/>
            <a:ext cx="2971800" cy="302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Line 21"/>
          <p:cNvSpPr>
            <a:spLocks noChangeShapeType="1"/>
          </p:cNvSpPr>
          <p:nvPr/>
        </p:nvSpPr>
        <p:spPr bwMode="auto">
          <a:xfrm flipH="1" flipV="1">
            <a:off x="4876800" y="39624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cxnSp>
        <p:nvCxnSpPr>
          <p:cNvPr id="74" name="Curved Connector 73"/>
          <p:cNvCxnSpPr>
            <a:stCxn id="3078" idx="2"/>
            <a:endCxn id="13334" idx="0"/>
          </p:cNvCxnSpPr>
          <p:nvPr/>
        </p:nvCxnSpPr>
        <p:spPr>
          <a:xfrm rot="5400000">
            <a:off x="6352117" y="2982383"/>
            <a:ext cx="1392767" cy="304800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19050"/>
            <a:ext cx="2667000" cy="12001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In-situ viz. and monitoring with staging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3276600" y="152400"/>
            <a:ext cx="1981200" cy="76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Pixie3D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1024 cores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2" name="Picture 2" descr="C:\Users\r78\Documents\DashboardDocs\TASKS\DashboardRelease\eSiMonLOGO.png"/>
          <p:cNvPicPr>
            <a:picLocks noChangeAspect="1" noChangeArrowheads="1"/>
          </p:cNvPicPr>
          <p:nvPr/>
        </p:nvPicPr>
        <p:blipFill>
          <a:blip r:embed="rId5" cstate="print">
            <a:alphaModFix/>
          </a:blip>
          <a:srcRect/>
          <a:stretch>
            <a:fillRect/>
          </a:stretch>
        </p:blipFill>
        <p:spPr bwMode="auto">
          <a:xfrm>
            <a:off x="7848600" y="5867400"/>
            <a:ext cx="1219200" cy="88027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6" name="TextBox 65"/>
          <p:cNvSpPr txBox="1"/>
          <p:nvPr/>
        </p:nvSpPr>
        <p:spPr bwMode="auto">
          <a:xfrm>
            <a:off x="3505200" y="3200400"/>
            <a:ext cx="167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DataSpaces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3810000" y="1752600"/>
            <a:ext cx="1295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record.bp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3733800" y="1676400"/>
            <a:ext cx="1295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record.bp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3657600" y="1600200"/>
            <a:ext cx="1295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latin typeface="Times New Roman"/>
                <a:cs typeface="Times New Roman"/>
              </a:rPr>
              <a:t>record.bp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3733800" y="2667000"/>
            <a:ext cx="1447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pixie3d.bp</a:t>
            </a:r>
          </a:p>
        </p:txBody>
      </p:sp>
      <p:sp>
        <p:nvSpPr>
          <p:cNvPr id="71" name="Rounded Rectangle 70"/>
          <p:cNvSpPr/>
          <p:nvPr/>
        </p:nvSpPr>
        <p:spPr bwMode="auto">
          <a:xfrm>
            <a:off x="3657600" y="2590800"/>
            <a:ext cx="1447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pixie3d.bp</a:t>
            </a:r>
          </a:p>
        </p:txBody>
      </p:sp>
      <p:sp>
        <p:nvSpPr>
          <p:cNvPr id="72" name="Rounded Rectangle 71"/>
          <p:cNvSpPr/>
          <p:nvPr/>
        </p:nvSpPr>
        <p:spPr bwMode="auto">
          <a:xfrm>
            <a:off x="3581400" y="2514600"/>
            <a:ext cx="1447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pixie3d.bp</a:t>
            </a:r>
          </a:p>
        </p:txBody>
      </p:sp>
      <p:pic>
        <p:nvPicPr>
          <p:cNvPr id="83" name="Picture 82" descr="paraview10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6172200"/>
            <a:ext cx="1581150" cy="4122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cxnSp>
        <p:nvCxnSpPr>
          <p:cNvPr id="86" name="Straight Arrow Connector 85"/>
          <p:cNvCxnSpPr>
            <a:stCxn id="3077" idx="3"/>
            <a:endCxn id="72" idx="1"/>
          </p:cNvCxnSpPr>
          <p:nvPr/>
        </p:nvCxnSpPr>
        <p:spPr>
          <a:xfrm>
            <a:off x="2362200" y="1905000"/>
            <a:ext cx="1219200" cy="83820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571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the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>
                <a:solidFill>
                  <a:srgbClr val="FFFF00"/>
                </a:solidFill>
              </a:rPr>
              <a:t>IO overhead </a:t>
            </a:r>
            <a:r>
              <a:rPr lang="en-US" dirty="0"/>
              <a:t>for all platforms.</a:t>
            </a:r>
          </a:p>
          <a:p>
            <a:r>
              <a:rPr lang="en-US" dirty="0"/>
              <a:t>Create a robust </a:t>
            </a:r>
            <a:r>
              <a:rPr lang="en-US" dirty="0">
                <a:solidFill>
                  <a:srgbClr val="FFFF00"/>
                </a:solidFill>
              </a:rPr>
              <a:t>I/O staging framework </a:t>
            </a:r>
            <a:r>
              <a:rPr lang="en-US" dirty="0"/>
              <a:t>for in situ analysis and reduction of extreme-scaled application data.</a:t>
            </a:r>
          </a:p>
          <a:p>
            <a:r>
              <a:rPr lang="en-US" dirty="0">
                <a:cs typeface="Arial" charset="0"/>
              </a:rPr>
              <a:t>Create a </a:t>
            </a:r>
            <a:r>
              <a:rPr lang="en-US" dirty="0">
                <a:solidFill>
                  <a:srgbClr val="FFFF00"/>
                </a:solidFill>
                <a:cs typeface="Arial" charset="0"/>
              </a:rPr>
              <a:t>toolkit </a:t>
            </a:r>
            <a:r>
              <a:rPr lang="en-US" dirty="0">
                <a:cs typeface="Arial" charset="0"/>
              </a:rPr>
              <a:t>of I/O </a:t>
            </a:r>
            <a:r>
              <a:rPr lang="en-US" dirty="0" smtClean="0">
                <a:cs typeface="Arial" charset="0"/>
              </a:rPr>
              <a:t>services such </a:t>
            </a:r>
            <a:r>
              <a:rPr lang="en-US" dirty="0">
                <a:cs typeface="Arial" charset="0"/>
              </a:rPr>
              <a:t>as </a:t>
            </a:r>
            <a:r>
              <a:rPr lang="en-US" dirty="0" err="1">
                <a:cs typeface="Arial" charset="0"/>
              </a:rPr>
              <a:t>FastBit</a:t>
            </a:r>
            <a:r>
              <a:rPr lang="en-US" dirty="0">
                <a:cs typeface="Arial" charset="0"/>
              </a:rPr>
              <a:t> indexing that scientists can easily utilize.</a:t>
            </a:r>
          </a:p>
          <a:p>
            <a:r>
              <a:rPr lang="en-US" dirty="0">
                <a:cs typeface="Arial" charset="0"/>
              </a:rPr>
              <a:t>Create and extend </a:t>
            </a:r>
            <a:r>
              <a:rPr lang="en-US" dirty="0">
                <a:solidFill>
                  <a:srgbClr val="FFFF00"/>
                </a:solidFill>
                <a:cs typeface="Arial" charset="0"/>
              </a:rPr>
              <a:t>programming models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for end scientists to utilize </a:t>
            </a:r>
            <a:r>
              <a:rPr lang="en-US" dirty="0">
                <a:solidFill>
                  <a:srgbClr val="FFFF00"/>
                </a:solidFill>
                <a:cs typeface="Arial" charset="0"/>
              </a:rPr>
              <a:t>in situ I/O stream processing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Reduction of data movement for I/O pipelines.</a:t>
            </a:r>
          </a:p>
          <a:p>
            <a:r>
              <a:rPr lang="en-US" dirty="0"/>
              <a:t>Easy to Use.</a:t>
            </a:r>
          </a:p>
          <a:p>
            <a:r>
              <a:rPr lang="en-US" dirty="0"/>
              <a:t>Portable and scalable performance with low variability.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722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 smtClean="0"/>
              <a:t>Situ </a:t>
            </a:r>
            <a:r>
              <a:rPr lang="en-US" dirty="0"/>
              <a:t>W</a:t>
            </a:r>
            <a:r>
              <a:rPr lang="en-US" dirty="0" smtClean="0"/>
              <a:t>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4343400" cy="4952999"/>
          </a:xfrm>
        </p:spPr>
        <p:txBody>
          <a:bodyPr>
            <a:normAutofit/>
          </a:bodyPr>
          <a:lstStyle/>
          <a:p>
            <a:r>
              <a:rPr lang="en-US" dirty="0"/>
              <a:t>Definition of pipelines</a:t>
            </a:r>
          </a:p>
          <a:p>
            <a:r>
              <a:rPr lang="en-US" dirty="0"/>
              <a:t>Separate codes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(</a:t>
            </a:r>
            <a:r>
              <a:rPr lang="en-US" dirty="0"/>
              <a:t>in-situ services)</a:t>
            </a:r>
          </a:p>
          <a:p>
            <a:r>
              <a:rPr lang="en-US" dirty="0"/>
              <a:t>Dependency defined by </a:t>
            </a:r>
            <a:r>
              <a:rPr lang="en-US" dirty="0" smtClean="0"/>
              <a:t>		ADIOS </a:t>
            </a:r>
            <a:r>
              <a:rPr lang="en-US" dirty="0"/>
              <a:t>variables</a:t>
            </a:r>
          </a:p>
          <a:p>
            <a:r>
              <a:rPr lang="en-US" dirty="0"/>
              <a:t>Data exchange = </a:t>
            </a:r>
            <a:br>
              <a:rPr lang="en-US" dirty="0"/>
            </a:br>
            <a:r>
              <a:rPr lang="en-US" dirty="0" smtClean="0"/>
              <a:t>	ADIOS </a:t>
            </a:r>
            <a:r>
              <a:rPr lang="en-US" dirty="0"/>
              <a:t>read/write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00600" y="609600"/>
            <a:ext cx="4191001" cy="3048000"/>
            <a:chOff x="0" y="457200"/>
            <a:chExt cx="3026834" cy="2438401"/>
          </a:xfrm>
        </p:grpSpPr>
        <p:sp>
          <p:nvSpPr>
            <p:cNvPr id="5" name="Oval 4"/>
            <p:cNvSpPr/>
            <p:nvPr/>
          </p:nvSpPr>
          <p:spPr>
            <a:xfrm>
              <a:off x="1066800" y="457200"/>
              <a:ext cx="914400" cy="6858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Raw data</a:t>
              </a:r>
              <a:endParaRPr lang="en-US" sz="18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0" y="1371601"/>
              <a:ext cx="990600" cy="6858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Kmeans</a:t>
              </a:r>
              <a:endParaRPr lang="en-US" sz="18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" name="Straight Arrow Connector 6"/>
            <p:cNvCxnSpPr>
              <a:stCxn id="5" idx="4"/>
              <a:endCxn id="6" idx="0"/>
            </p:cNvCxnSpPr>
            <p:nvPr/>
          </p:nvCxnSpPr>
          <p:spPr>
            <a:xfrm flipH="1">
              <a:off x="495300" y="1143000"/>
              <a:ext cx="1028700" cy="2286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066800" y="1371601"/>
              <a:ext cx="969433" cy="6858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FastBit Indexing</a:t>
              </a:r>
              <a:endParaRPr lang="en-US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" name="Straight Arrow Connector 8"/>
            <p:cNvCxnSpPr>
              <a:stCxn id="5" idx="4"/>
              <a:endCxn id="8" idx="0"/>
            </p:cNvCxnSpPr>
            <p:nvPr/>
          </p:nvCxnSpPr>
          <p:spPr>
            <a:xfrm>
              <a:off x="1524000" y="1143000"/>
              <a:ext cx="27517" cy="2286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0" y="2209801"/>
              <a:ext cx="914400" cy="6858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Write</a:t>
              </a:r>
              <a:endParaRPr lang="en-US" sz="18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1" name="Straight Arrow Connector 10"/>
            <p:cNvCxnSpPr>
              <a:stCxn id="6" idx="4"/>
              <a:endCxn id="10" idx="0"/>
            </p:cNvCxnSpPr>
            <p:nvPr/>
          </p:nvCxnSpPr>
          <p:spPr>
            <a:xfrm flipH="1">
              <a:off x="457200" y="2057401"/>
              <a:ext cx="38100" cy="1523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066800" y="2209801"/>
              <a:ext cx="914400" cy="6858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Write</a:t>
              </a:r>
              <a:endParaRPr lang="en-US" sz="18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3" name="Straight Arrow Connector 12"/>
            <p:cNvCxnSpPr>
              <a:stCxn id="8" idx="4"/>
              <a:endCxn id="12" idx="0"/>
            </p:cNvCxnSpPr>
            <p:nvPr/>
          </p:nvCxnSpPr>
          <p:spPr>
            <a:xfrm flipH="1">
              <a:off x="1524000" y="2057401"/>
              <a:ext cx="27517" cy="1523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2112434" y="1371600"/>
              <a:ext cx="914400" cy="685800"/>
            </a:xfrm>
            <a:prstGeom prst="ellips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Data </a:t>
              </a:r>
              <a:r>
                <a:rPr lang="en-US" sz="16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Reduc-tion</a:t>
              </a:r>
              <a:endParaRPr lang="en-US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5" name="Straight Arrow Connector 14"/>
            <p:cNvCxnSpPr>
              <a:stCxn id="5" idx="4"/>
              <a:endCxn id="14" idx="0"/>
            </p:cNvCxnSpPr>
            <p:nvPr/>
          </p:nvCxnSpPr>
          <p:spPr>
            <a:xfrm>
              <a:off x="1524000" y="1143000"/>
              <a:ext cx="1045634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2112434" y="2209800"/>
              <a:ext cx="914400" cy="685800"/>
            </a:xfrm>
            <a:prstGeom prst="ellips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Write</a:t>
              </a:r>
              <a:endParaRPr lang="en-US" sz="18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7" name="Straight Arrow Connector 16"/>
            <p:cNvCxnSpPr>
              <a:stCxn id="14" idx="4"/>
              <a:endCxn id="16" idx="0"/>
            </p:cNvCxnSpPr>
            <p:nvPr/>
          </p:nvCxnSpPr>
          <p:spPr>
            <a:xfrm>
              <a:off x="2569634" y="2057401"/>
              <a:ext cx="0" cy="1523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3779228"/>
            <a:ext cx="6632850" cy="3002572"/>
          </a:xfrm>
          <a:prstGeom prst="rect">
            <a:avLst/>
          </a:prstGeom>
          <a:ln>
            <a:solidFill>
              <a:srgbClr val="CCFFCC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TextBox 20"/>
          <p:cNvSpPr txBox="1"/>
          <p:nvPr/>
        </p:nvSpPr>
        <p:spPr>
          <a:xfrm>
            <a:off x="7391400" y="4388584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GTC in situ pipeline with ADIOS/</a:t>
            </a:r>
            <a:r>
              <a:rPr lang="en-US" sz="2000" dirty="0" err="1">
                <a:latin typeface="+mn-lt"/>
              </a:rPr>
              <a:t>DataTap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9669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References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1722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171450" indent="0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ADIOS</a:t>
            </a:r>
          </a:p>
          <a:p>
            <a:pPr lvl="0"/>
            <a:r>
              <a:rPr lang="en-US" sz="1200" dirty="0"/>
              <a:t>J. Logan, S. Klasky, H. Abbasi, Q. Liu, G. </a:t>
            </a:r>
            <a:r>
              <a:rPr lang="en-US" sz="1200" dirty="0" err="1"/>
              <a:t>Ostrouchov</a:t>
            </a:r>
            <a:r>
              <a:rPr lang="en-US" sz="1200" dirty="0"/>
              <a:t>, M. Parashar, N. Podhorszki, Y. Tian, M. Wolf: "Understanding I/O Performance using I/O Skeletal Applications", EuroPar'12, </a:t>
            </a:r>
            <a:r>
              <a:rPr lang="en-US" sz="1200" dirty="0" err="1"/>
              <a:t>Rhodos</a:t>
            </a:r>
            <a:r>
              <a:rPr lang="en-US" sz="1200" dirty="0"/>
              <a:t>, Greece, 2012</a:t>
            </a:r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Lofstead</a:t>
            </a:r>
            <a:r>
              <a:rPr lang="en-US" sz="1200" dirty="0"/>
              <a:t>, F. </a:t>
            </a:r>
            <a:r>
              <a:rPr lang="en-US" sz="1200" dirty="0" err="1"/>
              <a:t>Zheng</a:t>
            </a:r>
            <a:r>
              <a:rPr lang="en-US" sz="1200" dirty="0"/>
              <a:t>, Q. Liu, S. </a:t>
            </a:r>
            <a:r>
              <a:rPr lang="en-US" sz="1200" dirty="0" err="1"/>
              <a:t>Klasky</a:t>
            </a:r>
            <a:r>
              <a:rPr lang="en-US" sz="1200" dirty="0"/>
              <a:t>, R. Oldfield, T. </a:t>
            </a:r>
            <a:r>
              <a:rPr lang="en-US" sz="1200" dirty="0" err="1"/>
              <a:t>Kordenbrock</a:t>
            </a:r>
            <a:r>
              <a:rPr lang="en-US" sz="1200" dirty="0"/>
              <a:t>, K. Schwan, M. Wolf, “Managing Variability in the IO Performance of Petascale Storage </a:t>
            </a:r>
            <a:r>
              <a:rPr lang="en-US" sz="1200" dirty="0" err="1"/>
              <a:t>Sytems</a:t>
            </a:r>
            <a:r>
              <a:rPr lang="en-US" sz="1200" dirty="0"/>
              <a:t>”, </a:t>
            </a:r>
            <a:r>
              <a:rPr lang="en-US" sz="1200" dirty="0" smtClean="0"/>
              <a:t>ACM</a:t>
            </a:r>
            <a:r>
              <a:rPr lang="en-US" sz="1200" dirty="0"/>
              <a:t>/IEEE SC 2010 Conference (SC’10), 2010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J. </a:t>
            </a:r>
            <a:r>
              <a:rPr lang="en-US" sz="1200" dirty="0" err="1" smtClean="0"/>
              <a:t>Lofstead</a:t>
            </a:r>
            <a:r>
              <a:rPr lang="en-US" sz="1200" dirty="0"/>
              <a:t>, </a:t>
            </a:r>
            <a:r>
              <a:rPr lang="en-US" sz="1200" dirty="0" smtClean="0"/>
              <a:t>F. </a:t>
            </a:r>
            <a:r>
              <a:rPr lang="en-US" sz="1200" dirty="0" err="1" smtClean="0"/>
              <a:t>Zheng</a:t>
            </a:r>
            <a:r>
              <a:rPr lang="en-US" sz="1200" dirty="0"/>
              <a:t>, </a:t>
            </a:r>
            <a:r>
              <a:rPr lang="en-US" sz="1200" dirty="0" smtClean="0"/>
              <a:t>S. </a:t>
            </a:r>
            <a:r>
              <a:rPr lang="en-US" sz="1200" dirty="0" err="1" smtClean="0"/>
              <a:t>Klasky</a:t>
            </a:r>
            <a:r>
              <a:rPr lang="en-US" sz="1200" dirty="0"/>
              <a:t>, </a:t>
            </a:r>
            <a:r>
              <a:rPr lang="en-US" sz="1200" dirty="0" smtClean="0"/>
              <a:t>K. Schwan</a:t>
            </a:r>
            <a:r>
              <a:rPr lang="en-US" sz="1200" dirty="0"/>
              <a:t>, “Adaptable Metadata Rich IO Methods for Portable High Performance IO”, IPDPS 2009, IEEE Computer Society Press 2009</a:t>
            </a:r>
            <a:r>
              <a:rPr lang="en-US" sz="1200" dirty="0" smtClean="0"/>
              <a:t>.</a:t>
            </a:r>
            <a:endParaRPr lang="en-US" sz="1200" dirty="0"/>
          </a:p>
          <a:p>
            <a:pPr marL="171450" indent="0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Reading with ADIOS</a:t>
            </a:r>
          </a:p>
          <a:p>
            <a:r>
              <a:rPr lang="en-US" sz="1200" dirty="0"/>
              <a:t>Y. Tian, S. Klasky, H. Abbasi, J. Lofstead, R. Grout, N. Podhorszki, Q. Liu, Y. Wang, W. Yu. "EDO: Improving Read Performance for Scientific Applications Through Elastic Data Organization", Cluster 2011 </a:t>
            </a:r>
            <a:endParaRPr lang="en-US" sz="1200" dirty="0" smtClean="0"/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Lofstead</a:t>
            </a:r>
            <a:r>
              <a:rPr lang="en-US" sz="1200" dirty="0"/>
              <a:t>, M. </a:t>
            </a:r>
            <a:r>
              <a:rPr lang="en-US" sz="1200" dirty="0" err="1"/>
              <a:t>Polte</a:t>
            </a:r>
            <a:r>
              <a:rPr lang="en-US" sz="1200" dirty="0"/>
              <a:t>, G. Gibson, S. </a:t>
            </a:r>
            <a:r>
              <a:rPr lang="en-US" sz="1200" dirty="0" err="1"/>
              <a:t>Klasky</a:t>
            </a:r>
            <a:r>
              <a:rPr lang="en-US" sz="1200" dirty="0"/>
              <a:t>, K. Schwan, R, Oldfield, M. Wolf, “Six Degrees of Scientific Data: Reading Patterns for Extreme Scale Science IO”, HPDC 2011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Milo </a:t>
            </a:r>
            <a:r>
              <a:rPr lang="en-US" sz="1200" dirty="0" err="1"/>
              <a:t>Polte</a:t>
            </a:r>
            <a:r>
              <a:rPr lang="en-US" sz="1200" dirty="0"/>
              <a:t>, Jay </a:t>
            </a:r>
            <a:r>
              <a:rPr lang="en-US" sz="1200" dirty="0" err="1"/>
              <a:t>Lofstead</a:t>
            </a:r>
            <a:r>
              <a:rPr lang="en-US" sz="1200" dirty="0"/>
              <a:t>, et al</a:t>
            </a:r>
            <a:r>
              <a:rPr lang="en-US" sz="1200" dirty="0" smtClean="0"/>
              <a:t>. “…And </a:t>
            </a:r>
            <a:r>
              <a:rPr lang="en-US" sz="1200" dirty="0"/>
              <a:t>eat it too: High read performance in write-optimized HPC I/O middleware file </a:t>
            </a:r>
            <a:r>
              <a:rPr lang="en-US" sz="1200" dirty="0" smtClean="0"/>
              <a:t>formats., </a:t>
            </a:r>
            <a:r>
              <a:rPr lang="en-US" sz="1200" dirty="0"/>
              <a:t>4th Petascale Data Storage </a:t>
            </a:r>
            <a:r>
              <a:rPr lang="en-US" sz="1200" dirty="0" smtClean="0"/>
              <a:t>Workshop, </a:t>
            </a:r>
            <a:r>
              <a:rPr lang="en-US" sz="1200" dirty="0"/>
              <a:t>November 15, 2009. Portland, Oregon.</a:t>
            </a:r>
          </a:p>
          <a:p>
            <a:pPr marL="171450" indent="0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Staging</a:t>
            </a:r>
            <a:endParaRPr lang="en-US" sz="1400" dirty="0">
              <a:solidFill>
                <a:srgbClr val="FFFF00"/>
              </a:solidFill>
            </a:endParaRPr>
          </a:p>
          <a:p>
            <a:pPr lvl="0"/>
            <a:r>
              <a:rPr lang="en-US" sz="1200" dirty="0"/>
              <a:t>F. Zhang, C. Docan, M. Parashar, S. Klasky, N. Podhorszki, H. Abbasi: "Enabling In-situ Execution of Coupled Scientific Workflow on Multi-core Platform", </a:t>
            </a:r>
            <a:r>
              <a:rPr lang="en-US" sz="1200" dirty="0" smtClean="0"/>
              <a:t>(</a:t>
            </a:r>
            <a:r>
              <a:rPr lang="en-US" sz="1200" dirty="0"/>
              <a:t>IPDPS 2012), Shanghai, China, May 2012.</a:t>
            </a:r>
          </a:p>
          <a:p>
            <a:r>
              <a:rPr lang="en-US" sz="1200" dirty="0" smtClean="0"/>
              <a:t>F</a:t>
            </a:r>
            <a:r>
              <a:rPr lang="en-US" sz="1200" dirty="0"/>
              <a:t>. Zhang, C. </a:t>
            </a:r>
            <a:r>
              <a:rPr lang="en-US" sz="1200" dirty="0" err="1"/>
              <a:t>Docan</a:t>
            </a:r>
            <a:r>
              <a:rPr lang="en-US" sz="1200" dirty="0"/>
              <a:t>, M. </a:t>
            </a:r>
            <a:r>
              <a:rPr lang="en-US" sz="1200" dirty="0" err="1"/>
              <a:t>Parashar</a:t>
            </a:r>
            <a:r>
              <a:rPr lang="en-US" sz="1200" dirty="0"/>
              <a:t>, S. </a:t>
            </a:r>
            <a:r>
              <a:rPr lang="en-US" sz="1200" dirty="0" err="1"/>
              <a:t>Klasky</a:t>
            </a:r>
            <a:r>
              <a:rPr lang="en-US" sz="1200" dirty="0"/>
              <a:t>, “Enabling Multi-Physics Coupled Simulations within the PGAS Programming Framework”, </a:t>
            </a:r>
            <a:r>
              <a:rPr lang="en-US" sz="1200" dirty="0" err="1" smtClean="0"/>
              <a:t>CCGrid</a:t>
            </a:r>
            <a:r>
              <a:rPr lang="en-US" sz="1200" dirty="0" smtClean="0"/>
              <a:t> 2011 .</a:t>
            </a:r>
            <a:endParaRPr lang="en-US" sz="1200" dirty="0"/>
          </a:p>
          <a:p>
            <a:r>
              <a:rPr lang="en-US" sz="1200" dirty="0" smtClean="0"/>
              <a:t>H. </a:t>
            </a:r>
            <a:r>
              <a:rPr lang="en-US" sz="1200" dirty="0" err="1"/>
              <a:t>Abbasi</a:t>
            </a:r>
            <a:r>
              <a:rPr lang="en-US" sz="1200" dirty="0"/>
              <a:t>, </a:t>
            </a:r>
            <a:r>
              <a:rPr lang="en-US" sz="1200" dirty="0" smtClean="0"/>
              <a:t>G. </a:t>
            </a:r>
            <a:r>
              <a:rPr lang="en-US" sz="1200" dirty="0" err="1"/>
              <a:t>Eisenhauer</a:t>
            </a:r>
            <a:r>
              <a:rPr lang="en-US" sz="1200" dirty="0"/>
              <a:t>, </a:t>
            </a:r>
            <a:r>
              <a:rPr lang="en-US" sz="1200" dirty="0" smtClean="0"/>
              <a:t>S. </a:t>
            </a:r>
            <a:r>
              <a:rPr lang="en-US" sz="1200" dirty="0" err="1"/>
              <a:t>Klasky</a:t>
            </a:r>
            <a:r>
              <a:rPr lang="en-US" sz="1200" dirty="0"/>
              <a:t>, </a:t>
            </a:r>
            <a:r>
              <a:rPr lang="en-US" sz="1200" dirty="0" smtClean="0"/>
              <a:t>K. </a:t>
            </a:r>
            <a:r>
              <a:rPr lang="en-US" sz="1200" dirty="0"/>
              <a:t>Schwan, </a:t>
            </a:r>
            <a:r>
              <a:rPr lang="en-US" sz="1200" dirty="0" smtClean="0"/>
              <a:t>M. Wolf</a:t>
            </a:r>
            <a:r>
              <a:rPr lang="en-US" sz="1200" dirty="0"/>
              <a:t>., “Just In Time: Adding Value to IO Pipelines of High Performance </a:t>
            </a:r>
            <a:r>
              <a:rPr lang="en-US" sz="1200" dirty="0" err="1"/>
              <a:t>Appications</a:t>
            </a:r>
            <a:r>
              <a:rPr lang="en-US" sz="1200" dirty="0"/>
              <a:t> with </a:t>
            </a:r>
            <a:r>
              <a:rPr lang="en-US" sz="1200" dirty="0" err="1"/>
              <a:t>JITStaging</a:t>
            </a:r>
            <a:r>
              <a:rPr lang="en-US" sz="1200" dirty="0"/>
              <a:t>, HPDC 2011.</a:t>
            </a:r>
          </a:p>
          <a:p>
            <a:r>
              <a:rPr lang="en-US" sz="1200" dirty="0" smtClean="0"/>
              <a:t>C</a:t>
            </a:r>
            <a:r>
              <a:rPr lang="en-US" sz="1200" dirty="0"/>
              <a:t>. </a:t>
            </a:r>
            <a:r>
              <a:rPr lang="en-US" sz="1200" dirty="0" err="1"/>
              <a:t>Docan</a:t>
            </a:r>
            <a:r>
              <a:rPr lang="en-US" sz="1200" dirty="0"/>
              <a:t>, J. Cummings, S. </a:t>
            </a:r>
            <a:r>
              <a:rPr lang="en-US" sz="1200" dirty="0" err="1"/>
              <a:t>Klasky</a:t>
            </a:r>
            <a:r>
              <a:rPr lang="en-US" sz="1200" dirty="0"/>
              <a:t>, M. </a:t>
            </a:r>
            <a:r>
              <a:rPr lang="en-US" sz="1200" dirty="0" err="1"/>
              <a:t>Parashar</a:t>
            </a:r>
            <a:r>
              <a:rPr lang="en-US" sz="1200" dirty="0"/>
              <a:t>, “Moving the Code to the Data – Dynamic Code </a:t>
            </a:r>
            <a:r>
              <a:rPr lang="en-US" sz="1200" dirty="0" err="1"/>
              <a:t>Deplyment</a:t>
            </a:r>
            <a:r>
              <a:rPr lang="en-US" sz="1200" dirty="0"/>
              <a:t> using </a:t>
            </a:r>
            <a:r>
              <a:rPr lang="en-US" sz="1200" dirty="0" err="1"/>
              <a:t>ActiveSpaces</a:t>
            </a:r>
            <a:r>
              <a:rPr lang="en-US" sz="1200" dirty="0"/>
              <a:t>”, </a:t>
            </a:r>
            <a:r>
              <a:rPr lang="en-US" sz="1200" dirty="0" smtClean="0"/>
              <a:t>IPDPS </a:t>
            </a:r>
            <a:r>
              <a:rPr lang="en-US" sz="1200" dirty="0"/>
              <a:t>2011.</a:t>
            </a:r>
          </a:p>
          <a:p>
            <a:r>
              <a:rPr lang="en-US" sz="1200" dirty="0" smtClean="0"/>
              <a:t>F. </a:t>
            </a:r>
            <a:r>
              <a:rPr lang="en-US" sz="1200" dirty="0" err="1" smtClean="0"/>
              <a:t>Zheng</a:t>
            </a:r>
            <a:r>
              <a:rPr lang="en-US" sz="1200" dirty="0" smtClean="0"/>
              <a:t>, H. </a:t>
            </a:r>
            <a:r>
              <a:rPr lang="en-US" sz="1200" dirty="0" err="1" smtClean="0"/>
              <a:t>Abbasi</a:t>
            </a:r>
            <a:r>
              <a:rPr lang="en-US" sz="1200" dirty="0" smtClean="0"/>
              <a:t>, C. </a:t>
            </a:r>
            <a:r>
              <a:rPr lang="en-US" sz="1200" dirty="0" err="1" smtClean="0"/>
              <a:t>Docan</a:t>
            </a:r>
            <a:r>
              <a:rPr lang="en-US" sz="1200" dirty="0" smtClean="0"/>
              <a:t>, J. </a:t>
            </a:r>
            <a:r>
              <a:rPr lang="en-US" sz="1200" dirty="0" err="1" smtClean="0"/>
              <a:t>Lofstead</a:t>
            </a:r>
            <a:r>
              <a:rPr lang="en-US" sz="1200" dirty="0" smtClean="0"/>
              <a:t>, Q. Liu, S. </a:t>
            </a:r>
            <a:r>
              <a:rPr lang="en-US" sz="1200" dirty="0" err="1" smtClean="0"/>
              <a:t>Klasky</a:t>
            </a:r>
            <a:r>
              <a:rPr lang="en-US" sz="1200" dirty="0" smtClean="0"/>
              <a:t>, M. </a:t>
            </a:r>
            <a:r>
              <a:rPr lang="en-US" sz="1200" dirty="0" err="1" smtClean="0"/>
              <a:t>Parashar</a:t>
            </a:r>
            <a:r>
              <a:rPr lang="en-US" sz="1200" dirty="0" smtClean="0"/>
              <a:t>, N. Podhorszki, K. Schwan, M. Wolf, “</a:t>
            </a:r>
            <a:r>
              <a:rPr lang="en-US" sz="1200" dirty="0" err="1" smtClean="0"/>
              <a:t>PreDatA</a:t>
            </a:r>
            <a:r>
              <a:rPr lang="en-US" sz="1200" dirty="0" smtClean="0"/>
              <a:t> - Preparatory Data Analytics on </a:t>
            </a:r>
            <a:r>
              <a:rPr lang="en-US" sz="1200" dirty="0" err="1" smtClean="0"/>
              <a:t>Peta</a:t>
            </a:r>
            <a:r>
              <a:rPr lang="en-US" sz="1200" dirty="0" smtClean="0"/>
              <a:t>-Scale Machines”, IPDPS 2010</a:t>
            </a:r>
          </a:p>
          <a:p>
            <a:r>
              <a:rPr lang="en-US" sz="1200" dirty="0" smtClean="0"/>
              <a:t>C. </a:t>
            </a:r>
            <a:r>
              <a:rPr lang="en-US" sz="1200" dirty="0" err="1" smtClean="0"/>
              <a:t>Docan</a:t>
            </a:r>
            <a:r>
              <a:rPr lang="en-US" sz="1200" dirty="0" smtClean="0"/>
              <a:t>, M. </a:t>
            </a:r>
            <a:r>
              <a:rPr lang="en-US" sz="1200" dirty="0" err="1"/>
              <a:t>Parashar</a:t>
            </a:r>
            <a:r>
              <a:rPr lang="en-US" sz="1200" dirty="0"/>
              <a:t>, </a:t>
            </a:r>
            <a:r>
              <a:rPr lang="en-US" sz="1200" dirty="0" smtClean="0"/>
              <a:t>J. </a:t>
            </a:r>
            <a:r>
              <a:rPr lang="en-US" sz="1200" dirty="0" err="1" smtClean="0"/>
              <a:t>Lofstead</a:t>
            </a:r>
            <a:r>
              <a:rPr lang="en-US" sz="1200" dirty="0"/>
              <a:t>, </a:t>
            </a:r>
            <a:r>
              <a:rPr lang="en-US" sz="1200" dirty="0" smtClean="0"/>
              <a:t>K. Schwan</a:t>
            </a:r>
            <a:r>
              <a:rPr lang="en-US" sz="1200" dirty="0"/>
              <a:t>, </a:t>
            </a:r>
            <a:r>
              <a:rPr lang="en-US" sz="1200" dirty="0" smtClean="0"/>
              <a:t>S. </a:t>
            </a:r>
            <a:r>
              <a:rPr lang="en-US" sz="1200" dirty="0" err="1" smtClean="0"/>
              <a:t>Klasky</a:t>
            </a:r>
            <a:r>
              <a:rPr lang="en-US" sz="1200" dirty="0" smtClean="0"/>
              <a:t> </a:t>
            </a:r>
            <a:r>
              <a:rPr lang="en-US" sz="1200" dirty="0"/>
              <a:t>“DART: An Infrastructure for High Speed Asynchronous Data Transfers”, IPDPS </a:t>
            </a:r>
            <a:r>
              <a:rPr lang="en-US" sz="1200" dirty="0" smtClean="0"/>
              <a:t>08.</a:t>
            </a:r>
            <a:endParaRPr lang="en-US" sz="1200" dirty="0"/>
          </a:p>
          <a:p>
            <a:pPr marL="171450" indent="0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Code coupling</a:t>
            </a:r>
          </a:p>
          <a:p>
            <a:r>
              <a:rPr lang="en-US" sz="1200" dirty="0" smtClean="0"/>
              <a:t>C</a:t>
            </a:r>
            <a:r>
              <a:rPr lang="en-US" sz="1200" dirty="0"/>
              <a:t>. </a:t>
            </a:r>
            <a:r>
              <a:rPr lang="en-US" sz="1200" dirty="0" err="1"/>
              <a:t>Docan</a:t>
            </a:r>
            <a:r>
              <a:rPr lang="en-US" sz="1200" dirty="0"/>
              <a:t>, J. Cummings , S. </a:t>
            </a:r>
            <a:r>
              <a:rPr lang="en-US" sz="1200" dirty="0" err="1"/>
              <a:t>Klasky</a:t>
            </a:r>
            <a:r>
              <a:rPr lang="en-US" sz="1200" dirty="0"/>
              <a:t> , M. </a:t>
            </a:r>
            <a:r>
              <a:rPr lang="en-US" sz="1200" dirty="0" err="1"/>
              <a:t>Parashar</a:t>
            </a:r>
            <a:r>
              <a:rPr lang="en-US" sz="1200" dirty="0"/>
              <a:t>, N. Podhorszki, F. Zhang, “Experiments with Memory-to-Memory Coupling for End-to-End fusion Simulation Workflows”, </a:t>
            </a:r>
            <a:r>
              <a:rPr lang="en-US" sz="1200" dirty="0" smtClean="0"/>
              <a:t>CCGrid2010</a:t>
            </a:r>
          </a:p>
          <a:p>
            <a:r>
              <a:rPr lang="en-US" sz="1200" dirty="0" smtClean="0"/>
              <a:t>J. Cummings et al., </a:t>
            </a:r>
            <a:r>
              <a:rPr lang="en-US" sz="1200" dirty="0"/>
              <a:t>“EFFIS: and End-to-end Framework for Fusion Integrated Simulation”, PDP 2010, 18th </a:t>
            </a:r>
            <a:r>
              <a:rPr lang="en-US" sz="1200" dirty="0" err="1"/>
              <a:t>Euromicro</a:t>
            </a:r>
            <a:r>
              <a:rPr lang="en-US" sz="1200" dirty="0"/>
              <a:t> International Conference on Parallel, Distributed and Network-Based </a:t>
            </a:r>
            <a:r>
              <a:rPr lang="en-US" sz="1200" dirty="0" smtClean="0"/>
              <a:t>Computing, Pisa, Italy,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22719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ADIOS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http://</a:t>
            </a:r>
            <a:r>
              <a:rPr lang="en-US" dirty="0" err="1">
                <a:solidFill>
                  <a:srgbClr val="FFFF00"/>
                </a:solidFill>
              </a:rPr>
              <a:t>www.olcf.ornl.gov</a:t>
            </a:r>
            <a:r>
              <a:rPr lang="en-US" dirty="0">
                <a:solidFill>
                  <a:srgbClr val="FFFF00"/>
                </a:solidFill>
              </a:rPr>
              <a:t>/center-projects/</a:t>
            </a:r>
            <a:r>
              <a:rPr lang="en-US" dirty="0" smtClean="0">
                <a:solidFill>
                  <a:srgbClr val="FFFF00"/>
                </a:solidFill>
              </a:rPr>
              <a:t>adios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download adios source</a:t>
            </a:r>
          </a:p>
          <a:p>
            <a:pPr lvl="1"/>
            <a:r>
              <a:rPr lang="en-US" dirty="0" smtClean="0"/>
              <a:t>see examples/ directory in source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solidFill>
                  <a:srgbClr val="FFFF00"/>
                </a:solidFill>
              </a:rPr>
              <a:t>help@nccs.gov</a:t>
            </a:r>
          </a:p>
          <a:p>
            <a:r>
              <a:rPr lang="en-US" dirty="0" smtClean="0"/>
              <a:t>Movie of demonstration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http://users.nccs.gov/~</a:t>
            </a:r>
            <a:r>
              <a:rPr lang="en-US" dirty="0" err="1">
                <a:solidFill>
                  <a:srgbClr val="FFFF00"/>
                </a:solidFill>
              </a:rPr>
              <a:t>pnorbert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Paraview_insituviz_Adios_DataSpaces_smallcase.mov</a:t>
            </a:r>
            <a:endParaRPr lang="en-US" dirty="0" smtClean="0">
              <a:solidFill>
                <a:srgbClr val="FFFF00"/>
              </a:solidFill>
            </a:endParaRPr>
          </a:p>
          <a:p>
            <a:pPr lvl="2"/>
            <a:r>
              <a:rPr lang="en-US" dirty="0" smtClean="0"/>
              <a:t>movie shows real time, so be patient…</a:t>
            </a:r>
          </a:p>
          <a:p>
            <a:r>
              <a:rPr lang="en-US" dirty="0" smtClean="0"/>
              <a:t>Example code used for here to show write/read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http://users.nccs.gov/~pnorbert</a:t>
            </a:r>
            <a:r>
              <a:rPr lang="en-US" dirty="0" smtClean="0">
                <a:solidFill>
                  <a:srgbClr val="FFFF00"/>
                </a:solidFill>
              </a:rPr>
              <a:t>/SC12_insitu_ADIOS_example.tgz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171450" indent="0">
              <a:buNone/>
            </a:pPr>
            <a:endParaRPr lang="en-US" dirty="0" smtClean="0"/>
          </a:p>
        </p:txBody>
      </p:sp>
      <p:pic>
        <p:nvPicPr>
          <p:cNvPr id="6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3636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435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Software!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077200" cy="5486400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http://www.paraview.org</a:t>
            </a:r>
            <a:endParaRPr lang="en-US" dirty="0" smtClean="0"/>
          </a:p>
          <a:p>
            <a:r>
              <a:rPr lang="en-US" dirty="0" smtClean="0"/>
              <a:t>Email: </a:t>
            </a:r>
            <a:r>
              <a:rPr lang="en-US" dirty="0" smtClean="0">
                <a:hlinkClick r:id="rId4"/>
              </a:rPr>
              <a:t>paraview@paraview.org</a:t>
            </a:r>
            <a:endParaRPr lang="en-US" dirty="0" smtClean="0"/>
          </a:p>
          <a:p>
            <a:r>
              <a:rPr lang="en-US" dirty="0" smtClean="0"/>
              <a:t>BSD style license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hlinkClick r:id="rId5"/>
              </a:rPr>
              <a:t>http://www.olcf.ornl.gov/center-projects/adios</a:t>
            </a:r>
            <a:endParaRPr lang="en-US" dirty="0" smtClean="0"/>
          </a:p>
          <a:p>
            <a:r>
              <a:rPr lang="en-US" dirty="0" smtClean="0"/>
              <a:t>Email: </a:t>
            </a:r>
            <a:r>
              <a:rPr lang="en-US" dirty="0" smtClean="0">
                <a:hlinkClick r:id="rId6"/>
              </a:rPr>
              <a:t>help@nccs.gov</a:t>
            </a:r>
            <a:endParaRPr lang="en-US" dirty="0" smtClean="0"/>
          </a:p>
          <a:p>
            <a:r>
              <a:rPr lang="en-US" dirty="0" smtClean="0"/>
              <a:t>BSD license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ParaViewLogoBlackMut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1066800"/>
            <a:ext cx="1371600" cy="914400"/>
          </a:xfrm>
          <a:prstGeom prst="rect">
            <a:avLst/>
          </a:prstGeom>
        </p:spPr>
      </p:pic>
      <p:pic>
        <p:nvPicPr>
          <p:cNvPr id="5" name="Picture 1" descr="C:\Users\ywy\AppData\Local\Microsoft\Windows\Temporary Internet Files\Content.Outlook\JD5BBDJ8\adios-logo (2)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1551754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7162800" y="0"/>
            <a:ext cx="1981200" cy="1066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943600" y="5943600"/>
            <a:ext cx="3200400" cy="91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3990" y="1066800"/>
            <a:ext cx="389468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67400" y="4038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Rasquin</a:t>
            </a:r>
            <a:r>
              <a:rPr lang="en-US" sz="1600" dirty="0" smtClean="0"/>
              <a:t>, Jansen, et. al.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0479419"/>
      </p:ext>
    </p:extLst>
  </p:cSld>
  <p:clrMapOvr>
    <a:masterClrMapping/>
  </p:clrMapOvr>
  <p:transition xmlns:p14="http://schemas.microsoft.com/office/powerpoint/2010/main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990600"/>
            <a:ext cx="8305800" cy="1470025"/>
          </a:xfrm>
        </p:spPr>
        <p:txBody>
          <a:bodyPr/>
          <a:lstStyle/>
          <a:p>
            <a:r>
              <a:rPr lang="en-US" dirty="0" smtClean="0"/>
              <a:t>The Network Scalable Service Interface (</a:t>
            </a:r>
            <a:r>
              <a:rPr lang="en-US" dirty="0" err="1" smtClean="0"/>
              <a:t>Nessie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1800" dirty="0" smtClean="0"/>
              <a:t>A Framework for Supporting Integrated Data Services</a:t>
            </a:r>
            <a:endParaRPr lang="en-US" sz="1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3048000"/>
          </a:xfrm>
        </p:spPr>
        <p:txBody>
          <a:bodyPr/>
          <a:lstStyle/>
          <a:p>
            <a:r>
              <a:rPr lang="en-US" sz="2000" dirty="0" smtClean="0"/>
              <a:t>Ron A. Oldfield</a:t>
            </a:r>
          </a:p>
          <a:p>
            <a:r>
              <a:rPr lang="en-US" sz="2000" dirty="0" smtClean="0"/>
              <a:t>Sandia National Laboratories</a:t>
            </a:r>
          </a:p>
          <a:p>
            <a:r>
              <a:rPr lang="en-US" sz="2000" dirty="0" smtClean="0">
                <a:hlinkClick r:id="rId3"/>
              </a:rPr>
              <a:t>raoldfi@sandia.gov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SC2012 Tutorial: </a:t>
            </a:r>
            <a:r>
              <a:rPr lang="en-US" sz="2000" i="1" dirty="0"/>
              <a:t>In-Situ </a:t>
            </a:r>
            <a:r>
              <a:rPr lang="en-US" sz="2000" dirty="0"/>
              <a:t>Visualization with Catalyst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November 2012</a:t>
            </a:r>
          </a:p>
          <a:p>
            <a:endParaRPr lang="en-US" sz="2000" dirty="0"/>
          </a:p>
          <a:p>
            <a:r>
              <a:rPr lang="en-US" sz="2000" i="1" dirty="0" smtClean="0"/>
              <a:t>Approved for Public Release: SAND2012-XXXXP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66848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I/O Issues for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95400"/>
            <a:ext cx="8077200" cy="5486400"/>
          </a:xfrm>
        </p:spPr>
        <p:txBody>
          <a:bodyPr/>
          <a:lstStyle/>
          <a:p>
            <a:r>
              <a:rPr lang="en-US" sz="1800" dirty="0"/>
              <a:t>Storage systems are the slowest, most fragile, part of an HPC </a:t>
            </a:r>
            <a:r>
              <a:rPr lang="en-US" sz="1800" dirty="0" smtClean="0"/>
              <a:t>system</a:t>
            </a:r>
          </a:p>
          <a:p>
            <a:pPr lvl="1"/>
            <a:r>
              <a:rPr lang="en-US" sz="1600" dirty="0" smtClean="0"/>
              <a:t>Scaling to extreme client counts is challenging</a:t>
            </a:r>
          </a:p>
          <a:p>
            <a:pPr lvl="1"/>
            <a:r>
              <a:rPr lang="en-US" sz="1600" dirty="0" smtClean="0"/>
              <a:t>POSIX semantics gets in the way, …</a:t>
            </a:r>
            <a:endParaRPr lang="en-US" sz="1600" dirty="0"/>
          </a:p>
          <a:p>
            <a:endParaRPr lang="en-US" sz="800" dirty="0" smtClean="0"/>
          </a:p>
          <a:p>
            <a:r>
              <a:rPr lang="en-US" sz="1800" dirty="0" smtClean="0"/>
              <a:t>Current </a:t>
            </a:r>
            <a:r>
              <a:rPr lang="en-US" sz="1800" dirty="0"/>
              <a:t>usage models not appropriate </a:t>
            </a:r>
            <a:r>
              <a:rPr lang="en-US" sz="1800" dirty="0" smtClean="0"/>
              <a:t>for </a:t>
            </a:r>
            <a:r>
              <a:rPr lang="en-US" sz="1800" dirty="0" err="1" smtClean="0"/>
              <a:t>Petascale</a:t>
            </a:r>
            <a:r>
              <a:rPr lang="en-US" sz="1800" dirty="0" smtClean="0"/>
              <a:t>, much less </a:t>
            </a:r>
            <a:r>
              <a:rPr lang="en-US" sz="1800" dirty="0" err="1" smtClean="0"/>
              <a:t>Exascale</a:t>
            </a:r>
            <a:endParaRPr lang="en-US" sz="1800" dirty="0"/>
          </a:p>
          <a:p>
            <a:pPr lvl="1"/>
            <a:r>
              <a:rPr lang="en-US" sz="1600" dirty="0"/>
              <a:t>Checkpoints are a </a:t>
            </a:r>
            <a:r>
              <a:rPr lang="en-US" sz="1600" b="1" i="1" dirty="0">
                <a:solidFill>
                  <a:schemeClr val="tx2"/>
                </a:solidFill>
              </a:rPr>
              <a:t>HUGE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/>
              <a:t>concern for I/O…currently primary focus of FS</a:t>
            </a:r>
          </a:p>
          <a:p>
            <a:pPr lvl="1"/>
            <a:r>
              <a:rPr lang="en-US" sz="1600" dirty="0"/>
              <a:t>App workflow uses storage as a communication conduit</a:t>
            </a:r>
          </a:p>
          <a:p>
            <a:pPr lvl="2"/>
            <a:r>
              <a:rPr lang="en-US" sz="1400" dirty="0"/>
              <a:t>Simulate, </a:t>
            </a:r>
            <a:r>
              <a:rPr lang="en-US" sz="1400" b="1" i="1" dirty="0"/>
              <a:t>store</a:t>
            </a:r>
            <a:r>
              <a:rPr lang="en-US" sz="1400" dirty="0"/>
              <a:t>, analyze, </a:t>
            </a:r>
            <a:r>
              <a:rPr lang="en-US" sz="1400" b="1" i="1" dirty="0"/>
              <a:t>store</a:t>
            </a:r>
            <a:r>
              <a:rPr lang="en-US" sz="1400" dirty="0"/>
              <a:t>, refine, </a:t>
            </a:r>
            <a:r>
              <a:rPr lang="en-US" sz="1400" b="1" i="1" dirty="0"/>
              <a:t>store</a:t>
            </a:r>
            <a:r>
              <a:rPr lang="en-US" sz="1400" dirty="0"/>
              <a:t>, … most of the data is </a:t>
            </a:r>
            <a:r>
              <a:rPr lang="en-US" sz="1400" dirty="0" smtClean="0"/>
              <a:t>transient</a:t>
            </a:r>
          </a:p>
          <a:p>
            <a:pPr lvl="1"/>
            <a:r>
              <a:rPr lang="en-US" sz="1600" dirty="0" smtClean="0"/>
              <a:t>High-level I/O libraries (e.g., HDF5, </a:t>
            </a:r>
            <a:r>
              <a:rPr lang="en-US" sz="1600" dirty="0" err="1" smtClean="0"/>
              <a:t>netCDF</a:t>
            </a:r>
            <a:r>
              <a:rPr lang="en-US" sz="1600" dirty="0" smtClean="0"/>
              <a:t>) have high overheads</a:t>
            </a:r>
            <a:endParaRPr lang="en-US" sz="1600" dirty="0"/>
          </a:p>
          <a:p>
            <a:pPr marL="914400" lvl="2" indent="0">
              <a:buNone/>
            </a:pPr>
            <a:endParaRPr lang="en-US" sz="800" dirty="0"/>
          </a:p>
          <a:p>
            <a:r>
              <a:rPr lang="en-US" sz="1800" dirty="0" smtClean="0"/>
              <a:t>One way to reduce pressure on the FS is to inject processing nodes</a:t>
            </a: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Reduce the “effective” I/O cost through data staging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Reduce amount of data written to </a:t>
            </a:r>
            <a:r>
              <a:rPr lang="en-US" sz="1600" dirty="0"/>
              <a:t>storage (integrated analysis, data services</a:t>
            </a:r>
            <a:r>
              <a:rPr lang="en-US" sz="1600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Present FS with fewer clients (IO forwarding)</a:t>
            </a:r>
            <a:endParaRPr lang="en-US" sz="800" dirty="0"/>
          </a:p>
          <a:p>
            <a:pPr marL="800100" lvl="1" indent="-342900">
              <a:buFont typeface="+mj-lt"/>
              <a:buAutoNum type="arabicPeriod"/>
            </a:pPr>
            <a:endParaRPr lang="en-US" sz="800" dirty="0" smtClean="0"/>
          </a:p>
          <a:p>
            <a:pPr marL="57150" indent="0" algn="ctr">
              <a:buNone/>
            </a:pPr>
            <a:r>
              <a:rPr lang="en-US" sz="2400" b="1" i="1" dirty="0" smtClean="0"/>
              <a:t>We call this “Integrated Data Services”</a:t>
            </a:r>
          </a:p>
        </p:txBody>
      </p:sp>
    </p:spTree>
    <p:extLst>
      <p:ext uri="{BB962C8B-B14F-4D97-AF65-F5344CB8AC3E}">
        <p14:creationId xmlns:p14="http://schemas.microsoft.com/office/powerpoint/2010/main" val="133484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91300" y="1028700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81800" y="1943100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Catalyst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23560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3848100"/>
            <a:ext cx="1371600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2030097" y="5537200"/>
            <a:ext cx="740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Statistics</a:t>
            </a:r>
            <a:endParaRPr lang="en-US" sz="1200" dirty="0"/>
          </a:p>
        </p:txBody>
      </p:sp>
      <p:cxnSp>
        <p:nvCxnSpPr>
          <p:cNvPr id="23568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3086100" y="2781300"/>
            <a:ext cx="4267200" cy="10668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695115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676900" y="4834235"/>
            <a:ext cx="1287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Polygonal Output</a:t>
            </a:r>
          </a:p>
          <a:p>
            <a:r>
              <a:rPr lang="en-US" sz="1200" dirty="0"/>
              <a:t>with 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29450" y="2838450"/>
            <a:ext cx="952500" cy="838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4700" y="4914900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6248550" y="5857101"/>
            <a:ext cx="1257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7010400" y="3810000"/>
            <a:ext cx="2133600" cy="76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39100" y="30099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Output Processed Data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Perspective</a:t>
            </a: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4038600" y="5715000"/>
            <a:ext cx="889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Series Data</a:t>
            </a:r>
            <a:endParaRPr lang="en-US" sz="1200" dirty="0"/>
          </a:p>
        </p:txBody>
      </p:sp>
      <p:cxnSp>
        <p:nvCxnSpPr>
          <p:cNvPr id="23569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953000" y="2781300"/>
            <a:ext cx="2628900" cy="16383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602" y="4343400"/>
            <a:ext cx="1306727" cy="9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402" y="4953000"/>
            <a:ext cx="940398" cy="8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553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Processing for Seismic Imaging</a:t>
            </a:r>
            <a:br>
              <a:rPr lang="en-US" dirty="0" smtClean="0"/>
            </a:br>
            <a:r>
              <a:rPr lang="en-US" sz="2000" dirty="0" smtClean="0"/>
              <a:t>Our First Data Service (1996)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4495800" cy="548640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Helvetica" charset="0"/>
                <a:ea typeface="ＭＳ Ｐゴシック" charset="0"/>
              </a:rPr>
              <a:t>Salvo</a:t>
            </a:r>
            <a:r>
              <a:rPr lang="ja-JP" altLang="en-US" sz="1800" dirty="0">
                <a:latin typeface="Helvetica" charset="0"/>
                <a:ea typeface="ＭＳ Ｐゴシック" charset="0"/>
              </a:rPr>
              <a:t>’</a:t>
            </a:r>
            <a:r>
              <a:rPr lang="en-US" sz="1800" dirty="0">
                <a:latin typeface="Helvetica" charset="0"/>
                <a:ea typeface="ＭＳ Ｐゴシック" charset="0"/>
              </a:rPr>
              <a:t>s I/O Partition</a:t>
            </a:r>
          </a:p>
          <a:p>
            <a:pPr lvl="1" eaLnBrk="1" hangingPunct="1"/>
            <a:r>
              <a:rPr lang="en-US" sz="1400" dirty="0">
                <a:latin typeface="Helvetica" charset="0"/>
                <a:ea typeface="ＭＳ Ｐゴシック" charset="0"/>
              </a:rPr>
              <a:t>Partition of application processors              (used separate MPI Communicator for I/O)</a:t>
            </a:r>
          </a:p>
          <a:p>
            <a:pPr lvl="1" eaLnBrk="1" hangingPunct="1"/>
            <a:r>
              <a:rPr lang="en-US" sz="1400" dirty="0">
                <a:latin typeface="Helvetica" charset="0"/>
                <a:ea typeface="ＭＳ Ｐゴシック" charset="0"/>
              </a:rPr>
              <a:t>Used for FFT, I/O cache, and interpolation</a:t>
            </a:r>
          </a:p>
          <a:p>
            <a:pPr lvl="1" eaLnBrk="1" hangingPunct="1"/>
            <a:r>
              <a:rPr lang="en-US" sz="1400" dirty="0" err="1">
                <a:latin typeface="Helvetica" charset="0"/>
                <a:ea typeface="ＭＳ Ｐゴシック" charset="0"/>
              </a:rPr>
              <a:t>Async</a:t>
            </a:r>
            <a:r>
              <a:rPr lang="en-US" sz="1400" dirty="0">
                <a:latin typeface="Helvetica" charset="0"/>
                <a:ea typeface="ＭＳ Ｐゴシック" charset="0"/>
              </a:rPr>
              <a:t> I/O allowed overlap of I/O and computation (pre-process next step</a:t>
            </a:r>
            <a:r>
              <a:rPr lang="en-US" sz="1400" dirty="0" smtClean="0">
                <a:latin typeface="Helvetica" charset="0"/>
                <a:ea typeface="ＭＳ Ｐゴシック" charset="0"/>
              </a:rPr>
              <a:t>)</a:t>
            </a:r>
          </a:p>
          <a:p>
            <a:pPr eaLnBrk="1" hangingPunct="1"/>
            <a:endParaRPr lang="en-US" sz="800" dirty="0">
              <a:latin typeface="Helvetica" charset="0"/>
              <a:ea typeface="ＭＳ Ｐゴシック" charset="0"/>
            </a:endParaRPr>
          </a:p>
          <a:p>
            <a:pPr eaLnBrk="1" hangingPunct="1"/>
            <a:r>
              <a:rPr lang="en-US" sz="1800" dirty="0">
                <a:latin typeface="Helvetica" charset="0"/>
                <a:ea typeface="ＭＳ Ｐゴシック" charset="0"/>
              </a:rPr>
              <a:t>Results</a:t>
            </a:r>
          </a:p>
          <a:p>
            <a:pPr lvl="1" eaLnBrk="1" hangingPunct="1"/>
            <a:r>
              <a:rPr lang="en-US" sz="1400" dirty="0">
                <a:latin typeface="Helvetica" charset="0"/>
                <a:ea typeface="ＭＳ Ｐゴシック" charset="0"/>
              </a:rPr>
              <a:t>+10% nodes led to +30% in performance</a:t>
            </a:r>
          </a:p>
          <a:p>
            <a:pPr lvl="1" eaLnBrk="1" hangingPunct="1"/>
            <a:r>
              <a:rPr lang="en-US" sz="1400" dirty="0">
                <a:latin typeface="Helvetica" charset="0"/>
                <a:ea typeface="ＭＳ Ｐゴシック" charset="0"/>
              </a:rPr>
              <a:t>Modeling I/O and compute costs helped find the right balance of compute and I/O </a:t>
            </a:r>
            <a:r>
              <a:rPr lang="en-US" sz="1400" dirty="0" smtClean="0">
                <a:latin typeface="Helvetica" charset="0"/>
                <a:ea typeface="ＭＳ Ｐゴシック" charset="0"/>
              </a:rPr>
              <a:t>nodes</a:t>
            </a:r>
          </a:p>
          <a:p>
            <a:pPr lvl="1" eaLnBrk="1" hangingPunct="1"/>
            <a:endParaRPr lang="en-US" sz="1400" dirty="0" smtClean="0">
              <a:latin typeface="Helvetica" charset="0"/>
              <a:ea typeface="ＭＳ Ｐゴシック" charset="0"/>
            </a:endParaRPr>
          </a:p>
          <a:p>
            <a:pPr eaLnBrk="1" hangingPunct="1"/>
            <a:r>
              <a:rPr lang="en-US" sz="1600" dirty="0" smtClean="0">
                <a:latin typeface="Helvetica" charset="0"/>
                <a:ea typeface="ＭＳ Ｐゴシック" charset="0"/>
              </a:rPr>
              <a:t>Contacts: Ron Oldfield, Curtis </a:t>
            </a:r>
            <a:r>
              <a:rPr lang="en-US" sz="1600" dirty="0" err="1" smtClean="0">
                <a:latin typeface="Helvetica" charset="0"/>
                <a:ea typeface="ＭＳ Ｐゴシック" charset="0"/>
              </a:rPr>
              <a:t>Ober</a:t>
            </a:r>
            <a:endParaRPr lang="en-US" sz="1600" dirty="0" smtClean="0">
              <a:latin typeface="Helvetica" charset="0"/>
              <a:ea typeface="ＭＳ Ｐゴシック" charset="0"/>
            </a:endParaRPr>
          </a:p>
          <a:p>
            <a:pPr lvl="1" eaLnBrk="1" hangingPunct="1"/>
            <a:r>
              <a:rPr lang="en-US" sz="1400" dirty="0" smtClean="0">
                <a:latin typeface="Helvetica" charset="0"/>
                <a:ea typeface="ＭＳ Ｐゴシック" charset="0"/>
              </a:rPr>
              <a:t>{</a:t>
            </a:r>
            <a:r>
              <a:rPr lang="en-US" sz="1400" dirty="0" err="1" smtClean="0">
                <a:latin typeface="Helvetica" charset="0"/>
                <a:ea typeface="ＭＳ Ｐゴシック" charset="0"/>
              </a:rPr>
              <a:t>raoldfi,ccober</a:t>
            </a:r>
            <a:r>
              <a:rPr lang="en-US" sz="1400" dirty="0" smtClean="0">
                <a:latin typeface="Helvetica" charset="0"/>
                <a:ea typeface="ＭＳ Ｐゴシック" charset="0"/>
              </a:rPr>
              <a:t>}@</a:t>
            </a:r>
            <a:r>
              <a:rPr lang="en-US" sz="1400" dirty="0" err="1" smtClean="0">
                <a:latin typeface="Helvetica" charset="0"/>
                <a:ea typeface="ＭＳ Ｐゴシック" charset="0"/>
              </a:rPr>
              <a:t>sandia.gov</a:t>
            </a:r>
            <a:endParaRPr lang="en-US" sz="1400" dirty="0">
              <a:latin typeface="Helvetica" charset="0"/>
              <a:ea typeface="ＭＳ Ｐゴシック" charset="0"/>
            </a:endParaRPr>
          </a:p>
          <a:p>
            <a:endParaRPr lang="en-US" dirty="0"/>
          </a:p>
        </p:txBody>
      </p:sp>
      <p:pic>
        <p:nvPicPr>
          <p:cNvPr id="4" name="Picture 27" descr="salvo-op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944031" cy="2590800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4724400" y="1219200"/>
            <a:ext cx="16192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>
                <a:latin typeface="Helvetica" charset="0"/>
                <a:ea typeface="Helvetica" charset="0"/>
                <a:cs typeface="Helvetica" charset="0"/>
              </a:rPr>
              <a:t>Client Application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latin typeface="Helvetica" charset="0"/>
                <a:ea typeface="Helvetica" charset="0"/>
                <a:cs typeface="Helvetica" charset="0"/>
              </a:rPr>
              <a:t>(compute nodes)</a:t>
            </a:r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5305425" y="1730375"/>
            <a:ext cx="519113" cy="365125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305425" y="2187575"/>
            <a:ext cx="519113" cy="365125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5305425" y="2644775"/>
            <a:ext cx="519113" cy="365125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5305425" y="3101975"/>
            <a:ext cx="519113" cy="365125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1" name="AutoShape 61"/>
          <p:cNvSpPr>
            <a:spLocks noChangeArrowheads="1"/>
          </p:cNvSpPr>
          <p:nvPr/>
        </p:nvSpPr>
        <p:spPr bwMode="auto">
          <a:xfrm>
            <a:off x="6604000" y="2044700"/>
            <a:ext cx="465138" cy="420687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  <a:normAutofit/>
          </a:bodyPr>
          <a:lstStyle/>
          <a:p>
            <a:pPr>
              <a:lnSpc>
                <a:spcPct val="8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900" b="1"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2" name="AutoShape 62"/>
          <p:cNvSpPr>
            <a:spLocks noChangeArrowheads="1"/>
          </p:cNvSpPr>
          <p:nvPr/>
        </p:nvSpPr>
        <p:spPr bwMode="auto">
          <a:xfrm>
            <a:off x="6604000" y="2514600"/>
            <a:ext cx="463550" cy="422275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  <a:normAutofit/>
          </a:bodyPr>
          <a:lstStyle/>
          <a:p>
            <a:pPr>
              <a:lnSpc>
                <a:spcPct val="8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900" b="1"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5824538" y="1425575"/>
            <a:ext cx="20764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>
                <a:latin typeface="Helvetica" charset="0"/>
                <a:ea typeface="Helvetica" charset="0"/>
                <a:cs typeface="Helvetica" charset="0"/>
              </a:rPr>
              <a:t>I/O </a:t>
            </a:r>
            <a:r>
              <a:rPr lang="en-GB" sz="1200" b="1" dirty="0" smtClean="0">
                <a:latin typeface="Helvetica" charset="0"/>
                <a:ea typeface="Helvetica" charset="0"/>
                <a:cs typeface="Helvetica" charset="0"/>
              </a:rPr>
              <a:t>Partition</a:t>
            </a:r>
            <a:endParaRPr lang="en-GB" sz="1200" b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GB" sz="1200" dirty="0" smtClean="0">
                <a:latin typeface="Helvetica" charset="0"/>
                <a:ea typeface="Helvetica" charset="0"/>
                <a:cs typeface="Helvetica" charset="0"/>
              </a:rPr>
              <a:t>compute</a:t>
            </a:r>
            <a:r>
              <a:rPr lang="en-GB" sz="1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1200" dirty="0" smtClean="0">
                <a:latin typeface="Helvetica" charset="0"/>
                <a:ea typeface="Helvetica" charset="0"/>
                <a:cs typeface="Helvetica" charset="0"/>
              </a:rPr>
              <a:t>nodes</a:t>
            </a:r>
            <a:r>
              <a:rPr lang="en-GB" sz="12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14" name="AutoShape 66"/>
          <p:cNvSpPr>
            <a:spLocks noChangeArrowheads="1"/>
          </p:cNvSpPr>
          <p:nvPr/>
        </p:nvSpPr>
        <p:spPr bwMode="auto">
          <a:xfrm rot="10800000">
            <a:off x="5954713" y="2392362"/>
            <a:ext cx="519112" cy="523875"/>
          </a:xfrm>
          <a:prstGeom prst="rightArrow">
            <a:avLst>
              <a:gd name="adj1" fmla="val 50000"/>
              <a:gd name="adj2" fmla="val 40566"/>
            </a:avLst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000">
              <a:latin typeface="Calibri" pitchFamily="-109" charset="0"/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5715000" y="1912937"/>
            <a:ext cx="989013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 smtClean="0">
                <a:latin typeface="Calibri"/>
                <a:ea typeface="Helvetica" charset="0"/>
                <a:cs typeface="Calibri"/>
              </a:rPr>
              <a:t>Frequency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 smtClean="0">
                <a:latin typeface="Calibri"/>
                <a:ea typeface="Helvetica" charset="0"/>
                <a:cs typeface="Calibri"/>
              </a:rPr>
              <a:t>Data</a:t>
            </a:r>
            <a:endParaRPr lang="en-GB" sz="1200" dirty="0">
              <a:latin typeface="Calibri"/>
              <a:ea typeface="Helvetica" charset="0"/>
              <a:cs typeface="Calibri"/>
            </a:endParaRPr>
          </a:p>
        </p:txBody>
      </p:sp>
      <p:sp>
        <p:nvSpPr>
          <p:cNvPr id="16" name="AutoShape 69"/>
          <p:cNvSpPr>
            <a:spLocks noChangeArrowheads="1"/>
          </p:cNvSpPr>
          <p:nvPr/>
        </p:nvSpPr>
        <p:spPr bwMode="auto">
          <a:xfrm rot="10800000">
            <a:off x="7186613" y="2362200"/>
            <a:ext cx="584200" cy="523875"/>
          </a:xfrm>
          <a:prstGeom prst="rightArrow">
            <a:avLst>
              <a:gd name="adj1" fmla="val 50000"/>
              <a:gd name="adj2" fmla="val 40566"/>
            </a:avLst>
          </a:prstGeom>
          <a:solidFill>
            <a:schemeClr val="accent3"/>
          </a:solidFill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000">
              <a:latin typeface="Calibri" pitchFamily="-109" charset="0"/>
            </a:endParaRPr>
          </a:p>
        </p:txBody>
      </p:sp>
      <p:sp>
        <p:nvSpPr>
          <p:cNvPr id="17" name="Text Box 70"/>
          <p:cNvSpPr txBox="1">
            <a:spLocks noChangeArrowheads="1"/>
          </p:cNvSpPr>
          <p:nvPr/>
        </p:nvSpPr>
        <p:spPr bwMode="auto">
          <a:xfrm>
            <a:off x="7034213" y="1828800"/>
            <a:ext cx="86677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latin typeface="Calibri" charset="0"/>
                <a:ea typeface="Helvetica" charset="0"/>
                <a:cs typeface="Helvetica" charset="0"/>
              </a:rPr>
              <a:t>Processed Data</a:t>
            </a: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7696200" y="2667000"/>
            <a:ext cx="1133475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 smtClean="0">
                <a:latin typeface="Helvetica" charset="0"/>
                <a:ea typeface="Helvetica" charset="0"/>
                <a:cs typeface="Helvetica" charset="0"/>
              </a:rPr>
              <a:t>Storage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 smtClean="0">
                <a:latin typeface="Helvetica" charset="0"/>
                <a:ea typeface="Helvetica" charset="0"/>
                <a:cs typeface="Helvetica" charset="0"/>
              </a:rPr>
              <a:t>System</a:t>
            </a:r>
            <a:endParaRPr lang="en-GB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 Box 64"/>
          <p:cNvSpPr txBox="1">
            <a:spLocks noChangeArrowheads="1"/>
          </p:cNvSpPr>
          <p:nvPr/>
        </p:nvSpPr>
        <p:spPr bwMode="auto">
          <a:xfrm>
            <a:off x="6172200" y="2971800"/>
            <a:ext cx="1362075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 smtClean="0">
                <a:latin typeface="Calibri"/>
                <a:ea typeface="Helvetica" charset="0"/>
                <a:cs typeface="Calibri"/>
              </a:rPr>
              <a:t>FFT</a:t>
            </a:r>
            <a:endParaRPr lang="en-GB" sz="1200" dirty="0">
              <a:latin typeface="Calibri"/>
              <a:ea typeface="Helvetica" charset="0"/>
              <a:cs typeface="Calibri"/>
            </a:endParaRPr>
          </a:p>
        </p:txBody>
      </p:sp>
      <p:grpSp>
        <p:nvGrpSpPr>
          <p:cNvPr id="20" name="Group 30"/>
          <p:cNvGrpSpPr>
            <a:grpSpLocks/>
          </p:cNvGrpSpPr>
          <p:nvPr/>
        </p:nvGrpSpPr>
        <p:grpSpPr bwMode="auto">
          <a:xfrm>
            <a:off x="7960710" y="2164470"/>
            <a:ext cx="487965" cy="495300"/>
            <a:chOff x="6096000" y="3133725"/>
            <a:chExt cx="644525" cy="557213"/>
          </a:xfrm>
          <a:solidFill>
            <a:schemeClr val="accent6"/>
          </a:solidFill>
        </p:grpSpPr>
        <p:sp>
          <p:nvSpPr>
            <p:cNvPr id="25" name="AutoShape 4"/>
            <p:cNvSpPr>
              <a:spLocks noChangeArrowheads="1"/>
            </p:cNvSpPr>
            <p:nvPr/>
          </p:nvSpPr>
          <p:spPr bwMode="auto">
            <a:xfrm>
              <a:off x="6294178" y="3133725"/>
              <a:ext cx="446347" cy="337542"/>
            </a:xfrm>
            <a:prstGeom prst="can">
              <a:avLst>
                <a:gd name="adj" fmla="val 25000"/>
              </a:avLst>
            </a:prstGeom>
            <a:solidFill>
              <a:schemeClr val="accent6"/>
            </a:solidFill>
            <a:ln w="254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000" tIns="45000" rIns="90000" bIns="45000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6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26" name="AutoShape 9"/>
            <p:cNvSpPr>
              <a:spLocks noChangeArrowheads="1"/>
            </p:cNvSpPr>
            <p:nvPr/>
          </p:nvSpPr>
          <p:spPr bwMode="auto">
            <a:xfrm>
              <a:off x="6210265" y="3244453"/>
              <a:ext cx="446347" cy="339328"/>
            </a:xfrm>
            <a:prstGeom prst="can">
              <a:avLst>
                <a:gd name="adj" fmla="val 25000"/>
              </a:avLst>
            </a:prstGeom>
            <a:solidFill>
              <a:schemeClr val="accent6"/>
            </a:solidFill>
            <a:ln w="254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000" tIns="45000" rIns="90000" bIns="45000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6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6096000" y="3353395"/>
              <a:ext cx="446347" cy="337543"/>
            </a:xfrm>
            <a:prstGeom prst="can">
              <a:avLst>
                <a:gd name="adj" fmla="val 25000"/>
              </a:avLst>
            </a:prstGeom>
            <a:solidFill>
              <a:schemeClr val="accent6"/>
            </a:solidFill>
            <a:ln w="254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000" tIns="45000" rIns="90000" bIns="45000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6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</p:grp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381000" y="5486400"/>
            <a:ext cx="441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Oldfield, et al. Efficient parallel I/O in seismic imaging. </a:t>
            </a:r>
            <a:r>
              <a:rPr lang="en-US" sz="1400" i="1" dirty="0"/>
              <a:t>The International Journal of High Performance Computing Applications</a:t>
            </a:r>
            <a:r>
              <a:rPr lang="en-US" sz="1400" dirty="0"/>
              <a:t>, 12(3), Fall 1998</a:t>
            </a:r>
          </a:p>
        </p:txBody>
      </p:sp>
    </p:spTree>
    <p:extLst>
      <p:ext uri="{BB962C8B-B14F-4D97-AF65-F5344CB8AC3E}">
        <p14:creationId xmlns:p14="http://schemas.microsoft.com/office/powerpoint/2010/main" val="2381809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705600" cy="1066800"/>
          </a:xfrm>
        </p:spPr>
        <p:txBody>
          <a:bodyPr/>
          <a:lstStyle/>
          <a:p>
            <a:r>
              <a:rPr lang="en-US" sz="2200" dirty="0" smtClean="0"/>
              <a:t>Network Scalable Service Interface (</a:t>
            </a:r>
            <a:r>
              <a:rPr lang="en-US" sz="2200" dirty="0" err="1" smtClean="0"/>
              <a:t>Nessie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029200" cy="5486400"/>
          </a:xfrm>
        </p:spPr>
        <p:txBody>
          <a:bodyPr/>
          <a:lstStyle/>
          <a:p>
            <a:r>
              <a:rPr lang="en-US" sz="2000" dirty="0" smtClean="0"/>
              <a:t>Purpose and Approach</a:t>
            </a:r>
          </a:p>
          <a:p>
            <a:pPr lvl="1"/>
            <a:r>
              <a:rPr lang="en-US" sz="1800" dirty="0" smtClean="0"/>
              <a:t>Reduce I/O impact on applications</a:t>
            </a:r>
          </a:p>
          <a:p>
            <a:pPr lvl="1"/>
            <a:r>
              <a:rPr lang="en-US" sz="1800" dirty="0" smtClean="0"/>
              <a:t>Leverage available compute/service nodes resources for staging and data processing</a:t>
            </a:r>
          </a:p>
          <a:p>
            <a:pPr lvl="1"/>
            <a:endParaRPr lang="en-US" sz="900" dirty="0" smtClean="0"/>
          </a:p>
          <a:p>
            <a:r>
              <a:rPr lang="en-US" sz="2000" dirty="0" err="1" smtClean="0"/>
              <a:t>Nessie</a:t>
            </a:r>
            <a:r>
              <a:rPr lang="en-US" sz="2000" dirty="0" smtClean="0"/>
              <a:t> (now part of </a:t>
            </a:r>
            <a:r>
              <a:rPr lang="en-US" sz="2000" dirty="0" err="1" smtClean="0"/>
              <a:t>Trilinos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Framework for developing data services</a:t>
            </a:r>
          </a:p>
          <a:p>
            <a:pPr lvl="1"/>
            <a:r>
              <a:rPr lang="en-US" sz="1800" dirty="0" smtClean="0"/>
              <a:t>Abstract RDMA transport layer (NNTI)</a:t>
            </a:r>
          </a:p>
          <a:p>
            <a:pPr lvl="1"/>
            <a:r>
              <a:rPr lang="en-US" sz="1800" dirty="0" smtClean="0"/>
              <a:t>Client and server libs, </a:t>
            </a:r>
            <a:r>
              <a:rPr lang="en-US" sz="1800" dirty="0" err="1" smtClean="0"/>
              <a:t>cmake</a:t>
            </a:r>
            <a:r>
              <a:rPr lang="en-US" sz="1800" dirty="0" smtClean="0"/>
              <a:t> macros, utilities for deployment</a:t>
            </a:r>
          </a:p>
          <a:p>
            <a:pPr lvl="1"/>
            <a:endParaRPr lang="en-US" sz="900" dirty="0" smtClean="0"/>
          </a:p>
          <a:p>
            <a:r>
              <a:rPr lang="en-US" sz="2000" dirty="0" smtClean="0"/>
              <a:t>I/O Services</a:t>
            </a:r>
          </a:p>
          <a:p>
            <a:pPr lvl="1"/>
            <a:r>
              <a:rPr lang="en-US" sz="1800" dirty="0" err="1" smtClean="0"/>
              <a:t>PnetCDF</a:t>
            </a:r>
            <a:r>
              <a:rPr lang="en-US" sz="1800" dirty="0" smtClean="0"/>
              <a:t> staging service</a:t>
            </a:r>
          </a:p>
          <a:p>
            <a:pPr lvl="1"/>
            <a:r>
              <a:rPr lang="en-US" sz="1800" dirty="0"/>
              <a:t>R</a:t>
            </a:r>
            <a:r>
              <a:rPr lang="en-US" sz="1800" dirty="0" smtClean="0"/>
              <a:t>eal-time analysis of shock physics code</a:t>
            </a:r>
          </a:p>
          <a:p>
            <a:pPr lvl="1"/>
            <a:r>
              <a:rPr lang="en-US" sz="1800" dirty="0" smtClean="0"/>
              <a:t>Interactive sparse-matrix visualization</a:t>
            </a:r>
          </a:p>
          <a:p>
            <a:pPr lvl="1"/>
            <a:r>
              <a:rPr lang="en-US" sz="1800" dirty="0" smtClean="0"/>
              <a:t>SQL Proxy</a:t>
            </a:r>
          </a:p>
          <a:p>
            <a:endParaRPr lang="en-US" sz="2000" dirty="0"/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4800600" y="1447800"/>
            <a:ext cx="16192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>
                <a:latin typeface="Helvetica" charset="0"/>
                <a:ea typeface="Helvetica" charset="0"/>
                <a:cs typeface="Helvetica" charset="0"/>
              </a:rPr>
              <a:t>Client Application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latin typeface="Helvetica" charset="0"/>
                <a:ea typeface="Helvetica" charset="0"/>
                <a:cs typeface="Helvetica" charset="0"/>
              </a:rPr>
              <a:t>(compute nodes)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381625" y="1362782"/>
            <a:ext cx="3533775" cy="2836155"/>
            <a:chOff x="5534025" y="1735845"/>
            <a:chExt cx="3533775" cy="2836155"/>
          </a:xfrm>
        </p:grpSpPr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5534025" y="2332038"/>
              <a:ext cx="519113" cy="365125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254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6" name="AutoShape 31"/>
            <p:cNvSpPr>
              <a:spLocks noChangeArrowheads="1"/>
            </p:cNvSpPr>
            <p:nvPr/>
          </p:nvSpPr>
          <p:spPr bwMode="auto">
            <a:xfrm>
              <a:off x="5534025" y="2789238"/>
              <a:ext cx="519113" cy="365125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254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>
              <a:off x="5534025" y="3246438"/>
              <a:ext cx="519113" cy="365125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254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8" name="AutoShape 33"/>
            <p:cNvSpPr>
              <a:spLocks noChangeArrowheads="1"/>
            </p:cNvSpPr>
            <p:nvPr/>
          </p:nvSpPr>
          <p:spPr bwMode="auto">
            <a:xfrm>
              <a:off x="5534025" y="3703638"/>
              <a:ext cx="519113" cy="365125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254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10" name="AutoShape 61"/>
            <p:cNvSpPr>
              <a:spLocks noChangeArrowheads="1"/>
            </p:cNvSpPr>
            <p:nvPr/>
          </p:nvSpPr>
          <p:spPr bwMode="auto">
            <a:xfrm>
              <a:off x="6832600" y="2646363"/>
              <a:ext cx="465138" cy="420687"/>
            </a:xfrm>
            <a:prstGeom prst="roundRect">
              <a:avLst>
                <a:gd name="adj" fmla="val 34065"/>
              </a:avLst>
            </a:prstGeom>
            <a:solidFill>
              <a:schemeClr val="accent3"/>
            </a:solidFill>
            <a:ln w="254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000" tIns="45000" rIns="90000" bIns="45000" anchor="ctr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8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9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11" name="AutoShape 62"/>
            <p:cNvSpPr>
              <a:spLocks noChangeArrowheads="1"/>
            </p:cNvSpPr>
            <p:nvPr/>
          </p:nvSpPr>
          <p:spPr bwMode="auto">
            <a:xfrm>
              <a:off x="6832600" y="3116263"/>
              <a:ext cx="463550" cy="422275"/>
            </a:xfrm>
            <a:prstGeom prst="roundRect">
              <a:avLst>
                <a:gd name="adj" fmla="val 34065"/>
              </a:avLst>
            </a:prstGeom>
            <a:solidFill>
              <a:schemeClr val="accent3"/>
            </a:solidFill>
            <a:ln w="254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000" tIns="45000" rIns="90000" bIns="45000" anchor="ctr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83000"/>
                </a:lnSpc>
                <a:buClr>
                  <a:srgbClr val="000000"/>
                </a:buClr>
                <a:buSzPct val="45000"/>
                <a:buFont typeface="Wingdings" pitchFamily="-109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900" b="1">
                <a:latin typeface="Calibri" pitchFamily="-109" charset="0"/>
                <a:ea typeface="Helvetica" pitchFamily="-109" charset="0"/>
                <a:cs typeface="Helvetica" pitchFamily="-109" charset="0"/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auto">
            <a:xfrm>
              <a:off x="6053138" y="2027238"/>
              <a:ext cx="2076450" cy="4635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latin typeface="Helvetica" charset="0"/>
                  <a:ea typeface="Helvetica" charset="0"/>
                  <a:cs typeface="Helvetica" charset="0"/>
                </a:rPr>
                <a:t>I/O Service</a:t>
              </a:r>
            </a:p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latin typeface="Helvetica" charset="0"/>
                  <a:ea typeface="Helvetica" charset="0"/>
                  <a:cs typeface="Helvetica" charset="0"/>
                </a:rPr>
                <a:t>(compute/service nodes)</a:t>
              </a:r>
            </a:p>
          </p:txBody>
        </p:sp>
        <p:sp>
          <p:nvSpPr>
            <p:cNvPr id="13" name="AutoShape 66"/>
            <p:cNvSpPr>
              <a:spLocks noChangeArrowheads="1"/>
            </p:cNvSpPr>
            <p:nvPr/>
          </p:nvSpPr>
          <p:spPr bwMode="auto">
            <a:xfrm>
              <a:off x="6183313" y="2994025"/>
              <a:ext cx="519112" cy="523875"/>
            </a:xfrm>
            <a:prstGeom prst="rightArrow">
              <a:avLst>
                <a:gd name="adj1" fmla="val 50000"/>
                <a:gd name="adj2" fmla="val 40566"/>
              </a:avLst>
            </a:prstGeom>
            <a:solidFill>
              <a:schemeClr val="accent1"/>
            </a:solidFill>
            <a:ln w="254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2000">
                <a:latin typeface="Calibri" pitchFamily="-109" charset="0"/>
              </a:endParaRPr>
            </a:p>
          </p:txBody>
        </p:sp>
        <p:sp>
          <p:nvSpPr>
            <p:cNvPr id="14" name="Text Box 67"/>
            <p:cNvSpPr txBox="1">
              <a:spLocks noChangeArrowheads="1"/>
            </p:cNvSpPr>
            <p:nvPr/>
          </p:nvSpPr>
          <p:spPr bwMode="auto">
            <a:xfrm>
              <a:off x="6053138" y="2514600"/>
              <a:ext cx="803275" cy="4635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latin typeface="Helvetica" charset="0"/>
                  <a:ea typeface="Helvetica" charset="0"/>
                  <a:cs typeface="Helvetica" charset="0"/>
                </a:rPr>
                <a:t>Raw Data</a:t>
              </a:r>
            </a:p>
          </p:txBody>
        </p:sp>
        <p:sp>
          <p:nvSpPr>
            <p:cNvPr id="15" name="AutoShape 69"/>
            <p:cNvSpPr>
              <a:spLocks noChangeArrowheads="1"/>
            </p:cNvSpPr>
            <p:nvPr/>
          </p:nvSpPr>
          <p:spPr bwMode="auto">
            <a:xfrm>
              <a:off x="7415213" y="2963863"/>
              <a:ext cx="584200" cy="523875"/>
            </a:xfrm>
            <a:prstGeom prst="rightArrow">
              <a:avLst>
                <a:gd name="adj1" fmla="val 50000"/>
                <a:gd name="adj2" fmla="val 40566"/>
              </a:avLst>
            </a:prstGeom>
            <a:solidFill>
              <a:schemeClr val="accent3"/>
            </a:solidFill>
            <a:ln w="254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2000">
                <a:latin typeface="Calibri" pitchFamily="-109" charset="0"/>
              </a:endParaRPr>
            </a:p>
          </p:txBody>
        </p:sp>
        <p:sp>
          <p:nvSpPr>
            <p:cNvPr id="16" name="Text Box 70"/>
            <p:cNvSpPr txBox="1">
              <a:spLocks noChangeArrowheads="1"/>
            </p:cNvSpPr>
            <p:nvPr/>
          </p:nvSpPr>
          <p:spPr bwMode="auto">
            <a:xfrm>
              <a:off x="7262813" y="2430463"/>
              <a:ext cx="866775" cy="466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latin typeface="Calibri" charset="0"/>
                  <a:ea typeface="Helvetica" charset="0"/>
                  <a:cs typeface="Helvetica" charset="0"/>
                </a:rPr>
                <a:t>Processed Data</a:t>
              </a:r>
            </a:p>
          </p:txBody>
        </p:sp>
        <p:sp>
          <p:nvSpPr>
            <p:cNvPr id="17" name="Text Box 67"/>
            <p:cNvSpPr txBox="1">
              <a:spLocks noChangeArrowheads="1"/>
            </p:cNvSpPr>
            <p:nvPr/>
          </p:nvSpPr>
          <p:spPr bwMode="auto">
            <a:xfrm>
              <a:off x="7934325" y="2238375"/>
              <a:ext cx="1133475" cy="4635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latin typeface="Helvetica" charset="0"/>
                  <a:ea typeface="Helvetica" charset="0"/>
                  <a:cs typeface="Helvetica" charset="0"/>
                </a:rPr>
                <a:t>Lustre File System</a:t>
              </a:r>
            </a:p>
          </p:txBody>
        </p:sp>
        <p:sp>
          <p:nvSpPr>
            <p:cNvPr id="18" name="Text Box 64"/>
            <p:cNvSpPr txBox="1">
              <a:spLocks noChangeArrowheads="1"/>
            </p:cNvSpPr>
            <p:nvPr/>
          </p:nvSpPr>
          <p:spPr bwMode="auto">
            <a:xfrm>
              <a:off x="6507163" y="3649663"/>
              <a:ext cx="1362075" cy="649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latin typeface="Helvetica" charset="0"/>
                  <a:ea typeface="Helvetica" charset="0"/>
                  <a:cs typeface="Helvetica" charset="0"/>
                </a:rPr>
                <a:t>Cache/aggregate/process</a:t>
              </a:r>
            </a:p>
          </p:txBody>
        </p:sp>
        <p:grpSp>
          <p:nvGrpSpPr>
            <p:cNvPr id="19" name="Group 30"/>
            <p:cNvGrpSpPr>
              <a:grpSpLocks/>
            </p:cNvGrpSpPr>
            <p:nvPr/>
          </p:nvGrpSpPr>
          <p:grpSpPr bwMode="auto">
            <a:xfrm>
              <a:off x="8198835" y="1735845"/>
              <a:ext cx="487965" cy="495300"/>
              <a:chOff x="6096000" y="3133725"/>
              <a:chExt cx="644525" cy="557213"/>
            </a:xfrm>
            <a:solidFill>
              <a:schemeClr val="accent6"/>
            </a:solidFill>
          </p:grpSpPr>
          <p:sp>
            <p:nvSpPr>
              <p:cNvPr id="24" name="AutoShape 4"/>
              <p:cNvSpPr>
                <a:spLocks noChangeArrowheads="1"/>
              </p:cNvSpPr>
              <p:nvPr/>
            </p:nvSpPr>
            <p:spPr bwMode="auto">
              <a:xfrm>
                <a:off x="6294178" y="3133725"/>
                <a:ext cx="446347" cy="337542"/>
              </a:xfrm>
              <a:prstGeom prst="can">
                <a:avLst>
                  <a:gd name="adj" fmla="val 25000"/>
                </a:avLst>
              </a:prstGeom>
              <a:solidFill>
                <a:schemeClr val="accent6"/>
              </a:solidFill>
              <a:ln w="254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5000" rIns="90000" bIns="4500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-109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1600" b="1">
                  <a:latin typeface="Calibri" pitchFamily="-109" charset="0"/>
                  <a:ea typeface="Helvetica" pitchFamily="-109" charset="0"/>
                  <a:cs typeface="Helvetica" pitchFamily="-109" charset="0"/>
                </a:endParaRPr>
              </a:p>
            </p:txBody>
          </p:sp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6210265" y="3244453"/>
                <a:ext cx="446347" cy="339328"/>
              </a:xfrm>
              <a:prstGeom prst="can">
                <a:avLst>
                  <a:gd name="adj" fmla="val 25000"/>
                </a:avLst>
              </a:prstGeom>
              <a:solidFill>
                <a:schemeClr val="accent6"/>
              </a:solidFill>
              <a:ln w="254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5000" rIns="90000" bIns="4500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-109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1600" b="1">
                  <a:latin typeface="Calibri" pitchFamily="-109" charset="0"/>
                  <a:ea typeface="Helvetica" pitchFamily="-109" charset="0"/>
                  <a:cs typeface="Helvetica" pitchFamily="-109" charset="0"/>
                </a:endParaRPr>
              </a:p>
            </p:txBody>
          </p:sp>
          <p:sp>
            <p:nvSpPr>
              <p:cNvPr id="26" name="AutoShape 10"/>
              <p:cNvSpPr>
                <a:spLocks noChangeArrowheads="1"/>
              </p:cNvSpPr>
              <p:nvPr/>
            </p:nvSpPr>
            <p:spPr bwMode="auto">
              <a:xfrm>
                <a:off x="6096000" y="3353395"/>
                <a:ext cx="446347" cy="337543"/>
              </a:xfrm>
              <a:prstGeom prst="can">
                <a:avLst>
                  <a:gd name="adj" fmla="val 25000"/>
                </a:avLst>
              </a:prstGeom>
              <a:solidFill>
                <a:schemeClr val="accent6"/>
              </a:solidFill>
              <a:ln w="254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5000" rIns="90000" bIns="4500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-109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1600" b="1">
                  <a:latin typeface="Calibri" pitchFamily="-109" charset="0"/>
                  <a:ea typeface="Helvetica" pitchFamily="-109" charset="0"/>
                  <a:cs typeface="Helvetica" pitchFamily="-109" charset="0"/>
                </a:endParaRPr>
              </a:p>
            </p:txBody>
          </p:sp>
        </p:grpSp>
        <p:pic>
          <p:nvPicPr>
            <p:cNvPr id="20" name="Picture 4" descr="ImpactFullAft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64500" y="2698750"/>
              <a:ext cx="801688" cy="7429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Text Box 67"/>
            <p:cNvSpPr txBox="1">
              <a:spLocks noChangeArrowheads="1"/>
            </p:cNvSpPr>
            <p:nvPr/>
          </p:nvSpPr>
          <p:spPr bwMode="auto">
            <a:xfrm>
              <a:off x="7897813" y="3429000"/>
              <a:ext cx="1093787" cy="4635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latin typeface="Helvetica" charset="0"/>
                  <a:ea typeface="Helvetica" charset="0"/>
                  <a:cs typeface="Helvetica" charset="0"/>
                </a:rPr>
                <a:t>Visualization Client</a:t>
              </a:r>
            </a:p>
          </p:txBody>
        </p:sp>
        <p:pic>
          <p:nvPicPr>
            <p:cNvPr id="22" name="Picture 3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99413" y="3876675"/>
              <a:ext cx="1065212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83538" y="4386262"/>
              <a:ext cx="949325" cy="185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343400"/>
            <a:ext cx="316403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0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293882" y="4170789"/>
            <a:ext cx="1744793" cy="775991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sz="160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3883" y="4946567"/>
            <a:ext cx="1744792" cy="331090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latin typeface="Calibri"/>
                <a:cs typeface="Calibri"/>
              </a:rPr>
              <a:t>NTTI</a:t>
            </a:r>
            <a:endParaRPr lang="en-US" sz="1600" dirty="0">
              <a:ln w="12700">
                <a:noFill/>
                <a:prstDash val="solid"/>
              </a:ln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3883" y="5277657"/>
            <a:ext cx="1744792" cy="33109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latin typeface="Calibri"/>
                <a:cs typeface="Calibri"/>
              </a:rPr>
              <a:t>NSSI Service</a:t>
            </a:r>
            <a:endParaRPr lang="en-US" sz="1600" dirty="0">
              <a:ln w="12700">
                <a:noFill/>
                <a:prstDash val="solid"/>
              </a:ln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3882" y="1659046"/>
            <a:ext cx="1744793" cy="40351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Application</a:t>
            </a:r>
            <a:endParaRPr lang="en-US" sz="160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3882" y="2062561"/>
            <a:ext cx="1744793" cy="34143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NSSI Client API</a:t>
            </a:r>
            <a:endParaRPr lang="en-US" sz="160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882" y="2403996"/>
            <a:ext cx="1744792" cy="331090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Calibri"/>
                <a:cs typeface="Calibri"/>
              </a:rPr>
              <a:t>NTTI</a:t>
            </a:r>
            <a:endParaRPr lang="en-US" sz="1600" dirty="0">
              <a:ln w="12700">
                <a:noFill/>
                <a:prstDash val="solid"/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Nessie</a:t>
            </a:r>
            <a:r>
              <a:rPr lang="en-US" sz="2400" dirty="0" smtClean="0"/>
              <a:t> Network Transport Layer (NNTP)</a:t>
            </a:r>
            <a:br>
              <a:rPr lang="en-US" sz="2400" dirty="0" smtClean="0"/>
            </a:br>
            <a:r>
              <a:rPr lang="en-US" sz="1600" dirty="0" smtClean="0"/>
              <a:t>An abstract API for RDMA-based interconnects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367242" cy="4847424"/>
          </a:xfrm>
        </p:spPr>
        <p:txBody>
          <a:bodyPr/>
          <a:lstStyle/>
          <a:p>
            <a:r>
              <a:rPr lang="en-US" sz="2000" dirty="0" smtClean="0"/>
              <a:t>Provides portable methods for inter-application RDMA-based communication</a:t>
            </a:r>
          </a:p>
          <a:p>
            <a:endParaRPr lang="en-US" sz="700" dirty="0" smtClean="0"/>
          </a:p>
          <a:p>
            <a:r>
              <a:rPr lang="en-US" sz="2000" dirty="0" smtClean="0"/>
              <a:t>Basic functionality</a:t>
            </a:r>
          </a:p>
          <a:p>
            <a:pPr lvl="1"/>
            <a:r>
              <a:rPr lang="en-US" sz="2000" dirty="0" smtClean="0"/>
              <a:t>Initialize/close the interface</a:t>
            </a:r>
          </a:p>
          <a:p>
            <a:pPr lvl="1"/>
            <a:r>
              <a:rPr lang="en-US" sz="2000" dirty="0" smtClean="0"/>
              <a:t>Connect/disconnect to a peer</a:t>
            </a:r>
          </a:p>
          <a:p>
            <a:pPr lvl="1"/>
            <a:r>
              <a:rPr lang="en-US" sz="2000" dirty="0" smtClean="0"/>
              <a:t>Register/deregister memory</a:t>
            </a:r>
          </a:p>
          <a:p>
            <a:pPr lvl="1"/>
            <a:r>
              <a:rPr lang="en-US" sz="2000" dirty="0" smtClean="0"/>
              <a:t>Transport data (put, get, wait)</a:t>
            </a:r>
          </a:p>
          <a:p>
            <a:pPr lvl="1"/>
            <a:endParaRPr lang="en-US" sz="700" dirty="0" smtClean="0"/>
          </a:p>
          <a:p>
            <a:r>
              <a:rPr lang="en-US" sz="2000" dirty="0" smtClean="0"/>
              <a:t>Supported Interconnects</a:t>
            </a:r>
          </a:p>
          <a:p>
            <a:pPr lvl="1"/>
            <a:r>
              <a:rPr lang="en-US" sz="2000" dirty="0" err="1" smtClean="0"/>
              <a:t>Seastar</a:t>
            </a:r>
            <a:r>
              <a:rPr lang="en-US" sz="2000" dirty="0" smtClean="0"/>
              <a:t> (via Portals3)</a:t>
            </a:r>
          </a:p>
          <a:p>
            <a:pPr lvl="1"/>
            <a:r>
              <a:rPr lang="en-US" sz="2000" dirty="0" err="1" smtClean="0"/>
              <a:t>InfiniBand</a:t>
            </a:r>
            <a:endParaRPr lang="en-US" sz="2000" dirty="0" smtClean="0"/>
          </a:p>
          <a:p>
            <a:pPr lvl="1"/>
            <a:r>
              <a:rPr lang="en-US" sz="2000" dirty="0" smtClean="0"/>
              <a:t>Gemini</a:t>
            </a:r>
          </a:p>
          <a:p>
            <a:pPr lvl="1"/>
            <a:r>
              <a:rPr lang="en-US" sz="2000" dirty="0" smtClean="0"/>
              <a:t>IBM BG/P</a:t>
            </a:r>
          </a:p>
          <a:p>
            <a:pPr lvl="1"/>
            <a:r>
              <a:rPr lang="en-US" sz="2000" dirty="0" smtClean="0"/>
              <a:t>Portals4 (coming…)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93882" y="2733580"/>
            <a:ext cx="1744793" cy="775991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sz="160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6270937" y="2971240"/>
            <a:ext cx="599649" cy="33855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cap="none" spc="0" dirty="0" err="1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Ptls</a:t>
            </a:r>
            <a:endParaRPr lang="en-US" sz="4800" cap="none" spc="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6830737" y="2971240"/>
            <a:ext cx="606055" cy="33855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cap="none" spc="0" dirty="0" err="1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uGNI</a:t>
            </a:r>
            <a:endParaRPr lang="en-US" sz="4800" cap="none" spc="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7429162" y="2971240"/>
            <a:ext cx="599650" cy="33855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IB</a:t>
            </a:r>
            <a:endParaRPr lang="en-US" sz="4800" cap="none" spc="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6270937" y="4383051"/>
            <a:ext cx="599649" cy="33855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cap="none" spc="0" dirty="0" err="1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Ptls</a:t>
            </a:r>
            <a:endParaRPr lang="en-US" sz="4800" cap="none" spc="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6830737" y="4383051"/>
            <a:ext cx="606055" cy="33855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cap="none" spc="0" dirty="0" err="1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uGNI</a:t>
            </a:r>
            <a:endParaRPr lang="en-US" sz="4800" cap="none" spc="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7429162" y="4383051"/>
            <a:ext cx="599650" cy="33855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/>
                <a:cs typeface="Calibri"/>
              </a:rPr>
              <a:t>IB</a:t>
            </a:r>
            <a:endParaRPr lang="en-US" sz="4800" cap="none" spc="0" dirty="0">
              <a:ln w="12700">
                <a:noFill/>
                <a:prstDash val="solid"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Left-Right Arrow 20"/>
          <p:cNvSpPr/>
          <p:nvPr/>
        </p:nvSpPr>
        <p:spPr>
          <a:xfrm rot="5400000">
            <a:off x="6945597" y="3660359"/>
            <a:ext cx="456938" cy="367004"/>
          </a:xfrm>
          <a:prstGeom prst="leftRightArrow">
            <a:avLst/>
          </a:prstGeom>
          <a:solidFill>
            <a:schemeClr val="accent2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8644" y="1259636"/>
            <a:ext cx="904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Clients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2483" y="5633115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Servers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656" y="3691592"/>
            <a:ext cx="91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Network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8305800" y="6483350"/>
            <a:ext cx="609600" cy="374650"/>
          </a:xfrm>
          <a:prstGeom prst="rect">
            <a:avLst/>
          </a:prstGeom>
        </p:spPr>
        <p:txBody>
          <a:bodyPr/>
          <a:lstStyle/>
          <a:p>
            <a:fld id="{A5E55A7B-7854-E145-92D9-B491DF4BAE2D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19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Example: A Simple Transfer Service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Trilinos/packages/trios/examples/</a:t>
            </a:r>
            <a:r>
              <a:rPr lang="en-US" sz="1600" dirty="0" err="1" smtClean="0">
                <a:solidFill>
                  <a:srgbClr val="FFFFFF"/>
                </a:solidFill>
              </a:rPr>
              <a:t>xfer</a:t>
            </a:r>
            <a:r>
              <a:rPr lang="en-US" sz="1600" dirty="0" smtClean="0">
                <a:solidFill>
                  <a:srgbClr val="FFFFFF"/>
                </a:solidFill>
              </a:rPr>
              <a:t>-service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95400"/>
            <a:ext cx="4334932" cy="3661560"/>
          </a:xfrm>
        </p:spPr>
        <p:txBody>
          <a:bodyPr/>
          <a:lstStyle/>
          <a:p>
            <a:r>
              <a:rPr lang="en-US" sz="2000" dirty="0" smtClean="0"/>
              <a:t>Used to test </a:t>
            </a:r>
            <a:r>
              <a:rPr lang="en-US" sz="2000" dirty="0" err="1" smtClean="0"/>
              <a:t>Nessie</a:t>
            </a:r>
            <a:r>
              <a:rPr lang="en-US" sz="2000" dirty="0" smtClean="0"/>
              <a:t> API</a:t>
            </a:r>
            <a:endParaRPr lang="en-US" sz="2000" dirty="0"/>
          </a:p>
          <a:p>
            <a:pPr lvl="1"/>
            <a:r>
              <a:rPr lang="en-US" sz="1600" b="1" i="1" dirty="0" err="1" smtClean="0"/>
              <a:t>xfer_write_rdma</a:t>
            </a:r>
            <a:r>
              <a:rPr lang="en-US" sz="1600" dirty="0" smtClean="0"/>
              <a:t>: server pulls raw data using RDMA get</a:t>
            </a:r>
          </a:p>
          <a:p>
            <a:pPr lvl="1"/>
            <a:r>
              <a:rPr lang="en-US" sz="1600" b="1" i="1" dirty="0" err="1" smtClean="0"/>
              <a:t>xfer_read_rdma</a:t>
            </a:r>
            <a:r>
              <a:rPr lang="en-US" sz="1600" dirty="0" smtClean="0"/>
              <a:t>: server transfers data to client using RDMA put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Used for performance evaluation</a:t>
            </a:r>
          </a:p>
          <a:p>
            <a:pPr lvl="1"/>
            <a:r>
              <a:rPr lang="en-US" sz="1600" dirty="0" smtClean="0"/>
              <a:t>Test low-level network protocols</a:t>
            </a:r>
          </a:p>
          <a:p>
            <a:pPr lvl="1"/>
            <a:r>
              <a:rPr lang="en-US" sz="1600" dirty="0" smtClean="0"/>
              <a:t>Test overhead of XDR encoding</a:t>
            </a:r>
          </a:p>
          <a:p>
            <a:pPr lvl="1"/>
            <a:r>
              <a:rPr lang="en-US" sz="1600" dirty="0" smtClean="0"/>
              <a:t>Tests </a:t>
            </a:r>
            <a:r>
              <a:rPr lang="en-US" sz="1600" dirty="0" err="1" smtClean="0"/>
              <a:t>async</a:t>
            </a:r>
            <a:r>
              <a:rPr lang="en-US" sz="1600" dirty="0" smtClean="0"/>
              <a:t> and sync performance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Creating the Transfer Service</a:t>
            </a:r>
          </a:p>
          <a:p>
            <a:pPr lvl="1"/>
            <a:r>
              <a:rPr lang="en-US" sz="1600" dirty="0" smtClean="0"/>
              <a:t>Define the XDR data </a:t>
            </a:r>
            <a:r>
              <a:rPr lang="en-US" sz="1600" dirty="0" err="1" smtClean="0"/>
              <a:t>structs</a:t>
            </a:r>
            <a:r>
              <a:rPr lang="en-US" sz="1600" dirty="0" smtClean="0"/>
              <a:t> and API arguments</a:t>
            </a:r>
          </a:p>
          <a:p>
            <a:pPr lvl="1"/>
            <a:r>
              <a:rPr lang="en-US" sz="1600" dirty="0" smtClean="0"/>
              <a:t>Implement the client stubs</a:t>
            </a:r>
          </a:p>
          <a:p>
            <a:pPr lvl="1"/>
            <a:r>
              <a:rPr lang="en-US" sz="1600" dirty="0" smtClean="0"/>
              <a:t>Implement the server</a:t>
            </a:r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6359464" y="1219200"/>
            <a:ext cx="412612" cy="301797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 algn="dist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05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6359464" y="1600200"/>
            <a:ext cx="412612" cy="301797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 algn="dist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05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6359464" y="1981200"/>
            <a:ext cx="412612" cy="301797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 algn="dist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05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6359464" y="2362200"/>
            <a:ext cx="412612" cy="301797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prstTxWarp prst="textNoShape">
              <a:avLst/>
            </a:prstTxWarp>
            <a:spAutoFit/>
          </a:bodyPr>
          <a:lstStyle/>
          <a:p>
            <a:pPr algn="dist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05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5951957" y="970798"/>
            <a:ext cx="1287043" cy="248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Client </a:t>
            </a:r>
            <a:r>
              <a:rPr lang="en-GB" sz="1000" b="1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Application</a:t>
            </a:r>
            <a:endParaRPr lang="en-GB" sz="1000" b="1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AutoShape 61"/>
          <p:cNvSpPr>
            <a:spLocks noChangeArrowheads="1"/>
          </p:cNvSpPr>
          <p:nvPr/>
        </p:nvSpPr>
        <p:spPr bwMode="auto">
          <a:xfrm>
            <a:off x="7391623" y="1677933"/>
            <a:ext cx="369710" cy="267066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wrap="none" lIns="90000" tIns="45000" rIns="90000" bIns="45000" anchor="ctr">
            <a:prstTxWarp prst="textNoShape">
              <a:avLst/>
            </a:prstTxWarp>
            <a:noAutofit/>
          </a:bodyPr>
          <a:lstStyle/>
          <a:p>
            <a:pPr>
              <a:lnSpc>
                <a:spcPct val="8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1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3" name="AutoShape 62"/>
          <p:cNvSpPr>
            <a:spLocks noChangeArrowheads="1"/>
          </p:cNvSpPr>
          <p:nvPr/>
        </p:nvSpPr>
        <p:spPr bwMode="auto">
          <a:xfrm>
            <a:off x="7391623" y="2017925"/>
            <a:ext cx="368448" cy="268075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wrap="none" lIns="90000" tIns="45000" rIns="90000" bIns="45000" anchor="ctr">
            <a:prstTxWarp prst="textNoShape">
              <a:avLst/>
            </a:prstTxWarp>
            <a:noAutofit/>
          </a:bodyPr>
          <a:lstStyle/>
          <a:p>
            <a:pPr>
              <a:lnSpc>
                <a:spcPct val="8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1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4" name="Text Box 64"/>
          <p:cNvSpPr txBox="1">
            <a:spLocks noChangeArrowheads="1"/>
          </p:cNvSpPr>
          <p:nvPr/>
        </p:nvSpPr>
        <p:spPr bwMode="auto">
          <a:xfrm>
            <a:off x="6964281" y="1371600"/>
            <a:ext cx="1195469" cy="248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 dirty="0" err="1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Xfer</a:t>
            </a:r>
            <a:r>
              <a:rPr lang="en-GB" sz="1000" b="1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-Service</a:t>
            </a:r>
            <a:endParaRPr lang="en-GB" sz="1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6863582" y="1828800"/>
            <a:ext cx="496311" cy="255309"/>
          </a:xfrm>
          <a:prstGeom prst="leftRightArrow">
            <a:avLst/>
          </a:prstGeom>
          <a:solidFill>
            <a:srgbClr val="FFFFFF"/>
          </a:solidFill>
          <a:ln w="1905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81600" y="2743200"/>
            <a:ext cx="3810000" cy="3657599"/>
            <a:chOff x="5181600" y="2667001"/>
            <a:chExt cx="3810000" cy="3657599"/>
          </a:xfrm>
        </p:grpSpPr>
        <p:sp>
          <p:nvSpPr>
            <p:cNvPr id="20" name="Rectangle 19"/>
            <p:cNvSpPr/>
            <p:nvPr/>
          </p:nvSpPr>
          <p:spPr bwMode="auto">
            <a:xfrm>
              <a:off x="5181600" y="2667001"/>
              <a:ext cx="3810000" cy="365759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2743200"/>
              <a:ext cx="3604219" cy="3433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43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Transfer Service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Implementing the Client Stubs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700"/>
            <a:ext cx="4185920" cy="4847424"/>
          </a:xfrm>
        </p:spPr>
        <p:txBody>
          <a:bodyPr/>
          <a:lstStyle/>
          <a:p>
            <a:r>
              <a:rPr lang="en-US" sz="2000" dirty="0" smtClean="0"/>
              <a:t>Interface between scientific app and service</a:t>
            </a:r>
          </a:p>
          <a:p>
            <a:endParaRPr lang="en-US" sz="800" dirty="0" smtClean="0"/>
          </a:p>
          <a:p>
            <a:r>
              <a:rPr lang="en-US" sz="2000" dirty="0" smtClean="0"/>
              <a:t>Steps for client stub</a:t>
            </a:r>
            <a:endParaRPr lang="en-US" sz="1600" dirty="0" smtClean="0"/>
          </a:p>
          <a:p>
            <a:pPr lvl="1"/>
            <a:r>
              <a:rPr lang="en-US" sz="1600" dirty="0" smtClean="0"/>
              <a:t>Initialize the remote method arguments, in this case, it’s just the length of the array</a:t>
            </a:r>
          </a:p>
          <a:p>
            <a:pPr lvl="1"/>
            <a:r>
              <a:rPr lang="en-US" sz="1600" dirty="0" smtClean="0"/>
              <a:t>Call the </a:t>
            </a:r>
            <a:r>
              <a:rPr lang="en-US" sz="1600" dirty="0" err="1" smtClean="0"/>
              <a:t>rpc</a:t>
            </a:r>
            <a:r>
              <a:rPr lang="en-US" sz="1600" dirty="0" smtClean="0"/>
              <a:t> function.  The RPC function includes method arguments (</a:t>
            </a:r>
            <a:r>
              <a:rPr lang="en-US" sz="1600" i="1" dirty="0" err="1" smtClean="0"/>
              <a:t>args</a:t>
            </a:r>
            <a:r>
              <a:rPr lang="en-US" sz="1600" dirty="0" smtClean="0"/>
              <a:t>), and a pointer to the data available for RDMA (</a:t>
            </a:r>
            <a:r>
              <a:rPr lang="en-US" sz="1600" i="1" dirty="0" err="1" smtClean="0"/>
              <a:t>buf</a:t>
            </a:r>
            <a:r>
              <a:rPr lang="en-US" sz="1600" dirty="0" smtClean="0"/>
              <a:t>)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The RPC is asynchronous</a:t>
            </a:r>
          </a:p>
          <a:p>
            <a:pPr lvl="1"/>
            <a:r>
              <a:rPr lang="en-US" sz="1600" dirty="0" smtClean="0"/>
              <a:t>The client checks for completion by calling </a:t>
            </a:r>
            <a:r>
              <a:rPr lang="en-US" sz="1600" dirty="0" err="1" smtClean="0">
                <a:latin typeface="Times"/>
                <a:cs typeface="Times"/>
              </a:rPr>
              <a:t>nssi_wait</a:t>
            </a:r>
            <a:r>
              <a:rPr lang="en-US" sz="1600" dirty="0" smtClean="0">
                <a:latin typeface="Times"/>
                <a:cs typeface="Times"/>
              </a:rPr>
              <a:t>(&amp;</a:t>
            </a:r>
            <a:r>
              <a:rPr lang="en-US" sz="1600" dirty="0" err="1" smtClean="0">
                <a:latin typeface="Times"/>
                <a:cs typeface="Times"/>
              </a:rPr>
              <a:t>req</a:t>
            </a:r>
            <a:r>
              <a:rPr lang="en-US" sz="1600" dirty="0" smtClean="0">
                <a:latin typeface="Times"/>
                <a:cs typeface="Times"/>
              </a:rPr>
              <a:t>)</a:t>
            </a:r>
            <a:r>
              <a:rPr lang="en-US" sz="1600" dirty="0" smtClean="0"/>
              <a:t>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24400" y="1371600"/>
            <a:ext cx="4343400" cy="4122549"/>
            <a:chOff x="4648200" y="1371600"/>
            <a:chExt cx="4495800" cy="4267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4648200" y="1371600"/>
              <a:ext cx="4495800" cy="42672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717" y="1484196"/>
              <a:ext cx="4265083" cy="4002204"/>
            </a:xfrm>
            <a:prstGeom prst="rect">
              <a:avLst/>
            </a:prstGeom>
            <a:solidFill>
              <a:srgbClr val="FFFFFF"/>
            </a:solidFill>
            <a:ln w="19050" cmpd="sng">
              <a:noFill/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2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Transfer Service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Implementing the Server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78740"/>
            <a:ext cx="4064000" cy="4847424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3"/>
                </a:solidFill>
              </a:rPr>
              <a:t>Implement server stubs</a:t>
            </a:r>
          </a:p>
          <a:p>
            <a:pPr lvl="1"/>
            <a:r>
              <a:rPr lang="en-US" sz="1800" dirty="0" smtClean="0">
                <a:solidFill>
                  <a:schemeClr val="accent3"/>
                </a:solidFill>
              </a:rPr>
              <a:t>Using standard stub </a:t>
            </a:r>
            <a:r>
              <a:rPr lang="en-US" sz="1800" dirty="0" err="1" smtClean="0">
                <a:solidFill>
                  <a:schemeClr val="accent3"/>
                </a:solidFill>
              </a:rPr>
              <a:t>args</a:t>
            </a:r>
            <a:endParaRPr lang="en-US" sz="1800" dirty="0" smtClean="0">
              <a:solidFill>
                <a:schemeClr val="accent3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3"/>
                </a:solidFill>
              </a:rPr>
              <a:t>For </a:t>
            </a:r>
            <a:r>
              <a:rPr lang="en-US" sz="1800" b="1" dirty="0" err="1" smtClean="0">
                <a:solidFill>
                  <a:schemeClr val="accent3"/>
                </a:solidFill>
                <a:latin typeface="Times"/>
                <a:cs typeface="Times"/>
              </a:rPr>
              <a:t>xfer_write_rdma_srvr</a:t>
            </a:r>
            <a:r>
              <a:rPr lang="en-US" sz="1800" dirty="0" smtClean="0">
                <a:solidFill>
                  <a:schemeClr val="accent3"/>
                </a:solidFill>
              </a:rPr>
              <a:t>, the server pulls data from client</a:t>
            </a:r>
          </a:p>
          <a:p>
            <a:endParaRPr lang="en-US" sz="800" dirty="0" smtClean="0">
              <a:solidFill>
                <a:schemeClr val="accent3"/>
              </a:solidFill>
            </a:endParaRPr>
          </a:p>
          <a:p>
            <a:r>
              <a:rPr lang="en-US" sz="2000" dirty="0" smtClean="0">
                <a:solidFill>
                  <a:schemeClr val="accent3"/>
                </a:solidFill>
              </a:rPr>
              <a:t>Implement server executable</a:t>
            </a:r>
          </a:p>
          <a:p>
            <a:pPr lvl="1"/>
            <a:r>
              <a:rPr lang="en-US" sz="1800" dirty="0" smtClean="0">
                <a:solidFill>
                  <a:schemeClr val="accent3"/>
                </a:solidFill>
              </a:rPr>
              <a:t>Initialize </a:t>
            </a:r>
            <a:r>
              <a:rPr lang="en-US" sz="1800" dirty="0" err="1" smtClean="0">
                <a:solidFill>
                  <a:schemeClr val="accent3"/>
                </a:solidFill>
              </a:rPr>
              <a:t>Nessie</a:t>
            </a:r>
            <a:endParaRPr lang="en-US" sz="1800" dirty="0" smtClean="0">
              <a:solidFill>
                <a:schemeClr val="accent3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3"/>
                </a:solidFill>
              </a:rPr>
              <a:t>Register server stubs/callbacks</a:t>
            </a:r>
          </a:p>
          <a:p>
            <a:pPr lvl="1"/>
            <a:r>
              <a:rPr lang="en-US" sz="1800" dirty="0" smtClean="0">
                <a:solidFill>
                  <a:schemeClr val="accent3"/>
                </a:solidFill>
              </a:rPr>
              <a:t>Start the server thread(s)</a:t>
            </a:r>
          </a:p>
          <a:p>
            <a:pPr lvl="1"/>
            <a:endParaRPr lang="en-US" sz="1800" dirty="0">
              <a:solidFill>
                <a:schemeClr val="accent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3400" y="1295400"/>
            <a:ext cx="4716905" cy="4495800"/>
            <a:chOff x="4267200" y="1219200"/>
            <a:chExt cx="4876800" cy="46482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267200" y="1219200"/>
              <a:ext cx="4876800" cy="46482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633" y="1372447"/>
              <a:ext cx="4601506" cy="4393035"/>
            </a:xfrm>
            <a:prstGeom prst="rect">
              <a:avLst/>
            </a:prstGeom>
            <a:solidFill>
              <a:srgbClr val="FFFFFF"/>
            </a:solidFill>
            <a:ln w="19050" cmpd="sng">
              <a:noFill/>
            </a:ln>
            <a:effectLst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985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Transfer Service Evaluation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Overhead of XDR Encoding on </a:t>
            </a:r>
            <a:r>
              <a:rPr lang="en-US" sz="1800" dirty="0" err="1" smtClean="0">
                <a:solidFill>
                  <a:srgbClr val="FFFFFF"/>
                </a:solidFill>
              </a:rPr>
              <a:t>RedStorm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400800" cy="457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A6A6A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71600" y="5791200"/>
            <a:ext cx="6353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Lesson: Use one-sided API for bulk data transport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15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2"/>
          <p:cNvSpPr>
            <a:spLocks noChangeArrowheads="1"/>
          </p:cNvSpPr>
          <p:nvPr/>
        </p:nvSpPr>
        <p:spPr bwMode="auto">
          <a:xfrm>
            <a:off x="1123196" y="1350240"/>
            <a:ext cx="1639916" cy="5384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Text Box 33"/>
          <p:cNvSpPr txBox="1">
            <a:spLocks noChangeArrowheads="1"/>
          </p:cNvSpPr>
          <p:nvPr/>
        </p:nvSpPr>
        <p:spPr bwMode="auto">
          <a:xfrm>
            <a:off x="1465865" y="1350240"/>
            <a:ext cx="1361497" cy="5231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rtl="1"/>
            <a:r>
              <a:rPr lang="en-US" sz="1400" dirty="0" smtClean="0">
                <a:latin typeface="Arial" charset="0"/>
                <a:cs typeface="Arial" charset="0"/>
              </a:rPr>
              <a:t>client-</a:t>
            </a:r>
            <a:r>
              <a:rPr lang="en-US" sz="1400" dirty="0">
                <a:latin typeface="Arial" charset="0"/>
                <a:cs typeface="Arial" charset="0"/>
              </a:rPr>
              <a:t>initiated</a:t>
            </a:r>
          </a:p>
          <a:p>
            <a:pPr rtl="1"/>
            <a:r>
              <a:rPr lang="en-US" sz="1400" dirty="0" smtClean="0">
                <a:latin typeface="Arial" charset="0"/>
                <a:cs typeface="Arial" charset="0"/>
              </a:rPr>
              <a:t>server-</a:t>
            </a:r>
            <a:r>
              <a:rPr lang="en-US" sz="1400" dirty="0">
                <a:latin typeface="Arial" charset="0"/>
                <a:cs typeface="Arial" charset="0"/>
              </a:rPr>
              <a:t>initiated</a:t>
            </a:r>
          </a:p>
        </p:txBody>
      </p:sp>
      <p:sp>
        <p:nvSpPr>
          <p:cNvPr id="132" name="Line 34"/>
          <p:cNvSpPr>
            <a:spLocks noChangeShapeType="1"/>
          </p:cNvSpPr>
          <p:nvPr/>
        </p:nvSpPr>
        <p:spPr bwMode="auto">
          <a:xfrm>
            <a:off x="1236399" y="1512396"/>
            <a:ext cx="238644" cy="0"/>
          </a:xfrm>
          <a:prstGeom prst="line">
            <a:avLst/>
          </a:prstGeom>
          <a:solidFill>
            <a:schemeClr val="bg1"/>
          </a:solidFill>
          <a:ln w="28575" cmpd="sng">
            <a:solidFill>
              <a:srgbClr val="FFFFFF"/>
            </a:solidFill>
            <a:prstDash val="sysDash"/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Line 35"/>
          <p:cNvSpPr>
            <a:spLocks noChangeShapeType="1"/>
          </p:cNvSpPr>
          <p:nvPr/>
        </p:nvSpPr>
        <p:spPr bwMode="auto">
          <a:xfrm>
            <a:off x="1263935" y="1741862"/>
            <a:ext cx="238644" cy="0"/>
          </a:xfrm>
          <a:prstGeom prst="line">
            <a:avLst/>
          </a:prstGeom>
          <a:solidFill>
            <a:schemeClr val="bg1"/>
          </a:solidFill>
          <a:ln w="28575" cmpd="sng">
            <a:solidFill>
              <a:srgbClr val="009973"/>
            </a:solidFill>
            <a:prstDash val="solid"/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107" name="Rectangle 8"/>
          <p:cNvSpPr>
            <a:spLocks noChangeArrowheads="1"/>
          </p:cNvSpPr>
          <p:nvPr/>
        </p:nvSpPr>
        <p:spPr bwMode="auto">
          <a:xfrm>
            <a:off x="2460218" y="2218689"/>
            <a:ext cx="697576" cy="3556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algn="ctr"/>
            <a:endParaRPr lang="en-US" sz="1600"/>
          </a:p>
        </p:txBody>
      </p:sp>
      <p:sp>
        <p:nvSpPr>
          <p:cNvPr id="112" name="Rectangle 13"/>
          <p:cNvSpPr>
            <a:spLocks noChangeArrowheads="1"/>
          </p:cNvSpPr>
          <p:nvPr/>
        </p:nvSpPr>
        <p:spPr bwMode="auto">
          <a:xfrm>
            <a:off x="909029" y="2218689"/>
            <a:ext cx="697576" cy="3556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algn="ctr"/>
            <a:endParaRPr lang="en-US" sz="1600"/>
          </a:p>
        </p:txBody>
      </p:sp>
      <p:sp>
        <p:nvSpPr>
          <p:cNvPr id="116" name="AutoShape 17"/>
          <p:cNvSpPr>
            <a:spLocks noChangeArrowheads="1"/>
          </p:cNvSpPr>
          <p:nvPr/>
        </p:nvSpPr>
        <p:spPr bwMode="auto">
          <a:xfrm>
            <a:off x="2701922" y="4661736"/>
            <a:ext cx="214168" cy="57519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Transfer Service Evaluation 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Read/Write performance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3" name="AutoShape 2"/>
          <p:cNvSpPr>
            <a:spLocks noChangeArrowheads="1"/>
          </p:cNvSpPr>
          <p:nvPr/>
        </p:nvSpPr>
        <p:spPr bwMode="auto">
          <a:xfrm>
            <a:off x="2701922" y="3953451"/>
            <a:ext cx="214168" cy="575195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04" name="AutoShape 3"/>
          <p:cNvSpPr>
            <a:spLocks noChangeArrowheads="1"/>
          </p:cNvSpPr>
          <p:nvPr/>
        </p:nvSpPr>
        <p:spPr bwMode="auto">
          <a:xfrm>
            <a:off x="2701922" y="4661736"/>
            <a:ext cx="214168" cy="575195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05" name="AutoShape 4"/>
          <p:cNvSpPr>
            <a:spLocks noChangeArrowheads="1"/>
          </p:cNvSpPr>
          <p:nvPr/>
        </p:nvSpPr>
        <p:spPr bwMode="auto">
          <a:xfrm>
            <a:off x="1150733" y="3167148"/>
            <a:ext cx="214168" cy="23007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106" name="AutoShape 5"/>
          <p:cNvSpPr>
            <a:spLocks noChangeArrowheads="1"/>
          </p:cNvSpPr>
          <p:nvPr/>
        </p:nvSpPr>
        <p:spPr bwMode="auto">
          <a:xfrm>
            <a:off x="2701922" y="2362488"/>
            <a:ext cx="214168" cy="960697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08" name="Text Box 9"/>
          <p:cNvSpPr txBox="1">
            <a:spLocks noChangeArrowheads="1"/>
          </p:cNvSpPr>
          <p:nvPr/>
        </p:nvSpPr>
        <p:spPr bwMode="auto">
          <a:xfrm>
            <a:off x="847838" y="1879080"/>
            <a:ext cx="709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Client</a:t>
            </a:r>
          </a:p>
        </p:txBody>
      </p:sp>
      <p:sp>
        <p:nvSpPr>
          <p:cNvPr id="109" name="Text Box 10"/>
          <p:cNvSpPr txBox="1">
            <a:spLocks noChangeArrowheads="1"/>
          </p:cNvSpPr>
          <p:nvPr/>
        </p:nvSpPr>
        <p:spPr bwMode="auto">
          <a:xfrm>
            <a:off x="2366902" y="1877549"/>
            <a:ext cx="7889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Server</a:t>
            </a:r>
          </a:p>
        </p:txBody>
      </p:sp>
      <p:sp>
        <p:nvSpPr>
          <p:cNvPr id="110" name="AutoShape 11"/>
          <p:cNvSpPr>
            <a:spLocks noChangeArrowheads="1"/>
          </p:cNvSpPr>
          <p:nvPr/>
        </p:nvSpPr>
        <p:spPr bwMode="auto">
          <a:xfrm>
            <a:off x="1150733" y="2336481"/>
            <a:ext cx="214168" cy="2401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111" name="Text Box 12"/>
          <p:cNvSpPr txBox="1">
            <a:spLocks noChangeArrowheads="1"/>
          </p:cNvSpPr>
          <p:nvPr/>
        </p:nvSpPr>
        <p:spPr bwMode="auto">
          <a:xfrm>
            <a:off x="857990" y="2575126"/>
            <a:ext cx="7873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request</a:t>
            </a:r>
          </a:p>
        </p:txBody>
      </p:sp>
      <p:sp>
        <p:nvSpPr>
          <p:cNvPr id="113" name="AutoShape 14"/>
          <p:cNvSpPr>
            <a:spLocks noChangeArrowheads="1"/>
          </p:cNvSpPr>
          <p:nvPr/>
        </p:nvSpPr>
        <p:spPr bwMode="auto">
          <a:xfrm>
            <a:off x="2701922" y="2362488"/>
            <a:ext cx="214168" cy="24017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114" name="Text Box 15"/>
          <p:cNvSpPr txBox="1">
            <a:spLocks noChangeArrowheads="1"/>
          </p:cNvSpPr>
          <p:nvPr/>
        </p:nvSpPr>
        <p:spPr bwMode="auto">
          <a:xfrm>
            <a:off x="2416074" y="3222220"/>
            <a:ext cx="7873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request</a:t>
            </a:r>
          </a:p>
          <a:p>
            <a:pPr algn="ctr"/>
            <a:r>
              <a:rPr lang="en-US" sz="1400"/>
              <a:t>queue</a:t>
            </a:r>
          </a:p>
        </p:txBody>
      </p:sp>
      <p:sp>
        <p:nvSpPr>
          <p:cNvPr id="115" name="Line 16"/>
          <p:cNvSpPr>
            <a:spLocks noChangeShapeType="1"/>
          </p:cNvSpPr>
          <p:nvPr/>
        </p:nvSpPr>
        <p:spPr bwMode="auto">
          <a:xfrm>
            <a:off x="1401615" y="2445095"/>
            <a:ext cx="1268182" cy="0"/>
          </a:xfrm>
          <a:prstGeom prst="line">
            <a:avLst/>
          </a:prstGeom>
          <a:noFill/>
          <a:ln w="19050">
            <a:solidFill>
              <a:schemeClr val="accent3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7" name="AutoShape 18"/>
          <p:cNvSpPr>
            <a:spLocks noChangeArrowheads="1"/>
          </p:cNvSpPr>
          <p:nvPr/>
        </p:nvSpPr>
        <p:spPr bwMode="auto">
          <a:xfrm>
            <a:off x="2701922" y="3953451"/>
            <a:ext cx="214168" cy="57519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118" name="Text Box 19"/>
          <p:cNvSpPr txBox="1">
            <a:spLocks noChangeArrowheads="1"/>
          </p:cNvSpPr>
          <p:nvPr/>
        </p:nvSpPr>
        <p:spPr bwMode="auto">
          <a:xfrm>
            <a:off x="982458" y="5451098"/>
            <a:ext cx="5340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data</a:t>
            </a:r>
          </a:p>
        </p:txBody>
      </p:sp>
      <p:sp>
        <p:nvSpPr>
          <p:cNvPr id="119" name="Text Box 21"/>
          <p:cNvSpPr txBox="1">
            <a:spLocks noChangeArrowheads="1"/>
          </p:cNvSpPr>
          <p:nvPr/>
        </p:nvSpPr>
        <p:spPr bwMode="auto">
          <a:xfrm>
            <a:off x="2443862" y="5236930"/>
            <a:ext cx="730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data</a:t>
            </a:r>
          </a:p>
          <a:p>
            <a:pPr algn="ctr"/>
            <a:r>
              <a:rPr lang="en-US" sz="1400"/>
              <a:t>buffers</a:t>
            </a:r>
          </a:p>
        </p:txBody>
      </p:sp>
      <p:sp>
        <p:nvSpPr>
          <p:cNvPr id="120" name="Line 22"/>
          <p:cNvSpPr>
            <a:spLocks noChangeShapeType="1"/>
          </p:cNvSpPr>
          <p:nvPr/>
        </p:nvSpPr>
        <p:spPr bwMode="auto">
          <a:xfrm>
            <a:off x="1419973" y="3463924"/>
            <a:ext cx="1249825" cy="738880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1" name="Line 23"/>
          <p:cNvSpPr>
            <a:spLocks noChangeShapeType="1"/>
          </p:cNvSpPr>
          <p:nvPr/>
        </p:nvSpPr>
        <p:spPr bwMode="auto">
          <a:xfrm>
            <a:off x="1419973" y="3979457"/>
            <a:ext cx="1249825" cy="913275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2" name="Line 24"/>
          <p:cNvSpPr>
            <a:spLocks noChangeShapeType="1"/>
          </p:cNvSpPr>
          <p:nvPr/>
        </p:nvSpPr>
        <p:spPr bwMode="auto">
          <a:xfrm flipV="1">
            <a:off x="1419973" y="4202804"/>
            <a:ext cx="1249825" cy="402331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3" name="Line 25"/>
          <p:cNvSpPr>
            <a:spLocks noChangeShapeType="1"/>
          </p:cNvSpPr>
          <p:nvPr/>
        </p:nvSpPr>
        <p:spPr bwMode="auto">
          <a:xfrm flipV="1">
            <a:off x="1419973" y="4905432"/>
            <a:ext cx="1249825" cy="333490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6" name="Text Box 28"/>
          <p:cNvSpPr txBox="1">
            <a:spLocks noChangeArrowheads="1"/>
          </p:cNvSpPr>
          <p:nvPr/>
        </p:nvSpPr>
        <p:spPr bwMode="auto">
          <a:xfrm>
            <a:off x="1664548" y="2178915"/>
            <a:ext cx="6979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1"/>
            <a:r>
              <a:rPr lang="en-US" sz="1200" dirty="0">
                <a:latin typeface="Arial" charset="0"/>
                <a:cs typeface="Arial" charset="0"/>
              </a:rPr>
              <a:t>write</a:t>
            </a:r>
          </a:p>
          <a:p>
            <a:pPr algn="ctr" rtl="1"/>
            <a:r>
              <a:rPr lang="en-US" sz="1200" dirty="0">
                <a:latin typeface="Arial" charset="0"/>
                <a:cs typeface="Arial" charset="0"/>
              </a:rPr>
              <a:t>request</a:t>
            </a:r>
          </a:p>
        </p:txBody>
      </p:sp>
      <p:sp>
        <p:nvSpPr>
          <p:cNvPr id="134" name="Line 36"/>
          <p:cNvSpPr>
            <a:spLocks noChangeShapeType="1"/>
          </p:cNvSpPr>
          <p:nvPr/>
        </p:nvSpPr>
        <p:spPr bwMode="auto">
          <a:xfrm>
            <a:off x="1606605" y="5532400"/>
            <a:ext cx="830667" cy="0"/>
          </a:xfrm>
          <a:prstGeom prst="line">
            <a:avLst/>
          </a:prstGeom>
          <a:noFill/>
          <a:ln w="19050">
            <a:solidFill>
              <a:schemeClr val="accent1">
                <a:lumMod val="7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5" name="Text Box 37"/>
          <p:cNvSpPr txBox="1">
            <a:spLocks noChangeArrowheads="1"/>
          </p:cNvSpPr>
          <p:nvPr/>
        </p:nvSpPr>
        <p:spPr bwMode="auto">
          <a:xfrm>
            <a:off x="1676400" y="5257800"/>
            <a:ext cx="8090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1"/>
            <a:r>
              <a:rPr lang="en-US" sz="1200" dirty="0" smtClean="0">
                <a:latin typeface="Arial" charset="0"/>
                <a:cs typeface="Arial" charset="0"/>
              </a:rPr>
              <a:t>complete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136" name="Text Box 38"/>
          <p:cNvSpPr txBox="1">
            <a:spLocks noChangeArrowheads="1"/>
          </p:cNvSpPr>
          <p:nvPr/>
        </p:nvSpPr>
        <p:spPr bwMode="auto">
          <a:xfrm>
            <a:off x="1109429" y="3231399"/>
            <a:ext cx="3000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7" name="Text Box 39"/>
          <p:cNvSpPr txBox="1">
            <a:spLocks noChangeArrowheads="1"/>
          </p:cNvSpPr>
          <p:nvPr/>
        </p:nvSpPr>
        <p:spPr bwMode="auto">
          <a:xfrm>
            <a:off x="1109429" y="3832599"/>
            <a:ext cx="2873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8" name="Text Box 40"/>
          <p:cNvSpPr txBox="1">
            <a:spLocks noChangeArrowheads="1"/>
          </p:cNvSpPr>
          <p:nvPr/>
        </p:nvSpPr>
        <p:spPr bwMode="auto">
          <a:xfrm>
            <a:off x="1109429" y="4458276"/>
            <a:ext cx="29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39" name="Text Box 41"/>
          <p:cNvSpPr txBox="1">
            <a:spLocks noChangeArrowheads="1"/>
          </p:cNvSpPr>
          <p:nvPr/>
        </p:nvSpPr>
        <p:spPr bwMode="auto">
          <a:xfrm>
            <a:off x="1109429" y="5079364"/>
            <a:ext cx="29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40" name="Text Box 42"/>
          <p:cNvSpPr txBox="1">
            <a:spLocks noChangeArrowheads="1"/>
          </p:cNvSpPr>
          <p:nvPr/>
        </p:nvSpPr>
        <p:spPr bwMode="auto">
          <a:xfrm>
            <a:off x="2665208" y="4055946"/>
            <a:ext cx="3000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41" name="Text Box 43"/>
          <p:cNvSpPr txBox="1">
            <a:spLocks noChangeArrowheads="1"/>
          </p:cNvSpPr>
          <p:nvPr/>
        </p:nvSpPr>
        <p:spPr bwMode="auto">
          <a:xfrm>
            <a:off x="2665208" y="4785648"/>
            <a:ext cx="2873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42" name="Text Box 44"/>
          <p:cNvSpPr txBox="1">
            <a:spLocks noChangeArrowheads="1"/>
          </p:cNvSpPr>
          <p:nvPr/>
        </p:nvSpPr>
        <p:spPr bwMode="auto">
          <a:xfrm>
            <a:off x="2662090" y="4082530"/>
            <a:ext cx="29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49" name="Text Box 28"/>
          <p:cNvSpPr txBox="1">
            <a:spLocks noChangeArrowheads="1"/>
          </p:cNvSpPr>
          <p:nvPr/>
        </p:nvSpPr>
        <p:spPr bwMode="auto">
          <a:xfrm>
            <a:off x="1764410" y="3918093"/>
            <a:ext cx="498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1"/>
            <a:r>
              <a:rPr lang="en-US" sz="1200" dirty="0" smtClean="0">
                <a:latin typeface="Arial" charset="0"/>
                <a:cs typeface="Arial" charset="0"/>
              </a:rPr>
              <a:t>GET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515279" y="581347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x</a:t>
            </a:r>
            <a:r>
              <a:rPr lang="en-US" b="1" dirty="0" err="1" smtClean="0"/>
              <a:t>fer</a:t>
            </a:r>
            <a:r>
              <a:rPr lang="en-US" b="1" dirty="0" smtClean="0"/>
              <a:t>-write</a:t>
            </a:r>
            <a:endParaRPr lang="en-US" b="1" dirty="0"/>
          </a:p>
        </p:txBody>
      </p:sp>
      <p:sp>
        <p:nvSpPr>
          <p:cNvPr id="151" name="Text Box 43"/>
          <p:cNvSpPr txBox="1">
            <a:spLocks noChangeArrowheads="1"/>
          </p:cNvSpPr>
          <p:nvPr/>
        </p:nvSpPr>
        <p:spPr bwMode="auto">
          <a:xfrm>
            <a:off x="2665208" y="4798348"/>
            <a:ext cx="29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charset="0"/>
                <a:cs typeface="Arial" charset="0"/>
              </a:rPr>
              <a:t>D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152" name="Line 16"/>
          <p:cNvSpPr>
            <a:spLocks noChangeShapeType="1"/>
          </p:cNvSpPr>
          <p:nvPr/>
        </p:nvSpPr>
        <p:spPr bwMode="auto">
          <a:xfrm>
            <a:off x="1403231" y="2438400"/>
            <a:ext cx="1268182" cy="0"/>
          </a:xfrm>
          <a:prstGeom prst="line">
            <a:avLst/>
          </a:prstGeom>
          <a:noFill/>
          <a:ln w="19050">
            <a:solidFill>
              <a:schemeClr val="accent3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53" name="Line 22"/>
          <p:cNvSpPr>
            <a:spLocks noChangeShapeType="1"/>
          </p:cNvSpPr>
          <p:nvPr/>
        </p:nvSpPr>
        <p:spPr bwMode="auto">
          <a:xfrm>
            <a:off x="1421588" y="3461417"/>
            <a:ext cx="1249825" cy="738880"/>
          </a:xfrm>
          <a:prstGeom prst="line">
            <a:avLst/>
          </a:prstGeom>
          <a:noFill/>
          <a:ln w="50800">
            <a:solidFill>
              <a:srgbClr val="009973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4" name="Line 23"/>
          <p:cNvSpPr>
            <a:spLocks noChangeShapeType="1"/>
          </p:cNvSpPr>
          <p:nvPr/>
        </p:nvSpPr>
        <p:spPr bwMode="auto">
          <a:xfrm>
            <a:off x="1421588" y="3976950"/>
            <a:ext cx="1249825" cy="913275"/>
          </a:xfrm>
          <a:prstGeom prst="line">
            <a:avLst/>
          </a:prstGeom>
          <a:noFill/>
          <a:ln w="50800">
            <a:solidFill>
              <a:srgbClr val="009973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5" name="Line 24"/>
          <p:cNvSpPr>
            <a:spLocks noChangeShapeType="1"/>
          </p:cNvSpPr>
          <p:nvPr/>
        </p:nvSpPr>
        <p:spPr bwMode="auto">
          <a:xfrm flipV="1">
            <a:off x="1421588" y="4200297"/>
            <a:ext cx="1249825" cy="402331"/>
          </a:xfrm>
          <a:prstGeom prst="line">
            <a:avLst/>
          </a:prstGeom>
          <a:noFill/>
          <a:ln w="50800">
            <a:solidFill>
              <a:srgbClr val="009973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6" name="Line 25"/>
          <p:cNvSpPr>
            <a:spLocks noChangeShapeType="1"/>
          </p:cNvSpPr>
          <p:nvPr/>
        </p:nvSpPr>
        <p:spPr bwMode="auto">
          <a:xfrm flipV="1">
            <a:off x="1421588" y="4902925"/>
            <a:ext cx="1249825" cy="333490"/>
          </a:xfrm>
          <a:prstGeom prst="line">
            <a:avLst/>
          </a:prstGeom>
          <a:noFill/>
          <a:ln w="50800">
            <a:solidFill>
              <a:srgbClr val="009973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7" name="Text Box 28"/>
          <p:cNvSpPr txBox="1">
            <a:spLocks noChangeArrowheads="1"/>
          </p:cNvSpPr>
          <p:nvPr/>
        </p:nvSpPr>
        <p:spPr bwMode="auto">
          <a:xfrm>
            <a:off x="1666164" y="2176606"/>
            <a:ext cx="6979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1"/>
            <a:r>
              <a:rPr lang="en-US" sz="1200" dirty="0" smtClean="0">
                <a:latin typeface="Arial" charset="0"/>
                <a:cs typeface="Arial" charset="0"/>
              </a:rPr>
              <a:t>read</a:t>
            </a:r>
            <a:endParaRPr lang="en-US" sz="1200" dirty="0">
              <a:latin typeface="Arial" charset="0"/>
              <a:cs typeface="Arial" charset="0"/>
            </a:endParaRPr>
          </a:p>
          <a:p>
            <a:pPr algn="ctr" rtl="1"/>
            <a:r>
              <a:rPr lang="en-US" sz="1200" dirty="0">
                <a:latin typeface="Arial" charset="0"/>
                <a:cs typeface="Arial" charset="0"/>
              </a:rPr>
              <a:t>request</a:t>
            </a:r>
          </a:p>
        </p:txBody>
      </p:sp>
      <p:sp>
        <p:nvSpPr>
          <p:cNvPr id="159" name="Text Box 28"/>
          <p:cNvSpPr txBox="1">
            <a:spLocks noChangeArrowheads="1"/>
          </p:cNvSpPr>
          <p:nvPr/>
        </p:nvSpPr>
        <p:spPr bwMode="auto">
          <a:xfrm>
            <a:off x="1772300" y="3905447"/>
            <a:ext cx="4924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1"/>
            <a:r>
              <a:rPr lang="en-US" sz="1200" dirty="0" smtClean="0">
                <a:latin typeface="Arial" charset="0"/>
                <a:cs typeface="Arial" charset="0"/>
              </a:rPr>
              <a:t>PUT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522670" y="5815193"/>
            <a:ext cx="136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x</a:t>
            </a:r>
            <a:r>
              <a:rPr lang="en-US" dirty="0" err="1" smtClean="0">
                <a:latin typeface="Calibri"/>
                <a:cs typeface="Calibri"/>
              </a:rPr>
              <a:t>fer</a:t>
            </a:r>
            <a:r>
              <a:rPr lang="en-US" dirty="0" smtClean="0">
                <a:latin typeface="Calibri"/>
                <a:cs typeface="Calibri"/>
              </a:rPr>
              <a:t>-read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59440"/>
            <a:ext cx="5486400" cy="4572000"/>
          </a:xfrm>
          <a:prstGeom prst="rect">
            <a:avLst/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904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8" presetClass="entr" presetSubtype="1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6" grpId="0"/>
      <p:bldP spid="126" grpId="1"/>
      <p:bldP spid="134" grpId="0" animBg="1"/>
      <p:bldP spid="134" grpId="1" animBg="1"/>
      <p:bldP spid="134" grpId="2" animBg="1"/>
      <p:bldP spid="135" grpId="0"/>
      <p:bldP spid="135" grpId="1"/>
      <p:bldP spid="135" grpId="2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0" grpId="2"/>
      <p:bldP spid="140" grpId="3"/>
      <p:bldP spid="141" grpId="0"/>
      <p:bldP spid="141" grpId="1"/>
      <p:bldP spid="141" grpId="2"/>
      <p:bldP spid="141" grpId="3"/>
      <p:bldP spid="142" grpId="0"/>
      <p:bldP spid="142" grpId="1"/>
      <p:bldP spid="142" grpId="2"/>
      <p:bldP spid="149" grpId="0"/>
      <p:bldP spid="149" grpId="1"/>
      <p:bldP spid="150" grpId="0"/>
      <p:bldP spid="151" grpId="0"/>
      <p:bldP spid="151" grpId="1"/>
      <p:bldP spid="151" grpId="2"/>
      <p:bldP spid="152" grpId="0" animBg="1"/>
      <p:bldP spid="153" grpId="0" animBg="1"/>
      <p:bldP spid="154" grpId="0" animBg="1"/>
      <p:bldP spid="155" grpId="0" animBg="1"/>
      <p:bldP spid="156" grpId="0" animBg="1"/>
      <p:bldP spid="157" grpId="0"/>
      <p:bldP spid="159" grpId="0"/>
      <p:bldP spid="160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Transfer Service Evaluation </a:t>
            </a:r>
            <a:br>
              <a:rPr lang="en-US" dirty="0" smtClean="0"/>
            </a:br>
            <a:r>
              <a:rPr lang="en-US" sz="1800" dirty="0" err="1" smtClean="0">
                <a:solidFill>
                  <a:schemeClr val="tx1"/>
                </a:solidFill>
              </a:rPr>
              <a:t>uGNI</a:t>
            </a:r>
            <a:r>
              <a:rPr lang="en-US" sz="1800" dirty="0" smtClean="0">
                <a:solidFill>
                  <a:schemeClr val="tx1"/>
                </a:solidFill>
              </a:rPr>
              <a:t> compared to MPI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84866"/>
            <a:ext cx="4305300" cy="403013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7F7F7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0" y="1684866"/>
            <a:ext cx="4305300" cy="403013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7F7F7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96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Transfer Service Evaluation </a:t>
            </a:r>
            <a:br>
              <a:rPr lang="en-US" dirty="0" smtClean="0"/>
            </a:br>
            <a:r>
              <a:rPr lang="en-US" sz="1800" dirty="0" err="1" smtClean="0">
                <a:solidFill>
                  <a:schemeClr val="tx1"/>
                </a:solidFill>
              </a:rPr>
              <a:t>uGNI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/>
              <a:t>Compared </a:t>
            </a:r>
            <a:r>
              <a:rPr lang="en-US" sz="1800" dirty="0" smtClean="0">
                <a:solidFill>
                  <a:schemeClr val="tx1"/>
                </a:solidFill>
              </a:rPr>
              <a:t>to </a:t>
            </a:r>
            <a:r>
              <a:rPr lang="en-US" sz="1800" dirty="0" err="1" smtClean="0">
                <a:solidFill>
                  <a:schemeClr val="tx1"/>
                </a:solidFill>
              </a:rPr>
              <a:t>SeaStar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84866"/>
            <a:ext cx="4305300" cy="403013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7F7F7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445000" y="1684866"/>
            <a:ext cx="4851400" cy="4042833"/>
            <a:chOff x="4445000" y="1684866"/>
            <a:chExt cx="4851400" cy="4042833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5000" y="1684866"/>
              <a:ext cx="4851400" cy="4042833"/>
            </a:xfrm>
            <a:prstGeom prst="rect">
              <a:avLst/>
            </a:prstGeom>
            <a:grpFill/>
            <a:ln w="19050" cmpd="sng">
              <a:solidFill>
                <a:srgbClr val="7F7F7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003800" y="5003800"/>
              <a:ext cx="3683000" cy="368300"/>
            </a:xfrm>
            <a:prstGeom prst="rect">
              <a:avLst/>
            </a:prstGeom>
            <a:grpFill/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19417" y="5003800"/>
              <a:ext cx="3364183" cy="245189"/>
            </a:xfrm>
            <a:prstGeom prst="rect">
              <a:avLst/>
            </a:prstGeom>
            <a:grpFill/>
            <a:ln w="1905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</a:rPr>
                <a:t>   32              1KiB            32KiB         1MiB          32MiB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02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91300" y="1028700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81800" y="1943100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Catalyst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90500" y="1227138"/>
            <a:ext cx="2286000" cy="1431925"/>
            <a:chOff x="152400" y="533400"/>
            <a:chExt cx="9144000" cy="5721350"/>
          </a:xfrm>
        </p:grpSpPr>
        <p:pic>
          <p:nvPicPr>
            <p:cNvPr id="23575" name="Picture 2" descr="ExampleScreenshot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533400"/>
              <a:ext cx="9144000" cy="572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6" name="Picture 3" descr="LargeAMR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66065" y="808634"/>
              <a:ext cx="7696200" cy="528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81400" y="1066800"/>
            <a:ext cx="1905000" cy="1752600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# Create the reader and set the filename.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reader = servermanager.sources.Reader(FileNames=path)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view = servermanager.CreateRenderView()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repr = servermanager.CreateRepresentation(reader, view)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reader.UpdatePipeline()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dataInfo = reader.GetDataInformation()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pDinfo = dataInfo.GetPointDataInformation()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arrayInfo = pDInfo.GetArrayInformation("displacement9")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if arrayInfo: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sz="50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# get the range for the magnitude of displacement9</a:t>
            </a: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range = arrayInfo.GetComponentRange(-1)</a:t>
            </a:r>
            <a:endParaRPr sz="500" noProof="1">
              <a:solidFill>
                <a:srgbClr val="00B05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 = servermanager.rendering.PVLookupTable()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lut.RGBPoints  = [range[0], 0.0, 0.0, 1.0,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                  range[1], 1.0, 0.0, 0.0]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lut.VectorMode = "Magnitude"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repr.LookupTable = lut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repr.ColorArrayName = "displacement9"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repr.ColorAttributeType = "POINT_DATA"</a:t>
            </a:r>
          </a:p>
        </p:txBody>
      </p:sp>
      <p:cxnSp>
        <p:nvCxnSpPr>
          <p:cNvPr id="23566" name="Straight Arrow Connector 23"/>
          <p:cNvCxnSpPr>
            <a:cxnSpLocks noChangeShapeType="1"/>
            <a:endCxn id="8" idx="1"/>
          </p:cNvCxnSpPr>
          <p:nvPr/>
        </p:nvCxnSpPr>
        <p:spPr bwMode="auto">
          <a:xfrm flipV="1">
            <a:off x="2468563" y="1943100"/>
            <a:ext cx="1112837" cy="14288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567" name="Straight Arrow Connector 25"/>
          <p:cNvCxnSpPr>
            <a:cxnSpLocks noChangeShapeType="1"/>
            <a:stCxn id="8" idx="3"/>
            <a:endCxn id="10" idx="1"/>
          </p:cNvCxnSpPr>
          <p:nvPr/>
        </p:nvCxnSpPr>
        <p:spPr bwMode="auto">
          <a:xfrm>
            <a:off x="5486400" y="1943100"/>
            <a:ext cx="1295400" cy="4191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3560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3848100"/>
            <a:ext cx="1371600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2030097" y="5537200"/>
            <a:ext cx="740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Statistics</a:t>
            </a:r>
            <a:endParaRPr lang="en-US" sz="1200" dirty="0"/>
          </a:p>
        </p:txBody>
      </p:sp>
      <p:cxnSp>
        <p:nvCxnSpPr>
          <p:cNvPr id="23568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3086100" y="2781300"/>
            <a:ext cx="4267200" cy="10668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3695115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676900" y="4834235"/>
            <a:ext cx="1287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Polygonal Output</a:t>
            </a:r>
          </a:p>
          <a:p>
            <a:r>
              <a:rPr lang="en-US" sz="1200" dirty="0"/>
              <a:t>with 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29450" y="2838450"/>
            <a:ext cx="952500" cy="838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72" name="TextBox 35"/>
          <p:cNvSpPr txBox="1">
            <a:spLocks noChangeArrowheads="1"/>
          </p:cNvSpPr>
          <p:nvPr/>
        </p:nvSpPr>
        <p:spPr bwMode="auto">
          <a:xfrm>
            <a:off x="2400300" y="1742301"/>
            <a:ext cx="10182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Script Export</a:t>
            </a:r>
          </a:p>
        </p:txBody>
      </p:sp>
      <p:sp>
        <p:nvSpPr>
          <p:cNvPr id="23573" name="TextBox 36"/>
          <p:cNvSpPr txBox="1">
            <a:spLocks noChangeArrowheads="1"/>
          </p:cNvSpPr>
          <p:nvPr/>
        </p:nvSpPr>
        <p:spPr bwMode="auto">
          <a:xfrm>
            <a:off x="5448300" y="1372969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Augmented script in input deck.</a:t>
            </a:r>
          </a:p>
        </p:txBody>
      </p: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24700" y="4914900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6248550" y="5857101"/>
            <a:ext cx="1257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7010400" y="3810000"/>
            <a:ext cx="2133600" cy="762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39100" y="30099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Output Processed Data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Perspective</a:t>
            </a: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4038600" y="5715000"/>
            <a:ext cx="889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Series Data</a:t>
            </a:r>
            <a:endParaRPr lang="en-US" sz="1200" dirty="0"/>
          </a:p>
        </p:txBody>
      </p:sp>
      <p:cxnSp>
        <p:nvCxnSpPr>
          <p:cNvPr id="23569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953000" y="2781300"/>
            <a:ext cx="2628900" cy="16383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602" y="4343400"/>
            <a:ext cx="1306727" cy="9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7402" y="4953000"/>
            <a:ext cx="940398" cy="8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8131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latin typeface="Helvetica" charset="0"/>
              </a:rPr>
              <a:t>Scalable I/O Services</a:t>
            </a:r>
            <a:br>
              <a:rPr lang="en-US" dirty="0" smtClean="0">
                <a:solidFill>
                  <a:srgbClr val="FFFFFF"/>
                </a:solidFill>
                <a:latin typeface="Helvetica" charset="0"/>
              </a:rPr>
            </a:br>
            <a:r>
              <a:rPr lang="en-US" sz="1800" dirty="0" err="1" smtClean="0">
                <a:solidFill>
                  <a:srgbClr val="FFFFFF"/>
                </a:solidFill>
                <a:latin typeface="Helvetica" charset="0"/>
              </a:rPr>
              <a:t>PnetCDF</a:t>
            </a:r>
            <a:r>
              <a:rPr lang="en-US" sz="1800" dirty="0" smtClean="0">
                <a:solidFill>
                  <a:srgbClr val="FFFFFF"/>
                </a:solidFill>
                <a:latin typeface="Helvetica" charset="0"/>
              </a:rPr>
              <a:t> Data Staging</a:t>
            </a:r>
            <a:endParaRPr lang="en-US" dirty="0" smtClean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41987" name="Text Placeholder 2"/>
          <p:cNvSpPr>
            <a:spLocks noGrp="1"/>
          </p:cNvSpPr>
          <p:nvPr>
            <p:ph sz="half" idx="1"/>
          </p:nvPr>
        </p:nvSpPr>
        <p:spPr>
          <a:xfrm>
            <a:off x="152400" y="3314700"/>
            <a:ext cx="3865562" cy="1562100"/>
          </a:xfrm>
        </p:spPr>
        <p:txBody>
          <a:bodyPr/>
          <a:lstStyle/>
          <a:p>
            <a:pPr eaLnBrk="1" hangingPunct="1"/>
            <a:r>
              <a:rPr lang="en-US" sz="2000" dirty="0" err="1" smtClean="0">
                <a:latin typeface="Helvetica" charset="0"/>
              </a:rPr>
              <a:t>PnetCDF</a:t>
            </a:r>
            <a:r>
              <a:rPr lang="en-US" sz="2000" dirty="0" smtClean="0">
                <a:latin typeface="Helvetica" charset="0"/>
              </a:rPr>
              <a:t> Caching Service</a:t>
            </a:r>
          </a:p>
          <a:p>
            <a:pPr lvl="1" eaLnBrk="1" hangingPunct="1"/>
            <a:r>
              <a:rPr lang="en-US" sz="1600" dirty="0" smtClean="0">
                <a:latin typeface="Helvetica" charset="0"/>
              </a:rPr>
              <a:t>Service aggregates/caches data and pushes data to storage</a:t>
            </a:r>
          </a:p>
          <a:p>
            <a:pPr lvl="1" eaLnBrk="1" hangingPunct="1"/>
            <a:r>
              <a:rPr lang="en-US" sz="1600" dirty="0" err="1" smtClean="0">
                <a:latin typeface="Helvetica" charset="0"/>
              </a:rPr>
              <a:t>Async</a:t>
            </a:r>
            <a:r>
              <a:rPr lang="en-US" sz="1600" dirty="0" smtClean="0">
                <a:latin typeface="Helvetica" charset="0"/>
              </a:rPr>
              <a:t> I/O allows overlap of I/O and computation</a:t>
            </a:r>
          </a:p>
          <a:p>
            <a:pPr eaLnBrk="1" hangingPunct="1"/>
            <a:endParaRPr lang="en-US" sz="800" dirty="0">
              <a:latin typeface="Helvetica" charset="0"/>
            </a:endParaRPr>
          </a:p>
          <a:p>
            <a:pPr eaLnBrk="1" hangingPunct="1"/>
            <a:r>
              <a:rPr lang="en-US" sz="2000" dirty="0" smtClean="0">
                <a:latin typeface="Helvetica" charset="0"/>
              </a:rPr>
              <a:t>Status</a:t>
            </a:r>
          </a:p>
          <a:p>
            <a:pPr lvl="1" eaLnBrk="1" hangingPunct="1"/>
            <a:r>
              <a:rPr lang="en-US" sz="1600" dirty="0" smtClean="0">
                <a:latin typeface="Helvetica" charset="0"/>
              </a:rPr>
              <a:t>First discussed at MSST 2006</a:t>
            </a:r>
          </a:p>
          <a:p>
            <a:pPr lvl="1" eaLnBrk="1" hangingPunct="1"/>
            <a:r>
              <a:rPr lang="en-US" sz="1600" dirty="0" smtClean="0">
                <a:latin typeface="Helvetica" charset="0"/>
              </a:rPr>
              <a:t>Implemented in 2007</a:t>
            </a:r>
          </a:p>
          <a:p>
            <a:pPr lvl="1" eaLnBrk="1" hangingPunct="1"/>
            <a:r>
              <a:rPr lang="en-US" sz="1600" dirty="0" smtClean="0">
                <a:latin typeface="Helvetica" charset="0"/>
              </a:rPr>
              <a:t>Presented at PDSW’11</a:t>
            </a:r>
          </a:p>
          <a:p>
            <a:pPr lvl="1" eaLnBrk="1" hangingPunct="1"/>
            <a:endParaRPr lang="en-US" sz="1600" dirty="0" smtClean="0">
              <a:latin typeface="Helvetica" charset="0"/>
            </a:endParaRPr>
          </a:p>
          <a:p>
            <a:pPr lvl="1" eaLnBrk="1" hangingPunct="1"/>
            <a:endParaRPr lang="en-US" sz="1600" dirty="0" smtClean="0">
              <a:latin typeface="Helvetica" charset="0"/>
            </a:endParaRPr>
          </a:p>
        </p:txBody>
      </p:sp>
      <p:grpSp>
        <p:nvGrpSpPr>
          <p:cNvPr id="41988" name="Group 31"/>
          <p:cNvGrpSpPr>
            <a:grpSpLocks/>
          </p:cNvGrpSpPr>
          <p:nvPr/>
        </p:nvGrpSpPr>
        <p:grpSpPr bwMode="auto">
          <a:xfrm>
            <a:off x="5029200" y="1295400"/>
            <a:ext cx="3495675" cy="1671637"/>
            <a:chOff x="4270375" y="1646237"/>
            <a:chExt cx="4443413" cy="2188101"/>
          </a:xfrm>
        </p:grpSpPr>
        <p:sp>
          <p:nvSpPr>
            <p:cNvPr id="9" name="AutoShape 29"/>
            <p:cNvSpPr>
              <a:spLocks noChangeArrowheads="1"/>
            </p:cNvSpPr>
            <p:nvPr/>
          </p:nvSpPr>
          <p:spPr bwMode="auto">
            <a:xfrm>
              <a:off x="4952425" y="2149106"/>
              <a:ext cx="609405" cy="382346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19050" cmpd="sng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77386" dir="2700000" algn="ctr" rotWithShape="0">
                <a:srgbClr val="000000">
                  <a:alpha val="74998"/>
                </a:srgbClr>
              </a:outerShdw>
            </a:effectLst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000" b="1">
                <a:solidFill>
                  <a:srgbClr val="FFFFFF"/>
                </a:solidFill>
                <a:latin typeface="Calibri" charset="0"/>
                <a:ea typeface="Helvetica" charset="0"/>
                <a:cs typeface="Helvetica" charset="0"/>
              </a:endParaRPr>
            </a:p>
          </p:txBody>
        </p:sp>
        <p:sp>
          <p:nvSpPr>
            <p:cNvPr id="10" name="AutoShape 31"/>
            <p:cNvSpPr>
              <a:spLocks noChangeArrowheads="1"/>
            </p:cNvSpPr>
            <p:nvPr/>
          </p:nvSpPr>
          <p:spPr bwMode="auto">
            <a:xfrm>
              <a:off x="4952425" y="2606259"/>
              <a:ext cx="609405" cy="382346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19050" cmpd="sng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77386" dir="2700000" algn="ctr" rotWithShape="0">
                <a:srgbClr val="000000">
                  <a:alpha val="74998"/>
                </a:srgbClr>
              </a:outerShdw>
            </a:effectLst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000" b="1">
                <a:solidFill>
                  <a:srgbClr val="FFFFFF"/>
                </a:solidFill>
                <a:latin typeface="Calibri" charset="0"/>
                <a:ea typeface="Helvetica" charset="0"/>
                <a:cs typeface="Helvetica" charset="0"/>
              </a:endParaRPr>
            </a:p>
          </p:txBody>
        </p:sp>
        <p:sp>
          <p:nvSpPr>
            <p:cNvPr id="11" name="AutoShape 32"/>
            <p:cNvSpPr>
              <a:spLocks noChangeArrowheads="1"/>
            </p:cNvSpPr>
            <p:nvPr/>
          </p:nvSpPr>
          <p:spPr bwMode="auto">
            <a:xfrm>
              <a:off x="4952425" y="3063412"/>
              <a:ext cx="609405" cy="382346"/>
            </a:xfrm>
            <a:prstGeom prst="roundRect">
              <a:avLst>
                <a:gd name="adj" fmla="val 34065"/>
              </a:avLst>
            </a:prstGeom>
            <a:solidFill>
              <a:schemeClr val="accent1"/>
            </a:solidFill>
            <a:ln w="19050" cmpd="sng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77386" dir="2700000" algn="ctr" rotWithShape="0">
                <a:srgbClr val="000000">
                  <a:alpha val="74998"/>
                </a:srgbClr>
              </a:outerShdw>
            </a:effectLst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000" b="1">
                <a:solidFill>
                  <a:srgbClr val="FFFFFF"/>
                </a:solidFill>
                <a:latin typeface="Calibri" charset="0"/>
                <a:ea typeface="Helvetica" charset="0"/>
                <a:cs typeface="Helvetica" charset="0"/>
              </a:endParaRPr>
            </a:p>
          </p:txBody>
        </p:sp>
        <p:sp>
          <p:nvSpPr>
            <p:cNvPr id="41997" name="Text Box 35"/>
            <p:cNvSpPr txBox="1">
              <a:spLocks noChangeArrowheads="1"/>
            </p:cNvSpPr>
            <p:nvPr/>
          </p:nvSpPr>
          <p:spPr bwMode="auto">
            <a:xfrm>
              <a:off x="4270375" y="1646237"/>
              <a:ext cx="1901824" cy="486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Client Application</a:t>
              </a:r>
            </a:p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(compute nodes)</a:t>
              </a: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6477956" y="2471190"/>
              <a:ext cx="546850" cy="421828"/>
            </a:xfrm>
            <a:prstGeom prst="roundRect">
              <a:avLst>
                <a:gd name="adj" fmla="val 34065"/>
              </a:avLst>
            </a:prstGeom>
            <a:solidFill>
              <a:schemeClr val="accent3"/>
            </a:solidFill>
            <a:ln w="19050" cmpd="sng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77386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lIns="90000" tIns="45000" rIns="90000" bIns="45000" anchor="ctr">
              <a:prstTxWarp prst="textNoShape">
                <a:avLst/>
              </a:prstTxWarp>
            </a:bodyPr>
            <a:lstStyle/>
            <a:p>
              <a:pPr>
                <a:lnSpc>
                  <a:spcPct val="8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050" b="1">
                <a:solidFill>
                  <a:srgbClr val="FFFFFF"/>
                </a:solidFill>
                <a:latin typeface="Calibri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AutoShape 62"/>
            <p:cNvSpPr>
              <a:spLocks noChangeArrowheads="1"/>
            </p:cNvSpPr>
            <p:nvPr/>
          </p:nvSpPr>
          <p:spPr bwMode="auto">
            <a:xfrm>
              <a:off x="6477956" y="2940811"/>
              <a:ext cx="544833" cy="423906"/>
            </a:xfrm>
            <a:prstGeom prst="roundRect">
              <a:avLst>
                <a:gd name="adj" fmla="val 34065"/>
              </a:avLst>
            </a:prstGeom>
            <a:solidFill>
              <a:schemeClr val="accent3"/>
            </a:solidFill>
            <a:ln w="19050" cmpd="sng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77386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lIns="90000" tIns="45000" rIns="90000" bIns="45000" anchor="ctr">
              <a:prstTxWarp prst="textNoShape">
                <a:avLst/>
              </a:prstTxWarp>
            </a:bodyPr>
            <a:lstStyle/>
            <a:p>
              <a:pPr>
                <a:lnSpc>
                  <a:spcPct val="8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050" b="1">
                <a:solidFill>
                  <a:srgbClr val="FFFFFF"/>
                </a:solidFill>
                <a:latin typeface="Calibri" charset="0"/>
                <a:ea typeface="Helvetica" charset="0"/>
                <a:cs typeface="Helvetica" charset="0"/>
              </a:endParaRPr>
            </a:p>
          </p:txBody>
        </p:sp>
        <p:sp>
          <p:nvSpPr>
            <p:cNvPr id="42000" name="Text Box 64"/>
            <p:cNvSpPr txBox="1">
              <a:spLocks noChangeArrowheads="1"/>
            </p:cNvSpPr>
            <p:nvPr/>
          </p:nvSpPr>
          <p:spPr bwMode="auto">
            <a:xfrm>
              <a:off x="5562600" y="1798637"/>
              <a:ext cx="2438400" cy="486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NetCDF Service</a:t>
              </a:r>
            </a:p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(compute nodes)</a:t>
              </a:r>
            </a:p>
          </p:txBody>
        </p:sp>
        <p:sp>
          <p:nvSpPr>
            <p:cNvPr id="20" name="AutoShape 66"/>
            <p:cNvSpPr>
              <a:spLocks noChangeArrowheads="1"/>
            </p:cNvSpPr>
            <p:nvPr/>
          </p:nvSpPr>
          <p:spPr bwMode="auto">
            <a:xfrm>
              <a:off x="5715190" y="2820289"/>
              <a:ext cx="609405" cy="523648"/>
            </a:xfrm>
            <a:prstGeom prst="rightArrow">
              <a:avLst>
                <a:gd name="adj1" fmla="val 50000"/>
                <a:gd name="adj2" fmla="val 40566"/>
              </a:avLst>
            </a:prstGeom>
            <a:solidFill>
              <a:schemeClr val="accent1"/>
            </a:solidFill>
            <a:ln w="19050" cmpd="sng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2002" name="Text Box 67"/>
            <p:cNvSpPr txBox="1">
              <a:spLocks noChangeArrowheads="1"/>
            </p:cNvSpPr>
            <p:nvPr/>
          </p:nvSpPr>
          <p:spPr bwMode="auto">
            <a:xfrm>
              <a:off x="5562600" y="2339976"/>
              <a:ext cx="942976" cy="486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NetCDF requests</a:t>
              </a:r>
            </a:p>
          </p:txBody>
        </p:sp>
        <p:sp>
          <p:nvSpPr>
            <p:cNvPr id="22" name="AutoShape 69"/>
            <p:cNvSpPr>
              <a:spLocks noChangeArrowheads="1"/>
            </p:cNvSpPr>
            <p:nvPr/>
          </p:nvSpPr>
          <p:spPr bwMode="auto">
            <a:xfrm>
              <a:off x="7162023" y="2789120"/>
              <a:ext cx="686086" cy="523648"/>
            </a:xfrm>
            <a:prstGeom prst="rightArrow">
              <a:avLst>
                <a:gd name="adj1" fmla="val 50000"/>
                <a:gd name="adj2" fmla="val 40566"/>
              </a:avLst>
            </a:prstGeom>
            <a:solidFill>
              <a:schemeClr val="accent3"/>
            </a:solidFill>
            <a:ln w="19050" cmpd="sng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2004" name="Text Box 70"/>
            <p:cNvSpPr txBox="1">
              <a:spLocks noChangeArrowheads="1"/>
            </p:cNvSpPr>
            <p:nvPr/>
          </p:nvSpPr>
          <p:spPr bwMode="auto">
            <a:xfrm>
              <a:off x="6983412" y="2255838"/>
              <a:ext cx="1017587" cy="486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FFFFFF"/>
                  </a:solidFill>
                  <a:latin typeface="Calibri" charset="0"/>
                  <a:ea typeface="Helvetica" charset="0"/>
                  <a:cs typeface="Helvetica" charset="0"/>
                </a:rPr>
                <a:t>Processed Data</a:t>
              </a:r>
            </a:p>
          </p:txBody>
        </p:sp>
        <p:sp>
          <p:nvSpPr>
            <p:cNvPr id="42005" name="Text Box 67"/>
            <p:cNvSpPr txBox="1">
              <a:spLocks noChangeArrowheads="1"/>
            </p:cNvSpPr>
            <p:nvPr/>
          </p:nvSpPr>
          <p:spPr bwMode="auto">
            <a:xfrm>
              <a:off x="7772400" y="3348037"/>
              <a:ext cx="941388" cy="486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Lustre File System</a:t>
              </a:r>
            </a:p>
          </p:txBody>
        </p:sp>
        <p:sp>
          <p:nvSpPr>
            <p:cNvPr id="42006" name="Text Box 64"/>
            <p:cNvSpPr txBox="1">
              <a:spLocks noChangeArrowheads="1"/>
            </p:cNvSpPr>
            <p:nvPr/>
          </p:nvSpPr>
          <p:spPr bwMode="auto">
            <a:xfrm>
              <a:off x="6096000" y="3475038"/>
              <a:ext cx="1600200" cy="3050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Cache/aggregate</a:t>
              </a:r>
            </a:p>
          </p:txBody>
        </p:sp>
        <p:grpSp>
          <p:nvGrpSpPr>
            <p:cNvPr id="42007" name="Group 30"/>
            <p:cNvGrpSpPr>
              <a:grpSpLocks/>
            </p:cNvGrpSpPr>
            <p:nvPr/>
          </p:nvGrpSpPr>
          <p:grpSpPr bwMode="auto">
            <a:xfrm>
              <a:off x="7926388" y="2817812"/>
              <a:ext cx="573087" cy="495300"/>
              <a:chOff x="6096000" y="3133725"/>
              <a:chExt cx="644525" cy="557213"/>
            </a:xfrm>
          </p:grpSpPr>
          <p:sp>
            <p:nvSpPr>
              <p:cNvPr id="49" name="AutoShape 4"/>
              <p:cNvSpPr>
                <a:spLocks noChangeArrowheads="1"/>
              </p:cNvSpPr>
              <p:nvPr/>
            </p:nvSpPr>
            <p:spPr bwMode="auto">
              <a:xfrm>
                <a:off x="6293912" y="3134174"/>
                <a:ext cx="447080" cy="336631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19050" cmpd="sng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5000" rIns="90000" bIns="4500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1050" b="1">
                  <a:solidFill>
                    <a:srgbClr val="FFFFFF"/>
                  </a:solidFill>
                  <a:latin typeface="Calibri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0" name="AutoShape 9"/>
              <p:cNvSpPr>
                <a:spLocks noChangeArrowheads="1"/>
              </p:cNvSpPr>
              <p:nvPr/>
            </p:nvSpPr>
            <p:spPr bwMode="auto">
              <a:xfrm>
                <a:off x="6209944" y="3244046"/>
                <a:ext cx="447079" cy="338970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19050" cmpd="sng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5000" rIns="90000" bIns="4500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1050" b="1">
                  <a:solidFill>
                    <a:srgbClr val="FFFFFF"/>
                  </a:solidFill>
                  <a:latin typeface="Calibri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1" name="AutoShape 10"/>
              <p:cNvSpPr>
                <a:spLocks noChangeArrowheads="1"/>
              </p:cNvSpPr>
              <p:nvPr/>
            </p:nvSpPr>
            <p:spPr bwMode="auto">
              <a:xfrm>
                <a:off x="6096472" y="3353920"/>
                <a:ext cx="447079" cy="336631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19050" cmpd="sng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5000" rIns="90000" bIns="4500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1050" b="1">
                  <a:solidFill>
                    <a:srgbClr val="FFFFFF"/>
                  </a:solidFill>
                  <a:latin typeface="Calibri" charset="0"/>
                  <a:ea typeface="Helvetica" charset="0"/>
                  <a:cs typeface="Helvetica" charset="0"/>
                </a:endParaRPr>
              </a:p>
            </p:txBody>
          </p:sp>
        </p:grpSp>
      </p:grpSp>
      <p:pic>
        <p:nvPicPr>
          <p:cNvPr id="41989" name="Picture 35" descr="vn1-writ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048000"/>
            <a:ext cx="4243388" cy="305117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A6A6A6"/>
            </a:solidFill>
            <a:miter lim="800000"/>
            <a:headEnd/>
            <a:tailEnd/>
          </a:ln>
        </p:spPr>
      </p:pic>
      <p:sp>
        <p:nvSpPr>
          <p:cNvPr id="41990" name="Text Placeholder 2"/>
          <p:cNvSpPr>
            <a:spLocks noGrp="1"/>
          </p:cNvSpPr>
          <p:nvPr>
            <p:ph sz="half" idx="1"/>
          </p:nvPr>
        </p:nvSpPr>
        <p:spPr>
          <a:xfrm>
            <a:off x="163513" y="1143000"/>
            <a:ext cx="5018087" cy="215265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Helvetica" charset="0"/>
              </a:rPr>
              <a:t>Motivation</a:t>
            </a:r>
          </a:p>
          <a:p>
            <a:pPr lvl="1" eaLnBrk="1" hangingPunct="1"/>
            <a:r>
              <a:rPr lang="en-US" sz="1600" dirty="0" smtClean="0">
                <a:latin typeface="Helvetica" charset="0"/>
              </a:rPr>
              <a:t>Synchronous I/O libraries require app to wait until data is on storage device</a:t>
            </a:r>
          </a:p>
          <a:p>
            <a:pPr lvl="1" eaLnBrk="1" hangingPunct="1"/>
            <a:r>
              <a:rPr lang="en-US" sz="1600" dirty="0" smtClean="0">
                <a:latin typeface="Helvetica" charset="0"/>
              </a:rPr>
              <a:t>Not enough cache on compute nodes to handle “</a:t>
            </a:r>
            <a:r>
              <a:rPr lang="en-US" sz="1600" b="1" dirty="0" smtClean="0">
                <a:latin typeface="Helvetica" charset="0"/>
              </a:rPr>
              <a:t>I/O bursts</a:t>
            </a:r>
            <a:r>
              <a:rPr lang="en-US" sz="1600" dirty="0" smtClean="0">
                <a:latin typeface="Helvetica" charset="0"/>
              </a:rPr>
              <a:t>”</a:t>
            </a:r>
          </a:p>
          <a:p>
            <a:pPr lvl="1" eaLnBrk="1" hangingPunct="1"/>
            <a:r>
              <a:rPr lang="en-US" sz="1600" dirty="0" err="1" smtClean="0">
                <a:latin typeface="Helvetica" charset="0"/>
              </a:rPr>
              <a:t>NetCDF</a:t>
            </a:r>
            <a:r>
              <a:rPr lang="en-US" sz="1600" dirty="0" smtClean="0">
                <a:latin typeface="Helvetica" charset="0"/>
              </a:rPr>
              <a:t> is basis of important I/O libs at Sandia (Exodus)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861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Helvetica" charset="0"/>
              </a:rPr>
              <a:t>Data Service Applications</a:t>
            </a:r>
            <a:br>
              <a:rPr lang="en-US" sz="3200" dirty="0" smtClean="0">
                <a:latin typeface="Helvetica" charset="0"/>
              </a:rPr>
            </a:br>
            <a:r>
              <a:rPr lang="en-US" sz="2000" dirty="0" smtClean="0">
                <a:latin typeface="Helvetica" charset="0"/>
              </a:rPr>
              <a:t>CTH Fragment Detection</a:t>
            </a:r>
            <a:endParaRPr lang="en-US" sz="3200" dirty="0" smtClean="0">
              <a:latin typeface="Helvetica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47498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 dirty="0" smtClean="0">
                <a:latin typeface="Helvetica" charset="0"/>
              </a:rPr>
              <a:t>Motivation</a:t>
            </a: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Fragment detection process can take up to 30% of time-step calculation </a:t>
            </a:r>
            <a:endParaRPr lang="en-US" sz="1400" dirty="0">
              <a:latin typeface="Helvetica" charset="0"/>
            </a:endParaRP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Fragment tracking requires data from every time step (too data intensive for post processing)</a:t>
            </a: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Integrating detection software with CTH is intrusive on developer</a:t>
            </a:r>
          </a:p>
          <a:p>
            <a:pPr lvl="1" eaLnBrk="1" hangingPunct="1"/>
            <a:endParaRPr lang="en-US" sz="800" dirty="0" smtClean="0">
              <a:latin typeface="Helvetica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000" dirty="0" smtClean="0">
                <a:latin typeface="Helvetica" charset="0"/>
              </a:rPr>
              <a:t>CTH fragment detection service</a:t>
            </a:r>
            <a:endParaRPr lang="en-US" sz="1600" dirty="0" smtClean="0">
              <a:latin typeface="Helvetica" charset="0"/>
            </a:endParaRP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Extra compute nodes provide in-line processing (overlap fragment detection with time step calculation)</a:t>
            </a: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Only output fragments to storage (reduce I/O)</a:t>
            </a: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Non-intrusive</a:t>
            </a:r>
          </a:p>
          <a:p>
            <a:pPr lvl="2" eaLnBrk="1" hangingPunct="1"/>
            <a:r>
              <a:rPr lang="en-US" sz="1400" dirty="0" smtClean="0">
                <a:latin typeface="Helvetica" charset="0"/>
              </a:rPr>
              <a:t>Looks like normal I/O (</a:t>
            </a:r>
            <a:r>
              <a:rPr lang="en-US" sz="1400" dirty="0" err="1" smtClean="0">
                <a:latin typeface="Helvetica" charset="0"/>
              </a:rPr>
              <a:t>pvspy</a:t>
            </a:r>
            <a:r>
              <a:rPr lang="en-US" sz="1400" dirty="0" smtClean="0">
                <a:latin typeface="Helvetica" charset="0"/>
              </a:rPr>
              <a:t> interface)</a:t>
            </a:r>
          </a:p>
          <a:p>
            <a:pPr lvl="2" eaLnBrk="1" hangingPunct="1"/>
            <a:r>
              <a:rPr lang="en-US" sz="1400" dirty="0" smtClean="0">
                <a:latin typeface="Helvetica" charset="0"/>
              </a:rPr>
              <a:t>Can be configured out-of-band</a:t>
            </a:r>
          </a:p>
          <a:p>
            <a:pPr lvl="2" eaLnBrk="1" hangingPunct="1"/>
            <a:endParaRPr lang="en-US" sz="800" dirty="0" smtClean="0">
              <a:latin typeface="Helvetica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000" dirty="0" smtClean="0">
                <a:latin typeface="Helvetica" charset="0"/>
              </a:rPr>
              <a:t>Status and Ongoing Work</a:t>
            </a:r>
            <a:endParaRPr lang="en-US" sz="1800" dirty="0" smtClean="0">
              <a:latin typeface="Helvetica" charset="0"/>
            </a:endParaRP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Porting to </a:t>
            </a:r>
            <a:r>
              <a:rPr lang="en-US" sz="1400" dirty="0" err="1" smtClean="0">
                <a:latin typeface="Helvetica" charset="0"/>
              </a:rPr>
              <a:t>Cielo</a:t>
            </a:r>
            <a:r>
              <a:rPr lang="en-US" sz="1400" dirty="0" smtClean="0">
                <a:latin typeface="Helvetica" charset="0"/>
              </a:rPr>
              <a:t> and </a:t>
            </a:r>
            <a:r>
              <a:rPr lang="en-US" sz="1400" dirty="0" err="1" smtClean="0">
                <a:latin typeface="Helvetica" charset="0"/>
              </a:rPr>
              <a:t>RedSky</a:t>
            </a:r>
            <a:endParaRPr lang="en-US" sz="1400" dirty="0" smtClean="0">
              <a:latin typeface="Helvetica" charset="0"/>
            </a:endParaRPr>
          </a:p>
          <a:p>
            <a:pPr lvl="1" eaLnBrk="1" hangingPunct="1"/>
            <a:r>
              <a:rPr lang="en-US" sz="1400" dirty="0" smtClean="0">
                <a:latin typeface="Helvetica" charset="0"/>
              </a:rPr>
              <a:t>Comparison of in-situ and in-transit</a:t>
            </a:r>
          </a:p>
          <a:p>
            <a:pPr lvl="2" eaLnBrk="1" hangingPunct="1"/>
            <a:endParaRPr lang="en-US" sz="1000" dirty="0" smtClean="0">
              <a:latin typeface="Helvetica" charset="0"/>
            </a:endParaRPr>
          </a:p>
        </p:txBody>
      </p:sp>
      <p:pic>
        <p:nvPicPr>
          <p:cNvPr id="3" name="Picture 2" descr="cth-in-sit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28800"/>
            <a:ext cx="2943908" cy="178923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A6A6A6"/>
            </a:solidFill>
          </a:ln>
        </p:spPr>
      </p:pic>
      <p:pic>
        <p:nvPicPr>
          <p:cNvPr id="4" name="Picture 3" descr="cth-in-trans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30570"/>
            <a:ext cx="4181805" cy="178923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A6A6A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15000" y="1447800"/>
            <a:ext cx="294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In-Situ Fragment Detection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5641099" y="3881428"/>
            <a:ext cx="324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In-Transit Fragment Detection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6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008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Data-Service Applications</a:t>
            </a:r>
            <a:br>
              <a:rPr lang="en-US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SQL Service: Remote </a:t>
            </a:r>
            <a:r>
              <a:rPr lang="en-US" sz="16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Access to Data Warehouse </a:t>
            </a:r>
            <a:r>
              <a:rPr lang="en-US" sz="16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Appliances</a:t>
            </a:r>
            <a:endParaRPr lang="en-US" sz="1600" dirty="0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545013" cy="2768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SQL Service*</a:t>
            </a:r>
          </a:p>
          <a:p>
            <a:pPr lvl="1" eaLnBrk="1" hangingPunct="1"/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Provides </a:t>
            </a:r>
            <a:r>
              <a:rPr lang="ja-JP" alt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bridge</a:t>
            </a:r>
            <a:r>
              <a:rPr lang="ja-JP" alt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 between parallel apps and external DWA</a:t>
            </a:r>
          </a:p>
          <a:p>
            <a:pPr lvl="1" eaLnBrk="1" hangingPunct="1"/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Runs on Red Storm network nodes</a:t>
            </a:r>
          </a:p>
          <a:p>
            <a:pPr lvl="1" eaLnBrk="1" hangingPunct="1"/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Titan applications communicate with service through Portals</a:t>
            </a:r>
          </a:p>
          <a:p>
            <a:pPr lvl="1" eaLnBrk="1" hangingPunct="1"/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External resources (Netezza) communicate through standard interfaces (e.g. ODBC over TCP/IP)</a:t>
            </a:r>
          </a:p>
          <a:p>
            <a:pPr eaLnBrk="1" hangingPunct="1">
              <a:buFont typeface="Arial" charset="0"/>
              <a:buNone/>
            </a:pPr>
            <a:endParaRPr lang="en-US" sz="2000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5284788" y="3886200"/>
            <a:ext cx="363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rgbClr val="FFFFFF"/>
                </a:solidFill>
                <a:latin typeface="Helvetica" charset="0"/>
                <a:cs typeface="Helvetica" charset="0"/>
              </a:rPr>
              <a:t>The SQL service enables an HPC application to access a remote DWA </a:t>
            </a:r>
          </a:p>
        </p:txBody>
      </p:sp>
      <p:grpSp>
        <p:nvGrpSpPr>
          <p:cNvPr id="21509" name="Group 34"/>
          <p:cNvGrpSpPr>
            <a:grpSpLocks/>
          </p:cNvGrpSpPr>
          <p:nvPr/>
        </p:nvGrpSpPr>
        <p:grpSpPr bwMode="auto">
          <a:xfrm>
            <a:off x="4773613" y="1219200"/>
            <a:ext cx="4143375" cy="2598737"/>
            <a:chOff x="4114800" y="1057938"/>
            <a:chExt cx="4953000" cy="3057656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14800" y="1067277"/>
              <a:ext cx="4953000" cy="304645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endParaRPr lang="en-US" sz="1600">
                <a:solidFill>
                  <a:srgbClr val="FFFFFF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708" y="1448316"/>
              <a:ext cx="664195" cy="6854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 Same Side Corner Rectangle 13"/>
            <p:cNvSpPr/>
            <p:nvPr/>
          </p:nvSpPr>
          <p:spPr bwMode="auto">
            <a:xfrm>
              <a:off x="5507713" y="1524898"/>
              <a:ext cx="2011563" cy="455753"/>
            </a:xfrm>
            <a:prstGeom prst="round2SameRect">
              <a:avLst/>
            </a:prstGeom>
            <a:solidFill>
              <a:schemeClr val="accent3"/>
            </a:solidFill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Service Nodes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chemeClr val="bg1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(GUI and Database Services)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507713" y="2057233"/>
              <a:ext cx="2011563" cy="381040"/>
            </a:xfrm>
            <a:prstGeom prst="rect">
              <a:avLst/>
            </a:prstGeom>
            <a:solidFill>
              <a:schemeClr val="tx2"/>
            </a:solidFill>
            <a:ln w="2540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High-Speed Network </a:t>
              </a:r>
            </a:p>
            <a:p>
              <a:pPr algn="ctr">
                <a:defRPr/>
              </a:pPr>
              <a:r>
                <a:rPr lang="en-US" sz="1050" dirty="0" smtClean="0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(NNTI/Portals</a:t>
              </a:r>
              <a:r>
                <a:rPr lang="en-US" sz="1050" dirty="0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)</a:t>
              </a:r>
            </a:p>
          </p:txBody>
        </p:sp>
        <p:sp>
          <p:nvSpPr>
            <p:cNvPr id="17" name="Round Same Side Corner Rectangle 16"/>
            <p:cNvSpPr/>
            <p:nvPr/>
          </p:nvSpPr>
          <p:spPr bwMode="auto">
            <a:xfrm rot="10800000">
              <a:off x="5507713" y="2514854"/>
              <a:ext cx="2011563" cy="1141251"/>
            </a:xfrm>
            <a:prstGeom prst="round2Same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endParaRPr lang="en-US" sz="1050">
                <a:solidFill>
                  <a:srgbClr val="FFFFFF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22541" name="TextBox 17"/>
            <p:cNvSpPr txBox="1">
              <a:spLocks noChangeArrowheads="1"/>
            </p:cNvSpPr>
            <p:nvPr/>
          </p:nvSpPr>
          <p:spPr bwMode="auto">
            <a:xfrm>
              <a:off x="5693687" y="2740863"/>
              <a:ext cx="1586478" cy="489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 anchorCtr="1">
              <a:spAutoFit/>
            </a:bodyPr>
            <a:lstStyle/>
            <a:p>
              <a:pPr algn="ctr">
                <a:defRPr/>
              </a:pPr>
              <a:r>
                <a:rPr lang="en-US" sz="1050" b="1">
                  <a:solidFill>
                    <a:srgbClr val="FFFFFF"/>
                  </a:solidFill>
                  <a:latin typeface="Calibri" pitchFamily="-110" charset="0"/>
                  <a:ea typeface="ＭＳ Ｐゴシック" pitchFamily="-110" charset="-128"/>
                  <a:cs typeface="ＭＳ Ｐゴシック" pitchFamily="-110" charset="-128"/>
                </a:rPr>
                <a:t>Compute Nodes</a:t>
              </a:r>
            </a:p>
            <a:p>
              <a:pPr algn="ctr">
                <a:defRPr/>
              </a:pPr>
              <a:r>
                <a:rPr lang="en-US" sz="1050">
                  <a:solidFill>
                    <a:srgbClr val="FFFFFF"/>
                  </a:solidFill>
                  <a:latin typeface="Calibri" pitchFamily="-110" charset="0"/>
                  <a:ea typeface="ＭＳ Ｐゴシック" pitchFamily="-110" charset="-128"/>
                  <a:cs typeface="ＭＳ Ｐゴシック" pitchFamily="-110" charset="-128"/>
                </a:rPr>
                <a:t>(Titan Analysis Code)</a:t>
              </a:r>
            </a:p>
          </p:txBody>
        </p:sp>
        <p:sp>
          <p:nvSpPr>
            <p:cNvPr id="21519" name="TextBox 20"/>
            <p:cNvSpPr txBox="1">
              <a:spLocks noChangeArrowheads="1"/>
            </p:cNvSpPr>
            <p:nvPr/>
          </p:nvSpPr>
          <p:spPr bwMode="auto">
            <a:xfrm>
              <a:off x="6058504" y="3723789"/>
              <a:ext cx="1116829" cy="32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FFFFFF"/>
                  </a:solidFill>
                  <a:latin typeface="Calibri" charset="0"/>
                </a:rPr>
                <a:t>Tech Area 1</a:t>
              </a:r>
            </a:p>
          </p:txBody>
        </p:sp>
        <p:sp>
          <p:nvSpPr>
            <p:cNvPr id="21520" name="TextBox 21"/>
            <p:cNvSpPr txBox="1">
              <a:spLocks noChangeArrowheads="1"/>
            </p:cNvSpPr>
            <p:nvPr/>
          </p:nvSpPr>
          <p:spPr bwMode="auto">
            <a:xfrm>
              <a:off x="4145132" y="3723764"/>
              <a:ext cx="1000148" cy="32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FFFFFF"/>
                  </a:solidFill>
                  <a:latin typeface="Calibri" charset="0"/>
                </a:rPr>
                <a:t>Anywhere</a:t>
              </a:r>
            </a:p>
          </p:txBody>
        </p:sp>
        <p:sp>
          <p:nvSpPr>
            <p:cNvPr id="21521" name="TextBox 22"/>
            <p:cNvSpPr txBox="1">
              <a:spLocks noChangeArrowheads="1"/>
            </p:cNvSpPr>
            <p:nvPr/>
          </p:nvSpPr>
          <p:spPr bwMode="auto">
            <a:xfrm>
              <a:off x="8258388" y="3723764"/>
              <a:ext cx="558007" cy="32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FFFFFF"/>
                  </a:solidFill>
                  <a:latin typeface="Calibri" charset="0"/>
                </a:rPr>
                <a:t>CSRI</a:t>
              </a:r>
            </a:p>
          </p:txBody>
        </p:sp>
        <p:sp>
          <p:nvSpPr>
            <p:cNvPr id="24" name="Can 23"/>
            <p:cNvSpPr/>
            <p:nvPr/>
          </p:nvSpPr>
          <p:spPr bwMode="auto">
            <a:xfrm>
              <a:off x="8229016" y="1524898"/>
              <a:ext cx="762876" cy="455753"/>
            </a:xfrm>
            <a:prstGeom prst="can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Netezza</a:t>
              </a:r>
            </a:p>
          </p:txBody>
        </p:sp>
        <p:sp>
          <p:nvSpPr>
            <p:cNvPr id="25" name="Can 24"/>
            <p:cNvSpPr/>
            <p:nvPr/>
          </p:nvSpPr>
          <p:spPr bwMode="auto">
            <a:xfrm>
              <a:off x="8229016" y="2057233"/>
              <a:ext cx="762876" cy="457622"/>
            </a:xfrm>
            <a:prstGeom prst="can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LexisNexis</a:t>
              </a:r>
            </a:p>
          </p:txBody>
        </p:sp>
        <p:sp>
          <p:nvSpPr>
            <p:cNvPr id="26" name="Can 25"/>
            <p:cNvSpPr/>
            <p:nvPr/>
          </p:nvSpPr>
          <p:spPr bwMode="auto">
            <a:xfrm>
              <a:off x="8229016" y="2591435"/>
              <a:ext cx="762876" cy="455753"/>
            </a:xfrm>
            <a:prstGeom prst="can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Other</a:t>
              </a:r>
            </a:p>
            <a:p>
              <a:pPr algn="ctr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ODBC DWA</a:t>
              </a:r>
            </a:p>
          </p:txBody>
        </p:sp>
        <p:sp>
          <p:nvSpPr>
            <p:cNvPr id="21525" name="TextBox 28"/>
            <p:cNvSpPr txBox="1">
              <a:spLocks noChangeArrowheads="1"/>
            </p:cNvSpPr>
            <p:nvPr/>
          </p:nvSpPr>
          <p:spPr bwMode="auto">
            <a:xfrm>
              <a:off x="4222748" y="1057938"/>
              <a:ext cx="787985" cy="32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solidFill>
                    <a:srgbClr val="FFFFFF"/>
                  </a:solidFill>
                  <a:latin typeface="Calibri" charset="0"/>
                </a:rPr>
                <a:t>Analyst</a:t>
              </a:r>
            </a:p>
          </p:txBody>
        </p:sp>
        <p:sp>
          <p:nvSpPr>
            <p:cNvPr id="21526" name="TextBox 29"/>
            <p:cNvSpPr txBox="1">
              <a:spLocks noChangeArrowheads="1"/>
            </p:cNvSpPr>
            <p:nvPr/>
          </p:nvSpPr>
          <p:spPr bwMode="auto">
            <a:xfrm>
              <a:off x="5531643" y="1057938"/>
              <a:ext cx="2075664" cy="32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FFFFFF"/>
                  </a:solidFill>
                  <a:latin typeface="Calibri" charset="0"/>
                </a:rPr>
                <a:t>HPC System (Red Storm)</a:t>
              </a:r>
            </a:p>
          </p:txBody>
        </p:sp>
        <p:sp>
          <p:nvSpPr>
            <p:cNvPr id="21527" name="TextBox 30"/>
            <p:cNvSpPr txBox="1">
              <a:spLocks noChangeArrowheads="1"/>
            </p:cNvSpPr>
            <p:nvPr/>
          </p:nvSpPr>
          <p:spPr bwMode="auto">
            <a:xfrm>
              <a:off x="8306802" y="1057963"/>
              <a:ext cx="614896" cy="32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FFFFFF"/>
                  </a:solidFill>
                  <a:latin typeface="Calibri" charset="0"/>
                </a:rPr>
                <a:t>DWA</a:t>
              </a:r>
            </a:p>
          </p:txBody>
        </p:sp>
        <p:cxnSp>
          <p:nvCxnSpPr>
            <p:cNvPr id="21528" name="Straight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3656806" y="2590800"/>
              <a:ext cx="30480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Left-Right Arrow 18"/>
            <p:cNvSpPr/>
            <p:nvPr/>
          </p:nvSpPr>
          <p:spPr bwMode="auto">
            <a:xfrm>
              <a:off x="4877676" y="1599612"/>
              <a:ext cx="609161" cy="381040"/>
            </a:xfrm>
            <a:prstGeom prst="leftRightArrow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TCP/IP</a:t>
              </a:r>
            </a:p>
          </p:txBody>
        </p:sp>
        <p:cxnSp>
          <p:nvCxnSpPr>
            <p:cNvPr id="21530" name="Straight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325394" y="2590006"/>
              <a:ext cx="30480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Left-Right Arrow 19"/>
            <p:cNvSpPr/>
            <p:nvPr/>
          </p:nvSpPr>
          <p:spPr bwMode="auto">
            <a:xfrm>
              <a:off x="7543945" y="1599612"/>
              <a:ext cx="609163" cy="381040"/>
            </a:xfrm>
            <a:prstGeom prst="leftRightArrow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050" b="1">
                  <a:solidFill>
                    <a:srgbClr val="FFFFFF"/>
                  </a:solidFill>
                  <a:latin typeface="Calibri" pitchFamily="-109" charset="0"/>
                  <a:ea typeface="ＭＳ Ｐゴシック" pitchFamily="-109" charset="-128"/>
                  <a:cs typeface="ＭＳ Ｐゴシック" pitchFamily="-109" charset="-128"/>
                </a:rPr>
                <a:t>SQL</a:t>
              </a:r>
            </a:p>
          </p:txBody>
        </p:sp>
      </p:grpSp>
      <p:sp>
        <p:nvSpPr>
          <p:cNvPr id="21510" name="Rectangle 28"/>
          <p:cNvSpPr>
            <a:spLocks noChangeArrowheads="1"/>
          </p:cNvSpPr>
          <p:nvPr/>
        </p:nvSpPr>
        <p:spPr bwMode="auto">
          <a:xfrm>
            <a:off x="1201738" y="5943600"/>
            <a:ext cx="641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>
                <a:solidFill>
                  <a:srgbClr val="FFFFFF"/>
                </a:solidFill>
                <a:latin typeface="Helvetica" charset="0"/>
              </a:rPr>
              <a:t>* Results of SQL access from parallel statistics code presented at CUG</a:t>
            </a:r>
            <a:r>
              <a:rPr lang="ja-JP" altLang="en-US" sz="1400" i="1">
                <a:solidFill>
                  <a:srgbClr val="FFFFFF"/>
                </a:solidFill>
                <a:latin typeface="Helvetica" charset="0"/>
              </a:rPr>
              <a:t>’</a:t>
            </a:r>
            <a:r>
              <a:rPr lang="en-US" sz="1400" i="1">
                <a:solidFill>
                  <a:srgbClr val="FFFFFF"/>
                </a:solidFill>
                <a:latin typeface="Helvetica" charset="0"/>
              </a:rPr>
              <a:t>2009.</a:t>
            </a:r>
          </a:p>
        </p:txBody>
      </p:sp>
      <p:sp>
        <p:nvSpPr>
          <p:cNvPr id="21511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475163"/>
            <a:ext cx="9193213" cy="15446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Additional Modifications for Multilingual</a:t>
            </a:r>
          </a:p>
          <a:p>
            <a:pPr lvl="1" eaLnBrk="1" hangingPunct="1"/>
            <a:r>
              <a:rPr lang="en-US" sz="16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Tokenization support on </a:t>
            </a:r>
            <a:r>
              <a:rPr lang="en-US" sz="1600" dirty="0" err="1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Netezza</a:t>
            </a:r>
            <a:r>
              <a:rPr lang="en-US" sz="16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 (goal is to count unique words)</a:t>
            </a:r>
          </a:p>
          <a:p>
            <a:pPr lvl="1" eaLnBrk="1" hangingPunct="1"/>
            <a:r>
              <a:rPr lang="en-US" sz="16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Developed a custom UTF-8 words splitter for SPU (snippet processing unit)</a:t>
            </a:r>
          </a:p>
          <a:p>
            <a:pPr lvl="1" eaLnBrk="1" hangingPunct="1"/>
            <a:r>
              <a:rPr lang="en-US" sz="16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Allows parallel tokenization and counting at storage device </a:t>
            </a:r>
          </a:p>
          <a:p>
            <a:pPr lvl="1" eaLnBrk="1" hangingPunct="1"/>
            <a:endParaRPr lang="en-US" sz="1600" dirty="0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sz="2000" dirty="0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15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Data-Services Application</a:t>
            </a:r>
            <a:b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Interactive Visualization for Multilingual Document Clustering</a:t>
            </a:r>
            <a:endParaRPr lang="en-US" sz="1600" dirty="0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1" name="AutoShape 29"/>
          <p:cNvSpPr>
            <a:spLocks noChangeArrowheads="1"/>
          </p:cNvSpPr>
          <p:nvPr/>
        </p:nvSpPr>
        <p:spPr bwMode="auto">
          <a:xfrm>
            <a:off x="1046163" y="3045792"/>
            <a:ext cx="531813" cy="364779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1046163" y="3444255"/>
            <a:ext cx="531813" cy="364779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1046163" y="3844305"/>
            <a:ext cx="531813" cy="364779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4" name="AutoShape 33"/>
          <p:cNvSpPr>
            <a:spLocks noChangeArrowheads="1"/>
          </p:cNvSpPr>
          <p:nvPr/>
        </p:nvSpPr>
        <p:spPr bwMode="auto">
          <a:xfrm>
            <a:off x="1046163" y="4242767"/>
            <a:ext cx="531813" cy="364779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5" name="AutoShape 34"/>
          <p:cNvSpPr>
            <a:spLocks noChangeArrowheads="1"/>
          </p:cNvSpPr>
          <p:nvPr/>
        </p:nvSpPr>
        <p:spPr bwMode="auto">
          <a:xfrm>
            <a:off x="1046163" y="4676155"/>
            <a:ext cx="531813" cy="364779"/>
          </a:xfrm>
          <a:prstGeom prst="roundRect">
            <a:avLst>
              <a:gd name="adj" fmla="val 34065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lIns="90000" tIns="45000" rIns="90000" bIns="45000" anchor="ctr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4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20488" name="Text Box 35"/>
          <p:cNvSpPr txBox="1">
            <a:spLocks noChangeArrowheads="1"/>
          </p:cNvSpPr>
          <p:nvPr/>
        </p:nvSpPr>
        <p:spPr bwMode="auto">
          <a:xfrm>
            <a:off x="360363" y="2546350"/>
            <a:ext cx="18303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 b="1">
                <a:solidFill>
                  <a:srgbClr val="FFFFFF"/>
                </a:solidFill>
                <a:latin typeface="Helvetica" charset="0"/>
                <a:cs typeface="Helvetica" charset="0"/>
              </a:rPr>
              <a:t>Compute Nodes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FFFFFF"/>
                </a:solidFill>
                <a:latin typeface="Helvetica" charset="0"/>
                <a:cs typeface="Helvetica" charset="0"/>
              </a:rPr>
              <a:t>(Trilinos Code)</a:t>
            </a:r>
          </a:p>
        </p:txBody>
      </p:sp>
      <p:sp>
        <p:nvSpPr>
          <p:cNvPr id="17" name="AutoShape 60"/>
          <p:cNvSpPr>
            <a:spLocks noChangeArrowheads="1"/>
          </p:cNvSpPr>
          <p:nvPr/>
        </p:nvSpPr>
        <p:spPr bwMode="auto">
          <a:xfrm>
            <a:off x="2824163" y="3336925"/>
            <a:ext cx="477838" cy="368300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wrap="none" lIns="90000" tIns="45000" rIns="90000" bIns="45000" anchor="ctr">
            <a:normAutofit/>
          </a:bodyPr>
          <a:lstStyle/>
          <a:p>
            <a:pPr>
              <a:lnSpc>
                <a:spcPct val="7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700" b="1">
              <a:solidFill>
                <a:srgbClr val="FFFFFF"/>
              </a:solidFill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8" name="AutoShape 61"/>
          <p:cNvSpPr>
            <a:spLocks noChangeArrowheads="1"/>
          </p:cNvSpPr>
          <p:nvPr/>
        </p:nvSpPr>
        <p:spPr bwMode="auto">
          <a:xfrm>
            <a:off x="2820988" y="3748088"/>
            <a:ext cx="477838" cy="366712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wrap="none" lIns="90000" tIns="45000" rIns="90000" bIns="45000" anchor="ctr">
            <a:normAutofit/>
          </a:bodyPr>
          <a:lstStyle/>
          <a:p>
            <a:pPr>
              <a:lnSpc>
                <a:spcPct val="7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7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19" name="AutoShape 62"/>
          <p:cNvSpPr>
            <a:spLocks noChangeArrowheads="1"/>
          </p:cNvSpPr>
          <p:nvPr/>
        </p:nvSpPr>
        <p:spPr bwMode="auto">
          <a:xfrm>
            <a:off x="2820988" y="4157663"/>
            <a:ext cx="476250" cy="369887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wrap="none" lIns="90000" tIns="45000" rIns="90000" bIns="45000" anchor="ctr">
            <a:normAutofit/>
          </a:bodyPr>
          <a:lstStyle/>
          <a:p>
            <a:pPr>
              <a:lnSpc>
                <a:spcPct val="7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7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20" name="AutoShape 63"/>
          <p:cNvSpPr>
            <a:spLocks noChangeArrowheads="1"/>
          </p:cNvSpPr>
          <p:nvPr/>
        </p:nvSpPr>
        <p:spPr bwMode="auto">
          <a:xfrm>
            <a:off x="2811463" y="4570413"/>
            <a:ext cx="477838" cy="368300"/>
          </a:xfrm>
          <a:prstGeom prst="roundRect">
            <a:avLst>
              <a:gd name="adj" fmla="val 34065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77386" dir="2700000" algn="ctr" rotWithShape="0">
              <a:srgbClr val="000000">
                <a:alpha val="74998"/>
              </a:srgbClr>
            </a:outerShdw>
          </a:effectLst>
        </p:spPr>
        <p:txBody>
          <a:bodyPr wrap="none" lIns="90000" tIns="45000" rIns="90000" bIns="45000" anchor="ctr">
            <a:normAutofit/>
          </a:bodyPr>
          <a:lstStyle/>
          <a:p>
            <a:pPr>
              <a:lnSpc>
                <a:spcPct val="73000"/>
              </a:lnSpc>
              <a:buClr>
                <a:srgbClr val="000000"/>
              </a:buClr>
              <a:buSzPct val="45000"/>
              <a:buFont typeface="Wingdings" pitchFamily="-109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700" b="1">
              <a:solidFill>
                <a:srgbClr val="FFFFFF"/>
              </a:solidFill>
              <a:latin typeface="Calibri" pitchFamily="-109" charset="0"/>
              <a:ea typeface="Helvetica" pitchFamily="-109" charset="0"/>
              <a:cs typeface="Helvetica" pitchFamily="-109" charset="0"/>
            </a:endParaRPr>
          </a:p>
        </p:txBody>
      </p:sp>
      <p:sp>
        <p:nvSpPr>
          <p:cNvPr id="20493" name="Text Box 64"/>
          <p:cNvSpPr txBox="1">
            <a:spLocks noChangeArrowheads="1"/>
          </p:cNvSpPr>
          <p:nvPr/>
        </p:nvSpPr>
        <p:spPr bwMode="auto">
          <a:xfrm>
            <a:off x="1863726" y="2859088"/>
            <a:ext cx="24606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 b="1" dirty="0">
                <a:solidFill>
                  <a:srgbClr val="FFFFFF"/>
                </a:solidFill>
                <a:latin typeface="Helvetica" charset="0"/>
                <a:cs typeface="Helvetica" charset="0"/>
              </a:rPr>
              <a:t>Service Nodes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(VTK Service</a:t>
            </a:r>
            <a:r>
              <a:rPr lang="en-GB" sz="1200" dirty="0">
                <a:solidFill>
                  <a:srgbClr val="FFFFFF"/>
                </a:solidFill>
                <a:latin typeface="Helvetica" charset="0"/>
                <a:cs typeface="Helvetica" charset="0"/>
              </a:rPr>
              <a:t>)</a:t>
            </a:r>
            <a:endParaRPr lang="en-GB" sz="16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AutoShape 66"/>
          <p:cNvSpPr>
            <a:spLocks noChangeArrowheads="1"/>
          </p:cNvSpPr>
          <p:nvPr/>
        </p:nvSpPr>
        <p:spPr bwMode="auto">
          <a:xfrm>
            <a:off x="1722438" y="3892550"/>
            <a:ext cx="1044575" cy="458788"/>
          </a:xfrm>
          <a:prstGeom prst="rightArrow">
            <a:avLst>
              <a:gd name="adj1" fmla="val 50000"/>
              <a:gd name="adj2" fmla="val 40566"/>
            </a:avLst>
          </a:prstGeom>
          <a:solidFill>
            <a:schemeClr val="accent1"/>
          </a:solidFill>
          <a:ln w="1905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Calibri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0495" name="Text Box 67"/>
          <p:cNvSpPr txBox="1">
            <a:spLocks noChangeArrowheads="1"/>
          </p:cNvSpPr>
          <p:nvPr/>
        </p:nvSpPr>
        <p:spPr bwMode="auto">
          <a:xfrm>
            <a:off x="1655763" y="3554413"/>
            <a:ext cx="10445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>
                <a:solidFill>
                  <a:srgbClr val="FFFFFF"/>
                </a:solidFill>
                <a:latin typeface="Helvetica" charset="0"/>
                <a:cs typeface="Helvetica" charset="0"/>
              </a:rPr>
              <a:t>Similarity Matrix</a:t>
            </a:r>
          </a:p>
        </p:txBody>
      </p:sp>
      <p:sp>
        <p:nvSpPr>
          <p:cNvPr id="24" name="AutoShape 69"/>
          <p:cNvSpPr>
            <a:spLocks noChangeArrowheads="1"/>
          </p:cNvSpPr>
          <p:nvPr/>
        </p:nvSpPr>
        <p:spPr bwMode="auto">
          <a:xfrm>
            <a:off x="3478213" y="3876675"/>
            <a:ext cx="742950" cy="457200"/>
          </a:xfrm>
          <a:prstGeom prst="rightArrow">
            <a:avLst>
              <a:gd name="adj1" fmla="val 50000"/>
              <a:gd name="adj2" fmla="val 40566"/>
            </a:avLst>
          </a:prstGeom>
          <a:solidFill>
            <a:schemeClr val="accent3"/>
          </a:solidFill>
          <a:ln w="1905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Calibri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0497" name="Text Box 70"/>
          <p:cNvSpPr txBox="1">
            <a:spLocks noChangeArrowheads="1"/>
          </p:cNvSpPr>
          <p:nvPr/>
        </p:nvSpPr>
        <p:spPr bwMode="auto">
          <a:xfrm>
            <a:off x="3302001" y="3367088"/>
            <a:ext cx="11779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>
                <a:solidFill>
                  <a:srgbClr val="FFFFFF"/>
                </a:solidFill>
                <a:latin typeface="Calibri" charset="0"/>
                <a:cs typeface="Helvetica" charset="0"/>
              </a:rPr>
              <a:t>Titan Visualization</a:t>
            </a:r>
          </a:p>
        </p:txBody>
      </p:sp>
      <p:pic>
        <p:nvPicPr>
          <p:cNvPr id="20500" name="Picture 35" descr="rs-stunt-20090826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2692400"/>
            <a:ext cx="4460737" cy="275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04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What’s Missing?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036637"/>
            <a:ext cx="7780264" cy="4525963"/>
          </a:xfrm>
        </p:spPr>
        <p:txBody>
          <a:bodyPr/>
          <a:lstStyle/>
          <a:p>
            <a:r>
              <a:rPr lang="en-US" sz="1800" dirty="0" smtClean="0"/>
              <a:t>Two types of data services: application-level and system-level</a:t>
            </a:r>
          </a:p>
          <a:p>
            <a:pPr lvl="1"/>
            <a:r>
              <a:rPr lang="en-US" sz="1800" dirty="0" smtClean="0"/>
              <a:t>Some system-level services already exist (e.g., file services)</a:t>
            </a:r>
          </a:p>
          <a:p>
            <a:pPr lvl="1"/>
            <a:r>
              <a:rPr lang="en-US" sz="1800" dirty="0" smtClean="0"/>
              <a:t>The challenge is providing support for application-level services</a:t>
            </a:r>
          </a:p>
          <a:p>
            <a:pPr lvl="1"/>
            <a:endParaRPr lang="en-US" sz="1400" dirty="0" smtClean="0"/>
          </a:p>
          <a:p>
            <a:r>
              <a:rPr lang="en-US" sz="2000" dirty="0" smtClean="0"/>
              <a:t>Scheduling: dynamic allocation, reconfiguration, and placement</a:t>
            </a:r>
          </a:p>
          <a:p>
            <a:pPr lvl="1"/>
            <a:r>
              <a:rPr lang="en-US" sz="1800" dirty="0" smtClean="0"/>
              <a:t>Balance workflow, reduce data movement, on-demand services</a:t>
            </a:r>
          </a:p>
          <a:p>
            <a:pPr lvl="1"/>
            <a:r>
              <a:rPr lang="en-US" sz="1800" dirty="0" smtClean="0"/>
              <a:t>The ability to control placement is important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428999"/>
            <a:ext cx="4953000" cy="2972397"/>
          </a:xfrm>
          <a:prstGeom prst="rect">
            <a:avLst/>
          </a:prstGeom>
          <a:solidFill>
            <a:srgbClr val="FFFFFF"/>
          </a:solidFill>
          <a:ln w="9525">
            <a:solidFill>
              <a:srgbClr val="A6A6A6"/>
            </a:solidFill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9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276E-6 1.60074E-6 L -2.77276E-6 -0.1815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So What’s Missing?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8392"/>
            <a:ext cx="7848600" cy="4244208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Programming models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Standard API for inter-application communication (RDMA)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Portals, </a:t>
            </a:r>
            <a:r>
              <a:rPr lang="en-US" sz="1800" dirty="0" err="1" smtClean="0">
                <a:solidFill>
                  <a:srgbClr val="FFFFFF"/>
                </a:solidFill>
              </a:rPr>
              <a:t>InfiniBand</a:t>
            </a:r>
            <a:r>
              <a:rPr lang="en-US" sz="1800" dirty="0" smtClean="0">
                <a:solidFill>
                  <a:srgbClr val="FFFFFF"/>
                </a:solidFill>
              </a:rPr>
              <a:t>, Gemini, …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MPI-2 has this… kind of.  Not many implementations.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Programming models for integrating analysis (co-processing)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High-level libraries for developing/integrating services (CPU, GPU, FPGA)</a:t>
            </a: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pPr lvl="1"/>
            <a:endParaRPr lang="en-US" sz="900" dirty="0" smtClean="0">
              <a:solidFill>
                <a:srgbClr val="FFFFFF"/>
              </a:solidFill>
            </a:endParaRPr>
          </a:p>
          <a:p>
            <a:r>
              <a:rPr lang="en-US" sz="2500" dirty="0" smtClean="0">
                <a:solidFill>
                  <a:srgbClr val="FFFFFF"/>
                </a:solidFill>
              </a:rPr>
              <a:t>Security models that support shared services</a:t>
            </a:r>
          </a:p>
          <a:p>
            <a:pPr lvl="1"/>
            <a:r>
              <a:rPr lang="en-US" sz="2100" dirty="0" smtClean="0">
                <a:solidFill>
                  <a:srgbClr val="FFFFFF"/>
                </a:solidFill>
              </a:rPr>
              <a:t>Cray XE6 </a:t>
            </a:r>
            <a:r>
              <a:rPr lang="en-US" sz="2100" strike="sngStrike" dirty="0" smtClean="0">
                <a:solidFill>
                  <a:srgbClr val="FFFFFF"/>
                </a:solidFill>
              </a:rPr>
              <a:t>doesn’t</a:t>
            </a:r>
            <a:r>
              <a:rPr lang="en-US" sz="2100" dirty="0" smtClean="0">
                <a:solidFill>
                  <a:srgbClr val="FFFFFF"/>
                </a:solidFill>
              </a:rPr>
              <a:t> even support private services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10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</a:rPr>
              <a:t>So What’s Missing?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7410557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Resilience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Storage-efficient app resilience is still a problem after 20+ years of research 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Data services use memory for transient data, how do we ensure resilience in such a model?  </a:t>
            </a:r>
          </a:p>
          <a:p>
            <a:pPr lvl="1"/>
            <a:endParaRPr lang="en-US" sz="2000" dirty="0" smtClean="0">
              <a:solidFill>
                <a:srgbClr val="FFFFFF"/>
              </a:solidFill>
            </a:endParaRP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We are exploring transaction-based methods</a:t>
            </a:r>
            <a:endParaRPr lang="en-US" sz="3200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Goal is to provide assurances in multiple protection domains (e.g., the application, service 1, service 2,…)</a:t>
            </a:r>
            <a:endParaRPr lang="en-US" dirty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Collaboration between SNL and GA Tech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054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Summary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7766805" cy="4525963"/>
          </a:xfrm>
        </p:spPr>
        <p:txBody>
          <a:bodyPr/>
          <a:lstStyle/>
          <a:p>
            <a:r>
              <a:rPr lang="en-US" sz="1800" dirty="0" smtClean="0"/>
              <a:t>Data Services are here!</a:t>
            </a:r>
          </a:p>
          <a:p>
            <a:pPr lvl="1"/>
            <a:r>
              <a:rPr lang="en-US" sz="1400" dirty="0" smtClean="0"/>
              <a:t>Nearly every Lab has their own approach (</a:t>
            </a:r>
            <a:r>
              <a:rPr lang="en-US" sz="1400" dirty="0" err="1" smtClean="0"/>
              <a:t>Nessie</a:t>
            </a:r>
            <a:r>
              <a:rPr lang="en-US" sz="1400" dirty="0" smtClean="0"/>
              <a:t>, Gleam, ADIOS, …)</a:t>
            </a:r>
          </a:p>
          <a:p>
            <a:pPr lvl="1"/>
            <a:r>
              <a:rPr lang="en-US" sz="1400" dirty="0" smtClean="0"/>
              <a:t>Scheduling, programming models, security, and resilience need to better support data services.  Lots of work to do! </a:t>
            </a:r>
          </a:p>
          <a:p>
            <a:endParaRPr lang="en-US" sz="800" dirty="0" smtClean="0"/>
          </a:p>
          <a:p>
            <a:r>
              <a:rPr lang="en-US" sz="1800" dirty="0" err="1" smtClean="0"/>
              <a:t>Nessie</a:t>
            </a:r>
            <a:r>
              <a:rPr lang="en-US" sz="1800" dirty="0" smtClean="0"/>
              <a:t> provides an effective framework for developing services</a:t>
            </a:r>
          </a:p>
          <a:p>
            <a:pPr lvl="1"/>
            <a:r>
              <a:rPr lang="en-US" sz="1400" dirty="0" smtClean="0"/>
              <a:t>Client and server API, macros for XDR processing, </a:t>
            </a:r>
            <a:r>
              <a:rPr lang="en-US" sz="1400" dirty="0" err="1" smtClean="0"/>
              <a:t>utils</a:t>
            </a:r>
            <a:r>
              <a:rPr lang="en-US" sz="1400" dirty="0" smtClean="0"/>
              <a:t> for managing </a:t>
            </a:r>
            <a:r>
              <a:rPr lang="en-US" sz="1400" dirty="0" err="1" smtClean="0"/>
              <a:t>svcs</a:t>
            </a:r>
            <a:endParaRPr lang="en-US" sz="1400" dirty="0" smtClean="0"/>
          </a:p>
          <a:p>
            <a:pPr lvl="1"/>
            <a:r>
              <a:rPr lang="en-US" sz="1400" dirty="0" smtClean="0"/>
              <a:t>Supports all major HPC interconnects (</a:t>
            </a:r>
            <a:r>
              <a:rPr lang="en-US" sz="1400" dirty="0" err="1" smtClean="0"/>
              <a:t>Seastar</a:t>
            </a:r>
            <a:r>
              <a:rPr lang="en-US" sz="1400" dirty="0" smtClean="0"/>
              <a:t>, Gemini, </a:t>
            </a:r>
            <a:r>
              <a:rPr lang="en-US" sz="1400" dirty="0" err="1" smtClean="0"/>
              <a:t>InfiniBand</a:t>
            </a:r>
            <a:r>
              <a:rPr lang="en-US" sz="1400" dirty="0" smtClean="0"/>
              <a:t>, IBM)</a:t>
            </a:r>
            <a:endParaRPr lang="en-US" sz="1400" dirty="0"/>
          </a:p>
          <a:p>
            <a:endParaRPr lang="en-US" sz="800" dirty="0" smtClean="0"/>
          </a:p>
          <a:p>
            <a:r>
              <a:rPr lang="en-US" sz="1800" dirty="0" err="1" smtClean="0"/>
              <a:t>Trilinos</a:t>
            </a:r>
            <a:r>
              <a:rPr lang="en-US" sz="2000" dirty="0" smtClean="0"/>
              <a:t> as a research vehicle</a:t>
            </a:r>
          </a:p>
          <a:p>
            <a:pPr lvl="1"/>
            <a:r>
              <a:rPr lang="en-US" sz="1400" dirty="0" smtClean="0"/>
              <a:t>Common repository, testing support, broad distribution</a:t>
            </a:r>
            <a:endParaRPr lang="en-US" sz="1400" dirty="0"/>
          </a:p>
          <a:p>
            <a:endParaRPr lang="en-US" sz="800" dirty="0" smtClean="0"/>
          </a:p>
          <a:p>
            <a:r>
              <a:rPr lang="en-US" sz="1800" dirty="0" smtClean="0"/>
              <a:t>Trios Data Services Development Team (and current assignment)</a:t>
            </a:r>
          </a:p>
          <a:p>
            <a:pPr lvl="1"/>
            <a:r>
              <a:rPr lang="en-US" sz="1400" dirty="0" smtClean="0"/>
              <a:t>Ron Oldfield: PI, CTH data service, </a:t>
            </a:r>
            <a:r>
              <a:rPr lang="en-US" sz="1400" dirty="0" err="1" smtClean="0"/>
              <a:t>Nessie</a:t>
            </a:r>
            <a:r>
              <a:rPr lang="en-US" sz="1400" dirty="0" smtClean="0"/>
              <a:t> development</a:t>
            </a:r>
          </a:p>
          <a:p>
            <a:pPr lvl="1"/>
            <a:r>
              <a:rPr lang="en-US" sz="1400" dirty="0" smtClean="0"/>
              <a:t>Todd </a:t>
            </a:r>
            <a:r>
              <a:rPr lang="en-US" sz="1400" dirty="0" err="1" smtClean="0"/>
              <a:t>Kordenbrock</a:t>
            </a:r>
            <a:r>
              <a:rPr lang="en-US" sz="1400" dirty="0" smtClean="0"/>
              <a:t>: </a:t>
            </a:r>
            <a:r>
              <a:rPr lang="en-US" sz="1400" dirty="0" err="1" smtClean="0"/>
              <a:t>Nessie</a:t>
            </a:r>
            <a:r>
              <a:rPr lang="en-US" sz="1400" dirty="0" smtClean="0"/>
              <a:t> development, performance analysis</a:t>
            </a:r>
          </a:p>
          <a:p>
            <a:pPr lvl="1"/>
            <a:r>
              <a:rPr lang="en-US" sz="1400" dirty="0" smtClean="0"/>
              <a:t>Gerald </a:t>
            </a:r>
            <a:r>
              <a:rPr lang="en-US" sz="1400" dirty="0" err="1" smtClean="0"/>
              <a:t>Lofstead</a:t>
            </a:r>
            <a:r>
              <a:rPr lang="en-US" sz="1400" dirty="0" smtClean="0"/>
              <a:t>: </a:t>
            </a:r>
            <a:r>
              <a:rPr lang="en-US" sz="1400" dirty="0" err="1" smtClean="0"/>
              <a:t>PnetCDF</a:t>
            </a:r>
            <a:r>
              <a:rPr lang="en-US" sz="1400" dirty="0" smtClean="0"/>
              <a:t>/Exodus service, transaction-based resilience</a:t>
            </a:r>
          </a:p>
          <a:p>
            <a:pPr lvl="1"/>
            <a:r>
              <a:rPr lang="en-US" sz="1400" dirty="0" smtClean="0"/>
              <a:t>Craig Ulmer: Data-service APIs for accelerators (GPU, FPGA)</a:t>
            </a:r>
          </a:p>
          <a:p>
            <a:pPr lvl="1"/>
            <a:r>
              <a:rPr lang="en-US" sz="1400" dirty="0" err="1" smtClean="0">
                <a:solidFill>
                  <a:srgbClr val="FFFFFF"/>
                </a:solidFill>
              </a:rPr>
              <a:t>Shyamali</a:t>
            </a:r>
            <a:r>
              <a:rPr lang="en-US" sz="1400" dirty="0" smtClean="0">
                <a:solidFill>
                  <a:srgbClr val="FFFFFF"/>
                </a:solidFill>
              </a:rPr>
              <a:t> Mukherjee: Protocol performance evaluations, </a:t>
            </a:r>
            <a:r>
              <a:rPr lang="en-US" sz="1400" dirty="0" err="1" smtClean="0">
                <a:solidFill>
                  <a:srgbClr val="FFFFFF"/>
                </a:solidFill>
              </a:rPr>
              <a:t>Nessie</a:t>
            </a:r>
            <a:r>
              <a:rPr lang="en-US" sz="1400" dirty="0" smtClean="0">
                <a:solidFill>
                  <a:srgbClr val="FFFFFF"/>
                </a:solidFill>
              </a:rPr>
              <a:t> BG/P support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48400"/>
            <a:ext cx="1066800" cy="5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133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086600" y="6096000"/>
            <a:ext cx="2057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from </a:t>
            </a:r>
            <a:r>
              <a:rPr lang="en-US" dirty="0" err="1" smtClean="0"/>
              <a:t>ParaView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066800"/>
            <a:ext cx="8153400" cy="3733800"/>
          </a:xfrm>
        </p:spPr>
        <p:txBody>
          <a:bodyPr/>
          <a:lstStyle/>
          <a:p>
            <a:r>
              <a:rPr lang="en-US" dirty="0" smtClean="0"/>
              <a:t>Interact with ParaView normally</a:t>
            </a:r>
          </a:p>
          <a:p>
            <a:r>
              <a:rPr lang="en-US" dirty="0" smtClean="0"/>
              <a:t>Export a script that mimics that interaction</a:t>
            </a:r>
          </a:p>
          <a:p>
            <a:r>
              <a:rPr lang="en-US" dirty="0" smtClean="0"/>
              <a:t>Runs during each coprocessing step </a:t>
            </a:r>
          </a:p>
          <a:p>
            <a:pPr lvl="1"/>
            <a:r>
              <a:rPr lang="en-US" dirty="0" smtClean="0"/>
              <a:t>(one frame at a time)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904016"/>
            <a:ext cx="5638800" cy="38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68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the Plugin</a:t>
            </a:r>
            <a:endParaRPr lang="en-US" dirty="0"/>
          </a:p>
        </p:txBody>
      </p:sp>
      <p:pic>
        <p:nvPicPr>
          <p:cNvPr id="6" name="Picture 5" descr="Pictur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27207" cy="5181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533400" y="3378580"/>
            <a:ext cx="4343400" cy="20281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551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6615867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</a:t>
            </a:r>
            <a:r>
              <a:rPr lang="en-US" dirty="0" smtClean="0"/>
              <a:t>Plugin</a:t>
            </a:r>
            <a:endParaRPr lang="en-US" dirty="0"/>
          </a:p>
        </p:txBody>
      </p:sp>
      <p:pic>
        <p:nvPicPr>
          <p:cNvPr id="4" name="Picture 3" descr="plugin_men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2819400" cy="308668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1131218" y="1709258"/>
            <a:ext cx="1493713" cy="19968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248400" y="5375378"/>
            <a:ext cx="1012483" cy="263422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6861677" y="4295478"/>
            <a:ext cx="1062191" cy="16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369539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</a:t>
            </a:r>
            <a:r>
              <a:rPr lang="en-US" dirty="0" smtClean="0"/>
              <a:t>Plugin</a:t>
            </a:r>
            <a:endParaRPr lang="en-US" dirty="0"/>
          </a:p>
        </p:txBody>
      </p:sp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10943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16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endParaRPr lang="en-US" dirty="0" smtClean="0"/>
          </a:p>
          <a:p>
            <a:r>
              <a:rPr lang="en-US" dirty="0" err="1" smtClean="0"/>
              <a:t>Coprocessing</a:t>
            </a:r>
            <a:r>
              <a:rPr lang="en-US" dirty="0" smtClean="0"/>
              <a:t> API</a:t>
            </a:r>
          </a:p>
          <a:p>
            <a:pPr lvl="1"/>
            <a:r>
              <a:rPr lang="en-US" dirty="0" smtClean="0"/>
              <a:t>Establishing a pipeline</a:t>
            </a:r>
          </a:p>
          <a:p>
            <a:pPr lvl="1"/>
            <a:r>
              <a:rPr lang="en-US" dirty="0" smtClean="0"/>
              <a:t>Specifying and Querying input data</a:t>
            </a:r>
          </a:p>
          <a:p>
            <a:pPr lvl="1"/>
            <a:r>
              <a:rPr lang="en-US" dirty="0" smtClean="0"/>
              <a:t>Compiling</a:t>
            </a:r>
          </a:p>
          <a:p>
            <a:endParaRPr lang="en-US" dirty="0" smtClean="0"/>
          </a:p>
          <a:p>
            <a:r>
              <a:rPr lang="en-US" dirty="0" smtClean="0"/>
              <a:t>Data Staging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106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Bootstrapping a New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have a writer available in the simulation</a:t>
            </a:r>
          </a:p>
          <a:p>
            <a:pPr lvl="1"/>
            <a:r>
              <a:rPr lang="en-US" dirty="0" smtClean="0"/>
              <a:t>Don’t have it in a file format readable by ParaView</a:t>
            </a:r>
          </a:p>
          <a:p>
            <a:pPr lvl="1"/>
            <a:r>
              <a:rPr lang="en-US" dirty="0" smtClean="0"/>
              <a:t>Only need to write the adaptor</a:t>
            </a:r>
          </a:p>
          <a:p>
            <a:pPr lvl="2"/>
            <a:r>
              <a:rPr lang="en-US" dirty="0" smtClean="0"/>
              <a:t>Writers come for free</a:t>
            </a:r>
          </a:p>
          <a:p>
            <a:pPr lvl="2"/>
            <a:r>
              <a:rPr lang="en-US" dirty="0" smtClean="0"/>
              <a:t>All ParaView writers work with all ParaView readers</a:t>
            </a:r>
          </a:p>
          <a:p>
            <a:pPr lvl="1"/>
            <a:r>
              <a:rPr lang="en-US" dirty="0" smtClean="0"/>
              <a:t>All ParaView formats now available to the simulation</a:t>
            </a:r>
          </a:p>
          <a:p>
            <a:pPr lvl="1"/>
            <a:r>
              <a:rPr lang="en-US" dirty="0" smtClean="0"/>
              <a:t>Very simple example to start with</a:t>
            </a:r>
          </a:p>
        </p:txBody>
      </p:sp>
    </p:spTree>
    <p:extLst>
      <p:ext uri="{BB962C8B-B14F-4D97-AF65-F5344CB8AC3E}">
        <p14:creationId xmlns:p14="http://schemas.microsoft.com/office/powerpoint/2010/main" val="25546199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8" y="1295400"/>
            <a:ext cx="7056797" cy="4810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Bootstrap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6172200"/>
            <a:ext cx="5171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(In this example, we want a </a:t>
            </a:r>
            <a:r>
              <a:rPr lang="en-US" sz="2000" dirty="0" err="1" smtClean="0">
                <a:latin typeface="Calibri"/>
              </a:rPr>
              <a:t>multiblock</a:t>
            </a:r>
            <a:r>
              <a:rPr lang="en-US" sz="2000" dirty="0" smtClean="0">
                <a:latin typeface="Calibri"/>
              </a:rPr>
              <a:t> data set)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7155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477000" cy="1066800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Bootstrap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38341" b="30962"/>
          <a:stretch/>
        </p:blipFill>
        <p:spPr>
          <a:xfrm>
            <a:off x="685800" y="832337"/>
            <a:ext cx="7848600" cy="59981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85" y="914400"/>
            <a:ext cx="3895429" cy="2247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4724400" y="1524000"/>
            <a:ext cx="3200400" cy="2286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12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867400" y="6096000"/>
            <a:ext cx="3276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Script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54" y="1066800"/>
            <a:ext cx="5573092" cy="5486400"/>
          </a:xfrm>
        </p:spPr>
      </p:pic>
      <p:pic>
        <p:nvPicPr>
          <p:cNvPr id="5" name="Picture 4" descr="Screen shot 2011-09-09 at 12.17.5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1778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75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791200" y="6172200"/>
            <a:ext cx="33528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the input reference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6" y="1066800"/>
            <a:ext cx="6614967" cy="5486400"/>
          </a:xfr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4800600" y="2514600"/>
            <a:ext cx="1335954" cy="61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4953000" y="5080439"/>
            <a:ext cx="1143000" cy="35610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47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791200" y="6172200"/>
            <a:ext cx="33528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the input reference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6" y="1087173"/>
            <a:ext cx="6614967" cy="5445654"/>
          </a:xfrm>
        </p:spPr>
      </p:pic>
    </p:spTree>
    <p:extLst>
      <p:ext uri="{BB962C8B-B14F-4D97-AF65-F5344CB8AC3E}">
        <p14:creationId xmlns:p14="http://schemas.microsoft.com/office/powerpoint/2010/main" val="14402646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791200" y="6172200"/>
            <a:ext cx="33528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Input reference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68" y="1066800"/>
            <a:ext cx="6639663" cy="5486400"/>
          </a:xfrm>
        </p:spPr>
      </p:pic>
    </p:spTree>
    <p:extLst>
      <p:ext uri="{BB962C8B-B14F-4D97-AF65-F5344CB8AC3E}">
        <p14:creationId xmlns:p14="http://schemas.microsoft.com/office/powerpoint/2010/main" val="11517052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the script</a:t>
            </a:r>
            <a:endParaRPr lang="en-US" dirty="0"/>
          </a:p>
        </p:txBody>
      </p:sp>
      <p:pic>
        <p:nvPicPr>
          <p:cNvPr id="4" name="Picture 3" descr="Screen shot 2011-09-09 at 12.26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43000"/>
            <a:ext cx="6040495" cy="4940300"/>
          </a:xfrm>
          <a:prstGeom prst="rect">
            <a:avLst/>
          </a:prstGeom>
        </p:spPr>
      </p:pic>
      <p:pic>
        <p:nvPicPr>
          <p:cNvPr id="5" name="Picture 4" descr="Screen shot 2011-09-09 at 12.29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614836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04342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 4.png"/>
          <p:cNvPicPr>
            <a:picLocks noChangeAspect="1"/>
          </p:cNvPicPr>
          <p:nvPr/>
        </p:nvPicPr>
        <p:blipFill>
          <a:blip r:embed="rId3">
            <a:lum bright="52000" contrast="76000"/>
          </a:blip>
          <a:stretch>
            <a:fillRect/>
          </a:stretch>
        </p:blipFill>
        <p:spPr>
          <a:xfrm>
            <a:off x="0" y="0"/>
            <a:ext cx="35687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2514600"/>
            <a:ext cx="5854699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R="2000"/>
            <a:r>
              <a:rPr lang="en-US" sz="1200" b="1" dirty="0" smtClean="0">
                <a:solidFill>
                  <a:srgbClr val="FF7700"/>
                </a:solidFill>
                <a:latin typeface="Courier New"/>
              </a:rPr>
              <a:t>def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"/>
              </a:rPr>
              <a:t>DoCoProcessing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latin typeface="Courier"/>
              </a:rPr>
              <a:t>datadescription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:</a:t>
            </a:r>
            <a:br>
              <a:rPr lang="en-US" sz="1200" b="1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   … </a:t>
            </a:r>
            <a:br>
              <a:rPr lang="en-US" sz="1200" b="1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    </a:t>
            </a:r>
            <a:r>
              <a:rPr lang="en-US" sz="1200" b="1" dirty="0" smtClean="0">
                <a:solidFill>
                  <a:srgbClr val="008000"/>
                </a:solidFill>
                <a:latin typeface="Courier New"/>
              </a:rPr>
              <a:t>input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200" b="1" dirty="0" err="1" smtClean="0">
                <a:solidFill>
                  <a:srgbClr val="000000"/>
                </a:solidFill>
                <a:latin typeface="Courier"/>
              </a:rPr>
              <a:t>CreateProducer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"/>
              </a:rPr>
              <a:t>datadescription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b="1" dirty="0" smtClean="0">
                <a:solidFill>
                  <a:srgbClr val="483D8B"/>
                </a:solidFill>
                <a:latin typeface="Courier New"/>
              </a:rPr>
              <a:t>"input"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 </a:t>
            </a:r>
            <a:br>
              <a:rPr lang="en-US" sz="1200" b="1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    ParallelMultiBlockDataSetWriter1 = </a:t>
            </a:r>
            <a:r>
              <a:rPr lang="en-US" sz="1200" b="1" dirty="0" err="1" smtClean="0">
                <a:solidFill>
                  <a:srgbClr val="000000"/>
                </a:solidFill>
                <a:latin typeface="Courier"/>
              </a:rPr>
              <a:t>CreateWriter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"/>
              </a:rPr>
              <a:t>XMLMultiBlockDataWriter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b="1" dirty="0" smtClean="0">
                <a:solidFill>
                  <a:srgbClr val="483D8B"/>
                </a:solidFill>
                <a:latin typeface="Courier New"/>
              </a:rPr>
              <a:t>"</a:t>
            </a:r>
            <a:r>
              <a:rPr lang="en-US" sz="1200" b="1" dirty="0" err="1" smtClean="0">
                <a:solidFill>
                  <a:srgbClr val="483D8B"/>
                </a:solidFill>
                <a:latin typeface="Courier New"/>
              </a:rPr>
              <a:t>filename_%t.vtm</a:t>
            </a:r>
            <a:r>
              <a:rPr lang="en-US" sz="1200" b="1" dirty="0" smtClean="0">
                <a:solidFill>
                  <a:srgbClr val="483D8B"/>
                </a:solidFill>
                <a:latin typeface="Courier New"/>
              </a:rPr>
              <a:t>"</a:t>
            </a:r>
            <a:r>
              <a:rPr lang="en-US" sz="1200" b="1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b="1" dirty="0" smtClean="0">
                <a:solidFill>
                  <a:srgbClr val="FF4500"/>
                </a:solidFill>
                <a:latin typeface="Courier New"/>
              </a:rPr>
              <a:t>1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latin typeface="Courier"/>
            </a:endParaRPr>
          </a:p>
          <a:p>
            <a:endParaRPr lang="en-US" sz="1200" dirty="0" smtClean="0">
              <a:latin typeface="Times New Roman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 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060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the Bootstrapped Data</a:t>
            </a:r>
            <a:endParaRPr lang="en-US" dirty="0"/>
          </a:p>
        </p:txBody>
      </p:sp>
      <p:pic>
        <p:nvPicPr>
          <p:cNvPr id="4" name="Content Placeholder 3" descr="Screen shot 2011-09-09 at 12.50.42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372" b="-4372"/>
          <a:stretch>
            <a:fillRect/>
          </a:stretch>
        </p:blipFill>
        <p:spPr>
          <a:xfrm>
            <a:off x="533400" y="1066800"/>
            <a:ext cx="5715000" cy="3881887"/>
          </a:xfrm>
        </p:spPr>
      </p:pic>
      <p:pic>
        <p:nvPicPr>
          <p:cNvPr id="5" name="Picture 4" descr="ChangeInp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362200"/>
            <a:ext cx="4116161" cy="3810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4343400" y="3124200"/>
            <a:ext cx="990600" cy="2286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895600" y="2743200"/>
            <a:ext cx="1371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81447772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619999" y="37842"/>
            <a:ext cx="1489107" cy="110515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48400" y="5867400"/>
            <a:ext cx="2895600" cy="990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Catalyst</a:t>
            </a:r>
            <a:endParaRPr lang="en-US" dirty="0"/>
          </a:p>
        </p:txBody>
      </p:sp>
      <p:pic>
        <p:nvPicPr>
          <p:cNvPr id="4" name="Plate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914400"/>
            <a:ext cx="7467600" cy="59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453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an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7241"/>
            <a:ext cx="7543800" cy="51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76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Useful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4191000"/>
            <a:ext cx="6400799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R="2000"/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a3_j_PVLookupTable =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GetLookupTableForArray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200" dirty="0" smtClean="0">
                <a:solidFill>
                  <a:srgbClr val="483D8B"/>
                </a:solidFill>
                <a:latin typeface="Courier New"/>
              </a:rPr>
              <a:t>"</a:t>
            </a:r>
            <a:r>
              <a:rPr lang="en-US" sz="1200" dirty="0" err="1" smtClean="0">
                <a:solidFill>
                  <a:srgbClr val="483D8B"/>
                </a:solidFill>
                <a:latin typeface="Courier New"/>
              </a:rPr>
              <a:t>j</a:t>
            </a:r>
            <a:r>
              <a:rPr lang="en-US" sz="1200" dirty="0" smtClean="0">
                <a:solidFill>
                  <a:srgbClr val="483D8B"/>
                </a:solidFill>
                <a:latin typeface="Courier New"/>
              </a:rPr>
              <a:t>"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Discretize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RGBPoints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0.00029873965903074048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0.077298959436258918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0.90196078431372551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0.1542991792134871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0.90196078431372551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0.90196078431372551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0.19279928910210117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1.0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]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UseLogScale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VectorComponent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NumberOfTableValues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256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ColorSpace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483D8B"/>
                </a:solidFill>
                <a:latin typeface="Courier New"/>
              </a:rPr>
              <a:t>'RGB'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VectorMode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483D8B"/>
                </a:solidFill>
                <a:latin typeface="Courier New"/>
              </a:rPr>
              <a:t>'Magnitude'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HSVWrap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ScalarRangeInitialized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1.0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</a:rPr>
              <a:t>LockScalarRange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=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200" dirty="0" smtClean="0"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1371600"/>
            <a:ext cx="3124200" cy="2286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R="2000"/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    RenderView1.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CameraPosition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18.6328125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37.3828125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134.3787411685681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]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    …</a:t>
            </a:r>
            <a:br>
              <a:rPr lang="en-US" sz="1200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    RenderView1.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CameraFocalPoint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18.6328125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37.3828125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0.0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]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    …</a:t>
            </a:r>
            <a:br>
              <a:rPr lang="en-US" sz="1200" dirty="0" smtClean="0">
                <a:solidFill>
                  <a:srgbClr val="000000"/>
                </a:solidFill>
                <a:latin typeface="Courier"/>
              </a:rPr>
            </a:b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    RenderView1.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Background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0.31999694819562063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0.34000152590218968</a:t>
            </a:r>
            <a:r>
              <a:rPr lang="en-US" sz="12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200" dirty="0" smtClean="0">
                <a:solidFill>
                  <a:srgbClr val="FF4500"/>
                </a:solidFill>
                <a:latin typeface="Courier New"/>
              </a:rPr>
              <a:t>0.42999923704890519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]</a:t>
            </a:r>
            <a:endParaRPr lang="en-US" sz="1200" dirty="0" smtClean="0">
              <a:solidFill>
                <a:srgbClr val="000000"/>
              </a:solidFill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9353233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Images</a:t>
            </a:r>
            <a:endParaRPr lang="en-US" dirty="0"/>
          </a:p>
        </p:txBody>
      </p:sp>
      <p:pic>
        <p:nvPicPr>
          <p:cNvPr id="3" name="Picture 2" descr="Screen shot 2012-09-10 at 2.1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49598"/>
            <a:ext cx="7632700" cy="60084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4267200" y="4114800"/>
            <a:ext cx="1752600" cy="3048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419600" y="3107267"/>
            <a:ext cx="14478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472940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9" y="849598"/>
            <a:ext cx="7617661" cy="600840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4419600" y="3107267"/>
            <a:ext cx="14478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713663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Catalyst API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33800"/>
            <a:ext cx="4557252" cy="1578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781800" y="0"/>
            <a:ext cx="2362200" cy="129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550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05800" cy="5486400"/>
          </a:xfrm>
        </p:spPr>
        <p:txBody>
          <a:bodyPr/>
          <a:lstStyle/>
          <a:p>
            <a:r>
              <a:rPr lang="en-US" dirty="0" smtClean="0"/>
              <a:t>Email list: paraview@paraview.org</a:t>
            </a:r>
          </a:p>
          <a:p>
            <a:r>
              <a:rPr lang="en-US" dirty="0" err="1" smtClean="0"/>
              <a:t>Doxygen</a:t>
            </a:r>
            <a:r>
              <a:rPr lang="en-US" dirty="0" smtClean="0"/>
              <a:t>:</a:t>
            </a:r>
          </a:p>
          <a:p>
            <a:pPr lvl="1"/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www.vtk.org/doc/nightly/html/classes.html</a:t>
            </a:r>
          </a:p>
          <a:p>
            <a:pPr lvl="1"/>
            <a:r>
              <a:rPr lang="en-US" sz="2000" dirty="0" smtClean="0">
                <a:hlinkClick r:id="rId3"/>
              </a:rPr>
              <a:t>http://www.paraview.org/ParaView3/Doc/Nightly/html/classes.html</a:t>
            </a:r>
            <a:endParaRPr lang="en-US" sz="2000" dirty="0" smtClean="0"/>
          </a:p>
          <a:p>
            <a:endParaRPr lang="en-US" sz="2200" dirty="0" smtClean="0"/>
          </a:p>
          <a:p>
            <a:r>
              <a:rPr lang="en-US" dirty="0" smtClean="0"/>
              <a:t>Wiki: </a:t>
            </a:r>
            <a:r>
              <a:rPr lang="en-US" dirty="0" smtClean="0">
                <a:hlinkClick r:id="rId4"/>
              </a:rPr>
              <a:t>http://paraview.org/Wiki/CoProcessing</a:t>
            </a:r>
            <a:endParaRPr lang="en-US" dirty="0" smtClean="0"/>
          </a:p>
          <a:p>
            <a:pPr lvl="1"/>
            <a:r>
              <a:rPr lang="en-US" dirty="0" smtClean="0"/>
              <a:t>C++ example: </a:t>
            </a:r>
            <a:r>
              <a:rPr lang="en-US" dirty="0" smtClean="0">
                <a:hlinkClick r:id="rId5"/>
              </a:rPr>
              <a:t>http://paraview.org/Wiki/Coprocessing_example</a:t>
            </a:r>
            <a:endParaRPr lang="en-US" dirty="0" smtClean="0"/>
          </a:p>
          <a:p>
            <a:pPr lvl="1"/>
            <a:r>
              <a:rPr lang="en-US" dirty="0" smtClean="0"/>
              <a:t>Python example: </a:t>
            </a:r>
            <a:r>
              <a:rPr lang="en-US" dirty="0" smtClean="0">
                <a:hlinkClick r:id="rId6"/>
              </a:rPr>
              <a:t>http://paraview.org/Wiki/Python_coprocessing_example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57221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ParaView Pipeline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5257800" cy="5486400"/>
          </a:xfrm>
        </p:spPr>
        <p:txBody>
          <a:bodyPr/>
          <a:lstStyle/>
          <a:p>
            <a:r>
              <a:rPr lang="en-US" dirty="0" smtClean="0"/>
              <a:t>Fundamental concept in ParaView</a:t>
            </a:r>
          </a:p>
          <a:p>
            <a:r>
              <a:rPr lang="en-US" dirty="0" smtClean="0"/>
              <a:t>Directed acyclic graph specifying how to process information</a:t>
            </a:r>
          </a:p>
          <a:p>
            <a:r>
              <a:rPr lang="en-US" dirty="0" smtClean="0"/>
              <a:t>Filters are nodes in the graph</a:t>
            </a:r>
          </a:p>
          <a:p>
            <a:pPr lvl="1"/>
            <a:r>
              <a:rPr lang="en-US" dirty="0" smtClean="0"/>
              <a:t>Perform a certain action on a data set (grid and fields)</a:t>
            </a:r>
          </a:p>
          <a:p>
            <a:pPr lvl="2"/>
            <a:r>
              <a:rPr lang="en-US" dirty="0" smtClean="0"/>
              <a:t>Contours, streamlines, file IO, etc.</a:t>
            </a:r>
          </a:p>
          <a:p>
            <a:pPr lvl="1"/>
            <a:r>
              <a:rPr lang="en-US" dirty="0" smtClean="0"/>
              <a:t>Do not modify input data set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Coprocessing executes user pipelines at specified times</a:t>
            </a:r>
          </a:p>
        </p:txBody>
      </p:sp>
      <p:pic>
        <p:nvPicPr>
          <p:cNvPr id="4" name="Picture 3" descr="pipe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752600"/>
            <a:ext cx="313314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6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Catalyst Pipelines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generated Python scripts from the </a:t>
            </a:r>
            <a:r>
              <a:rPr lang="en-US" dirty="0" err="1" smtClean="0"/>
              <a:t>ParaView</a:t>
            </a:r>
            <a:r>
              <a:rPr lang="en-US" dirty="0" smtClean="0"/>
              <a:t> plugin</a:t>
            </a:r>
          </a:p>
          <a:p>
            <a:r>
              <a:rPr lang="en-US" dirty="0" smtClean="0"/>
              <a:t>Hard-coded pipelines</a:t>
            </a:r>
          </a:p>
          <a:p>
            <a:pPr lvl="1"/>
            <a:endParaRPr lang="en-US" dirty="0"/>
          </a:p>
        </p:txBody>
      </p:sp>
      <p:pic>
        <p:nvPicPr>
          <p:cNvPr id="63490" name="Picture 2" descr="C:\Users\acbauer\Documents\SC12\Shape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5181600" cy="33237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67044"/>
      </p:ext>
    </p:extLst>
  </p:cSld>
  <p:clrMapOvr>
    <a:masterClrMapping/>
  </p:clrMapOvr>
  <p:transition xmlns:p14="http://schemas.microsoft.com/office/powerpoint/2010/main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vtkCPPythonScriptPipeline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from </a:t>
            </a:r>
            <a:r>
              <a:rPr lang="en-US" dirty="0" err="1" smtClean="0"/>
              <a:t>ParaView</a:t>
            </a:r>
            <a:r>
              <a:rPr lang="en-US" dirty="0" smtClean="0"/>
              <a:t> script generator plugin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Initialize from a path to a </a:t>
            </a:r>
            <a:r>
              <a:rPr lang="en-US" dirty="0" err="1" smtClean="0"/>
              <a:t>ParaView</a:t>
            </a:r>
            <a:r>
              <a:rPr lang="en-US" dirty="0" smtClean="0"/>
              <a:t> Python </a:t>
            </a:r>
            <a:r>
              <a:rPr lang="en-US" dirty="0" err="1" smtClean="0"/>
              <a:t>coprocessing</a:t>
            </a:r>
            <a:r>
              <a:rPr lang="en-US" dirty="0" smtClean="0"/>
              <a:t> script</a:t>
            </a:r>
          </a:p>
          <a:p>
            <a:pPr lvl="1"/>
            <a:r>
              <a:rPr lang="en-US" dirty="0" err="1" smtClean="0"/>
              <a:t>vtkCPPythonScriptPipeline</a:t>
            </a:r>
            <a:r>
              <a:rPr lang="en-US" dirty="0" smtClean="0"/>
              <a:t>::Initialize(</a:t>
            </a:r>
            <a:r>
              <a:rPr lang="en-US" dirty="0" err="1" smtClean="0"/>
              <a:t>const</a:t>
            </a:r>
            <a:r>
              <a:rPr lang="en-US" dirty="0" smtClean="0"/>
              <a:t> char* </a:t>
            </a:r>
            <a:r>
              <a:rPr lang="en-US" dirty="0" err="1" smtClean="0"/>
              <a:t>fileName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074396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http://www.paraview.org/ParaView3/Doc/Nightly/html/classvtkCPPythonScriptPipeline.html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67567"/>
      </p:ext>
    </p:extLst>
  </p:cSld>
  <p:clrMapOvr>
    <a:masterClrMapping/>
  </p:clrMapOvr>
  <p:transition xmlns:p14="http://schemas.microsoft.com/office/powerpoint/2010/main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vtkCPPythonScriptPipeline</a:t>
            </a:r>
            <a:r>
              <a:rPr lang="en-US" dirty="0" smtClean="0"/>
              <a:t> (2)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Easily created through </a:t>
            </a:r>
            <a:r>
              <a:rPr lang="en-US" dirty="0" err="1" smtClean="0"/>
              <a:t>ParaView</a:t>
            </a:r>
            <a:r>
              <a:rPr lang="en-US" dirty="0" smtClean="0"/>
              <a:t> plugin</a:t>
            </a:r>
          </a:p>
          <a:p>
            <a:pPr lvl="2"/>
            <a:r>
              <a:rPr lang="en-US" dirty="0" smtClean="0"/>
              <a:t>Output should </a:t>
            </a:r>
            <a:r>
              <a:rPr lang="en-US" dirty="0"/>
              <a:t>be moderately readable</a:t>
            </a:r>
          </a:p>
          <a:p>
            <a:pPr lvl="1"/>
            <a:r>
              <a:rPr lang="en-US" dirty="0"/>
              <a:t>Encourage advanced users to modify</a:t>
            </a:r>
          </a:p>
          <a:p>
            <a:pPr lvl="2"/>
            <a:r>
              <a:rPr lang="en-US" dirty="0"/>
              <a:t>Can use </a:t>
            </a:r>
            <a:r>
              <a:rPr lang="en-US" dirty="0" err="1"/>
              <a:t>ParaView’s</a:t>
            </a:r>
            <a:r>
              <a:rPr lang="en-US" dirty="0"/>
              <a:t> Python trace utility to see options</a:t>
            </a:r>
          </a:p>
          <a:p>
            <a:pPr lvl="1"/>
            <a:r>
              <a:rPr lang="en-US" dirty="0" smtClean="0"/>
              <a:t>View/screenshot settings can be difficult to set</a:t>
            </a:r>
          </a:p>
          <a:p>
            <a:pPr lvl="2"/>
            <a:r>
              <a:rPr lang="en-US" dirty="0" smtClean="0"/>
              <a:t>Camera angle, zoom, lighting, data representations, etc.</a:t>
            </a:r>
          </a:p>
          <a:p>
            <a:pPr lvl="1"/>
            <a:r>
              <a:rPr lang="en-US" dirty="0" smtClean="0"/>
              <a:t>Takes care of parallel image compositing</a:t>
            </a:r>
          </a:p>
          <a:p>
            <a:pPr lvl="1"/>
            <a:r>
              <a:rPr lang="en-US" dirty="0" smtClean="0"/>
              <a:t>Can modify without recompiling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24615"/>
      </p:ext>
    </p:extLst>
  </p:cSld>
  <p:clrMapOvr>
    <a:masterClrMapping/>
  </p:clrMapOvr>
  <p:transition xmlns:p14="http://schemas.microsoft.com/office/powerpoint/2010/main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More Data</a:t>
            </a:r>
            <a:endParaRPr lang="en-US" dirty="0"/>
          </a:p>
        </p:txBody>
      </p:sp>
      <p:pic>
        <p:nvPicPr>
          <p:cNvPr id="4" name="splash_movie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2286000"/>
            <a:ext cx="4469911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800600"/>
            <a:ext cx="2125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Processing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4800600"/>
            <a:ext cx="237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situ Processing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5715000"/>
            <a:ext cx="494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Reflections and Shadows added in post-processing</a:t>
            </a:r>
            <a:endParaRPr lang="en-US" sz="1800" i="1" dirty="0"/>
          </a:p>
        </p:txBody>
      </p:sp>
      <p:pic>
        <p:nvPicPr>
          <p:cNvPr id="10" name="lowfi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2286000"/>
            <a:ext cx="44704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0" y="53340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Roughly equal data stored at simulation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129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vtkCPPythonScriptPipeline</a:t>
            </a:r>
            <a:r>
              <a:rPr lang="en-US" dirty="0" smtClean="0"/>
              <a:t> (3)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Slight overhead compared to C++ hard-coded pipeline</a:t>
            </a:r>
          </a:p>
          <a:p>
            <a:pPr lvl="2"/>
            <a:r>
              <a:rPr lang="en-US" dirty="0" smtClean="0"/>
              <a:t>Roughly 10</a:t>
            </a:r>
            <a:r>
              <a:rPr lang="en-US" baseline="30000" dirty="0" smtClean="0"/>
              <a:t>-5</a:t>
            </a:r>
            <a:r>
              <a:rPr lang="en-US" dirty="0" smtClean="0"/>
              <a:t> seconds per time step</a:t>
            </a:r>
          </a:p>
          <a:p>
            <a:pPr lvl="1"/>
            <a:r>
              <a:rPr lang="en-US" dirty="0" smtClean="0"/>
              <a:t>Simulation code must be linked with Python</a:t>
            </a:r>
          </a:p>
          <a:p>
            <a:pPr lvl="2"/>
            <a:r>
              <a:rPr lang="en-US" dirty="0" smtClean="0"/>
              <a:t>Static build issues</a:t>
            </a:r>
          </a:p>
          <a:p>
            <a:pPr lvl="2"/>
            <a:r>
              <a:rPr lang="en-US" dirty="0" smtClean="0"/>
              <a:t>More complex to minimize executable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84914"/>
      </p:ext>
    </p:extLst>
  </p:cSld>
  <p:clrMapOvr>
    <a:masterClrMapping/>
  </p:clrMapOvr>
  <p:transition xmlns:p14="http://schemas.microsoft.com/office/powerpoint/2010/main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Hard-coded Pipelines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vtkCPPipeline</a:t>
            </a:r>
            <a:endParaRPr lang="en-US" dirty="0" smtClean="0"/>
          </a:p>
          <a:p>
            <a:r>
              <a:rPr lang="en-US" dirty="0" smtClean="0"/>
              <a:t>Generally C++ but could be Python code</a:t>
            </a:r>
          </a:p>
          <a:p>
            <a:r>
              <a:rPr lang="en-US" dirty="0" smtClean="0"/>
              <a:t>Most are done directly creating VTK filters and connecting them together</a:t>
            </a:r>
          </a:p>
          <a:p>
            <a:pPr lvl="1"/>
            <a:r>
              <a:rPr lang="en-US" dirty="0" smtClean="0"/>
              <a:t>Creating screen shots from rendering pipeline with compositing can be daunting</a:t>
            </a:r>
          </a:p>
          <a:p>
            <a:r>
              <a:rPr lang="en-US" dirty="0" smtClean="0"/>
              <a:t>Possible to do using </a:t>
            </a:r>
            <a:r>
              <a:rPr lang="en-US" dirty="0" err="1" smtClean="0"/>
              <a:t>ParaView</a:t>
            </a:r>
            <a:r>
              <a:rPr lang="en-US" dirty="0" smtClean="0"/>
              <a:t> C++ proxies</a:t>
            </a:r>
          </a:p>
          <a:p>
            <a:pPr lvl="1"/>
            <a:r>
              <a:rPr lang="en-US" dirty="0" smtClean="0"/>
              <a:t>Poor documentation for proxies</a:t>
            </a:r>
          </a:p>
          <a:p>
            <a:pPr lvl="1"/>
            <a:r>
              <a:rPr lang="en-US" dirty="0" smtClean="0"/>
              <a:t>Simpler set up for rendering pipeline</a:t>
            </a:r>
          </a:p>
          <a:p>
            <a:r>
              <a:rPr lang="en-US" dirty="0" smtClean="0"/>
              <a:t>Less dependencies for compiling and linking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074396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http://www.paraview.org/ParaView3/Doc/Nightly/html/classvtkCPPipeline.html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69997"/>
      </p:ext>
    </p:extLst>
  </p:cSld>
  <p:clrMapOvr>
    <a:masterClrMapping/>
  </p:clrMapOvr>
  <p:transition xmlns:p14="http://schemas.microsoft.com/office/powerpoint/2010/main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Catalyst’s job is to create and execute pipelines</a:t>
            </a:r>
          </a:p>
          <a:p>
            <a:endParaRPr lang="en-US" dirty="0"/>
          </a:p>
        </p:txBody>
      </p:sp>
      <p:pic>
        <p:nvPicPr>
          <p:cNvPr id="62466" name="Picture 2" descr="C:\Users\acbauer\Documents\SC12\phastasurfacepress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114800"/>
            <a:ext cx="4832349" cy="2495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C:\Users\acbauer\Documents\SC12\phastaspeedslic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84" y="1676400"/>
            <a:ext cx="5096082" cy="2901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10770"/>
      </p:ext>
    </p:extLst>
  </p:cSld>
  <p:clrMapOvr>
    <a:masterClrMapping/>
  </p:clrMapOvr>
  <p:transition xmlns:p14="http://schemas.microsoft.com/office/powerpoint/2010/main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Initialization</a:t>
            </a:r>
          </a:p>
          <a:p>
            <a:pPr lvl="1"/>
            <a:r>
              <a:rPr lang="en-US" dirty="0"/>
              <a:t>Information for creating pipelines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2400" y="1828799"/>
            <a:ext cx="1447800" cy="1600200"/>
          </a:xfrm>
          <a:prstGeom prst="round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indent="0" algn="ctr" defTabSz="4572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Solver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657600" y="2324100"/>
            <a:ext cx="1447800" cy="6096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Adaptor</a:t>
            </a:r>
          </a:p>
        </p:txBody>
      </p:sp>
      <p:cxnSp>
        <p:nvCxnSpPr>
          <p:cNvPr id="18" name="Straight Connector 17"/>
          <p:cNvCxnSpPr>
            <a:stCxn id="11" idx="3"/>
            <a:endCxn id="15" idx="1"/>
          </p:cNvCxnSpPr>
          <p:nvPr/>
        </p:nvCxnSpPr>
        <p:spPr bwMode="auto">
          <a:xfrm>
            <a:off x="1600200" y="2628899"/>
            <a:ext cx="2057400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905000" y="2178193"/>
            <a:ext cx="1514132" cy="884903"/>
            <a:chOff x="1905000" y="2178193"/>
            <a:chExt cx="1514132" cy="884903"/>
          </a:xfrm>
        </p:grpSpPr>
        <p:sp>
          <p:nvSpPr>
            <p:cNvPr id="3" name="Right Arrow 2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69699" y="2367290"/>
              <a:ext cx="18473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1682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After simulation completes time step update</a:t>
            </a:r>
          </a:p>
          <a:p>
            <a:pPr lvl="1"/>
            <a:r>
              <a:rPr lang="en-US" dirty="0"/>
              <a:t>Time, time step, </a:t>
            </a:r>
            <a:r>
              <a:rPr lang="en-US" dirty="0" smtClean="0"/>
              <a:t>force output flag</a:t>
            </a:r>
            <a:endParaRPr lang="en-US" dirty="0"/>
          </a:p>
          <a:p>
            <a:pPr lvl="1"/>
            <a:r>
              <a:rPr lang="en-US" dirty="0"/>
              <a:t>Information for creating grid and field information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2400" y="1619691"/>
            <a:ext cx="8727973" cy="2337793"/>
            <a:chOff x="152400" y="1619691"/>
            <a:chExt cx="8727973" cy="233779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52400" y="1828799"/>
              <a:ext cx="1447800" cy="16002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marR="0" indent="0" algn="ctr" defTabSz="4572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Solver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657600" y="2324100"/>
              <a:ext cx="1447800" cy="609600"/>
            </a:xfrm>
            <a:prstGeom prst="round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4572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Adaptor</a:t>
              </a:r>
            </a:p>
          </p:txBody>
        </p:sp>
        <p:cxnSp>
          <p:nvCxnSpPr>
            <p:cNvPr id="18" name="Straight Connector 17"/>
            <p:cNvCxnSpPr>
              <a:stCxn id="11" idx="3"/>
              <a:endCxn id="15" idx="1"/>
            </p:cNvCxnSpPr>
            <p:nvPr/>
          </p:nvCxnSpPr>
          <p:spPr bwMode="auto">
            <a:xfrm>
              <a:off x="1600200" y="2628899"/>
              <a:ext cx="2057400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5" idx="3"/>
            </p:cNvCxnSpPr>
            <p:nvPr/>
          </p:nvCxnSpPr>
          <p:spPr bwMode="auto">
            <a:xfrm>
              <a:off x="5105400" y="2628900"/>
              <a:ext cx="182511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905000" y="2178193"/>
            <a:ext cx="1514132" cy="884903"/>
            <a:chOff x="1905000" y="2178193"/>
            <a:chExt cx="1514132" cy="884903"/>
          </a:xfrm>
        </p:grpSpPr>
        <p:sp>
          <p:nvSpPr>
            <p:cNvPr id="3" name="Right Arrow 2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0" y="2367290"/>
              <a:ext cx="151413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T,TS,FO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889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After simulation completes time step update</a:t>
            </a:r>
          </a:p>
          <a:p>
            <a:pPr lvl="1"/>
            <a:r>
              <a:rPr lang="en-US" dirty="0"/>
              <a:t>Time, time step, force output </a:t>
            </a:r>
            <a:r>
              <a:rPr lang="en-US" dirty="0" smtClean="0"/>
              <a:t>flag passed to each pipeline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52400" y="1619691"/>
            <a:ext cx="8727973" cy="2337793"/>
            <a:chOff x="152400" y="1619691"/>
            <a:chExt cx="8727973" cy="233779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52400" y="1828799"/>
              <a:ext cx="1447800" cy="16002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marR="0" indent="0" algn="ctr" defTabSz="4572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Solver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657600" y="2324100"/>
              <a:ext cx="1447800" cy="609600"/>
            </a:xfrm>
            <a:prstGeom prst="round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4572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Adaptor</a:t>
              </a:r>
            </a:p>
          </p:txBody>
        </p:sp>
        <p:cxnSp>
          <p:nvCxnSpPr>
            <p:cNvPr id="18" name="Straight Connector 17"/>
            <p:cNvCxnSpPr>
              <a:stCxn id="11" idx="3"/>
              <a:endCxn id="15" idx="1"/>
            </p:cNvCxnSpPr>
            <p:nvPr/>
          </p:nvCxnSpPr>
          <p:spPr bwMode="auto">
            <a:xfrm>
              <a:off x="1600200" y="2628899"/>
              <a:ext cx="2057400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5" idx="3"/>
            </p:cNvCxnSpPr>
            <p:nvPr/>
          </p:nvCxnSpPr>
          <p:spPr bwMode="auto">
            <a:xfrm>
              <a:off x="5105400" y="2628900"/>
              <a:ext cx="182511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91468" y="1718014"/>
            <a:ext cx="1514132" cy="884903"/>
            <a:chOff x="1905000" y="2178193"/>
            <a:chExt cx="1514132" cy="884903"/>
          </a:xfrm>
        </p:grpSpPr>
        <p:sp>
          <p:nvSpPr>
            <p:cNvPr id="3" name="Right Arrow 2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0" y="2367290"/>
              <a:ext cx="151413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T,TS,FO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16381" y="2338848"/>
            <a:ext cx="1514132" cy="884903"/>
            <a:chOff x="1905000" y="2178193"/>
            <a:chExt cx="1514132" cy="884903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05000" y="2367290"/>
              <a:ext cx="151413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T,TS,FO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89841" y="2986547"/>
            <a:ext cx="1514132" cy="884903"/>
            <a:chOff x="1905000" y="2178193"/>
            <a:chExt cx="1514132" cy="884903"/>
          </a:xfrm>
        </p:grpSpPr>
        <p:sp>
          <p:nvSpPr>
            <p:cNvPr id="23" name="Right Arrow 22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05000" y="2367290"/>
              <a:ext cx="151413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T,TS,FO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38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After simulation completes time step update</a:t>
            </a:r>
          </a:p>
          <a:p>
            <a:pPr lvl="1"/>
            <a:r>
              <a:rPr lang="en-US" dirty="0"/>
              <a:t>Flag indicating which pipelines need to be executed/updated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2400" y="1619691"/>
            <a:ext cx="8727973" cy="2337793"/>
            <a:chOff x="152400" y="1619691"/>
            <a:chExt cx="8727973" cy="233779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52400" y="1828799"/>
              <a:ext cx="1447800" cy="16002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marR="0" indent="0" algn="ctr" defTabSz="4572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Solver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657600" y="2324100"/>
              <a:ext cx="1447800" cy="609600"/>
            </a:xfrm>
            <a:prstGeom prst="round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4572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Adaptor</a:t>
              </a:r>
            </a:p>
          </p:txBody>
        </p:sp>
        <p:cxnSp>
          <p:nvCxnSpPr>
            <p:cNvPr id="18" name="Straight Connector 17"/>
            <p:cNvCxnSpPr>
              <a:stCxn id="11" idx="3"/>
              <a:endCxn id="15" idx="1"/>
            </p:cNvCxnSpPr>
            <p:nvPr/>
          </p:nvCxnSpPr>
          <p:spPr bwMode="auto">
            <a:xfrm>
              <a:off x="1600200" y="2628899"/>
              <a:ext cx="2057400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5" idx="3"/>
            </p:cNvCxnSpPr>
            <p:nvPr/>
          </p:nvCxnSpPr>
          <p:spPr bwMode="auto">
            <a:xfrm>
              <a:off x="5105400" y="2628900"/>
              <a:ext cx="182511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70764" y="1653929"/>
            <a:ext cx="1514132" cy="884903"/>
            <a:chOff x="1905000" y="2186448"/>
            <a:chExt cx="1514132" cy="884903"/>
          </a:xfrm>
        </p:grpSpPr>
        <p:sp>
          <p:nvSpPr>
            <p:cNvPr id="3" name="Right Arrow 2"/>
            <p:cNvSpPr/>
            <p:nvPr/>
          </p:nvSpPr>
          <p:spPr bwMode="auto">
            <a:xfrm>
              <a:off x="1905000" y="2186448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9890" y="2367290"/>
              <a:ext cx="44435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Y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80964" y="2357991"/>
            <a:ext cx="1514132" cy="884903"/>
            <a:chOff x="1905000" y="2186448"/>
            <a:chExt cx="1514132" cy="884903"/>
          </a:xfrm>
        </p:grpSpPr>
        <p:sp>
          <p:nvSpPr>
            <p:cNvPr id="22" name="Right Arrow 21"/>
            <p:cNvSpPr/>
            <p:nvPr/>
          </p:nvSpPr>
          <p:spPr bwMode="auto">
            <a:xfrm>
              <a:off x="1905000" y="2186448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39890" y="2367290"/>
              <a:ext cx="44435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62802" y="2986547"/>
            <a:ext cx="1514132" cy="884903"/>
            <a:chOff x="1905000" y="2186448"/>
            <a:chExt cx="1514132" cy="884903"/>
          </a:xfrm>
        </p:grpSpPr>
        <p:sp>
          <p:nvSpPr>
            <p:cNvPr id="27" name="Right Arrow 26"/>
            <p:cNvSpPr/>
            <p:nvPr/>
          </p:nvSpPr>
          <p:spPr bwMode="auto">
            <a:xfrm>
              <a:off x="1905000" y="2186448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39890" y="2367290"/>
              <a:ext cx="44435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Y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2181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After simulation completes time step update</a:t>
            </a:r>
          </a:p>
          <a:p>
            <a:pPr lvl="1"/>
            <a:r>
              <a:rPr lang="en-US" dirty="0"/>
              <a:t>If any pipeline needs to be executed</a:t>
            </a:r>
          </a:p>
          <a:p>
            <a:pPr lvl="2"/>
            <a:r>
              <a:rPr lang="en-US" dirty="0"/>
              <a:t>Adaptor creates VTK objects to represent grids and fields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2400" y="1619691"/>
            <a:ext cx="8727973" cy="2337793"/>
            <a:chOff x="152400" y="1619691"/>
            <a:chExt cx="8727973" cy="233779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52400" y="1828799"/>
              <a:ext cx="1447800" cy="16002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marR="0" indent="0" algn="ctr" defTabSz="4572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Solver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657600" y="2324100"/>
              <a:ext cx="1447800" cy="609600"/>
            </a:xfrm>
            <a:prstGeom prst="round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4572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Adaptor</a:t>
              </a:r>
            </a:p>
          </p:txBody>
        </p:sp>
        <p:cxnSp>
          <p:nvCxnSpPr>
            <p:cNvPr id="18" name="Straight Connector 17"/>
            <p:cNvCxnSpPr>
              <a:stCxn id="11" idx="3"/>
              <a:endCxn id="15" idx="1"/>
            </p:cNvCxnSpPr>
            <p:nvPr/>
          </p:nvCxnSpPr>
          <p:spPr bwMode="auto">
            <a:xfrm>
              <a:off x="1600200" y="2628899"/>
              <a:ext cx="2057400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5" idx="3"/>
            </p:cNvCxnSpPr>
            <p:nvPr/>
          </p:nvCxnSpPr>
          <p:spPr bwMode="auto">
            <a:xfrm>
              <a:off x="5105400" y="2628900"/>
              <a:ext cx="182511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7" name="Picture 4" descr="http://www.thecollaredsheep.com/wp-content/uploads/2010/07/Windows-Hourglass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69058"/>
            <a:ext cx="577601" cy="4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692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After simulation completes time step update</a:t>
            </a:r>
          </a:p>
          <a:p>
            <a:pPr lvl="1"/>
            <a:r>
              <a:rPr lang="en-US" dirty="0"/>
              <a:t>Pass VTK data object  representing grids and fields to pipelines that need to execute/update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2400" y="1619691"/>
            <a:ext cx="8727973" cy="2337793"/>
            <a:chOff x="152400" y="1619691"/>
            <a:chExt cx="8727973" cy="233779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52400" y="1828799"/>
              <a:ext cx="1447800" cy="16002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marR="0" indent="0" algn="ctr" defTabSz="4572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Solver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657600" y="2324100"/>
              <a:ext cx="1447800" cy="609600"/>
            </a:xfrm>
            <a:prstGeom prst="round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4572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Adaptor</a:t>
              </a:r>
            </a:p>
          </p:txBody>
        </p:sp>
        <p:cxnSp>
          <p:nvCxnSpPr>
            <p:cNvPr id="18" name="Straight Connector 17"/>
            <p:cNvCxnSpPr>
              <a:stCxn id="11" idx="3"/>
              <a:endCxn id="15" idx="1"/>
            </p:cNvCxnSpPr>
            <p:nvPr/>
          </p:nvCxnSpPr>
          <p:spPr bwMode="auto">
            <a:xfrm>
              <a:off x="1600200" y="2628899"/>
              <a:ext cx="2057400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5" idx="3"/>
            </p:cNvCxnSpPr>
            <p:nvPr/>
          </p:nvCxnSpPr>
          <p:spPr bwMode="auto">
            <a:xfrm>
              <a:off x="5105400" y="2628900"/>
              <a:ext cx="182511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91468" y="1718014"/>
            <a:ext cx="1514132" cy="884903"/>
            <a:chOff x="1905000" y="2178193"/>
            <a:chExt cx="1514132" cy="884903"/>
          </a:xfrm>
        </p:grpSpPr>
        <p:sp>
          <p:nvSpPr>
            <p:cNvPr id="3" name="Right Arrow 2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75582" y="2367290"/>
              <a:ext cx="77296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G,F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89841" y="2986547"/>
            <a:ext cx="1514132" cy="884903"/>
            <a:chOff x="1905000" y="2178193"/>
            <a:chExt cx="1514132" cy="884903"/>
          </a:xfrm>
        </p:grpSpPr>
        <p:sp>
          <p:nvSpPr>
            <p:cNvPr id="23" name="Right Arrow 22"/>
            <p:cNvSpPr/>
            <p:nvPr/>
          </p:nvSpPr>
          <p:spPr bwMode="auto">
            <a:xfrm>
              <a:off x="1905000" y="2178193"/>
              <a:ext cx="1514132" cy="884903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75582" y="2367290"/>
              <a:ext cx="77296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G,F</a:t>
              </a:r>
              <a:endPara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226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/>
              <a:t>After simulation completes time step update</a:t>
            </a:r>
          </a:p>
          <a:p>
            <a:pPr lvl="1"/>
            <a:r>
              <a:rPr lang="en-US" dirty="0"/>
              <a:t>Pipelines execute and output desired information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2400" y="1619691"/>
            <a:ext cx="8727973" cy="2337793"/>
            <a:chOff x="152400" y="1619691"/>
            <a:chExt cx="8727973" cy="233779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52400" y="1828799"/>
              <a:ext cx="1447800" cy="16002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marR="0" indent="0" algn="ctr" defTabSz="4572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Solver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3657600" y="2324100"/>
              <a:ext cx="1447800" cy="609600"/>
            </a:xfrm>
            <a:prstGeom prst="round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4572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Adaptor</a:t>
              </a:r>
            </a:p>
          </p:txBody>
        </p:sp>
        <p:cxnSp>
          <p:nvCxnSpPr>
            <p:cNvPr id="18" name="Straight Connector 17"/>
            <p:cNvCxnSpPr>
              <a:stCxn id="11" idx="3"/>
              <a:endCxn id="15" idx="1"/>
            </p:cNvCxnSpPr>
            <p:nvPr/>
          </p:nvCxnSpPr>
          <p:spPr bwMode="auto">
            <a:xfrm>
              <a:off x="1600200" y="2628899"/>
              <a:ext cx="2057400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5" idx="3"/>
            </p:cNvCxnSpPr>
            <p:nvPr/>
          </p:nvCxnSpPr>
          <p:spPr bwMode="auto">
            <a:xfrm>
              <a:off x="5105400" y="2628900"/>
              <a:ext cx="182511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9" name="Picture 4" descr="http://www.thecollaredsheep.com/wp-content/uploads/2010/07/Windows-Hourglass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334" y="2737376"/>
            <a:ext cx="641376" cy="51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thecollaredsheep.com/wp-content/uploads/2010/07/Windows-Hourglass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36" y="1612143"/>
            <a:ext cx="641376" cy="51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 Situ?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089517"/>
              </p:ext>
            </p:extLst>
          </p:nvPr>
        </p:nvGraphicFramePr>
        <p:xfrm>
          <a:off x="533400" y="1066800"/>
          <a:ext cx="8077200" cy="445008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352800"/>
                <a:gridCol w="1447800"/>
                <a:gridCol w="1447800"/>
                <a:gridCol w="1828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 Change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r>
                        <a:rPr lang="en-US" baseline="0" dirty="0" smtClean="0"/>
                        <a:t>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Pf/s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Ef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Performance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Gf</a:t>
                      </a:r>
                      <a:r>
                        <a:rPr lang="en-US" baseline="0" dirty="0" smtClean="0"/>
                        <a:t>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Memory 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</a:t>
                      </a:r>
                      <a:r>
                        <a:rPr lang="en-US" baseline="0" dirty="0" smtClean="0"/>
                        <a:t> 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 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Concurrency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cpus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</a:t>
                      </a:r>
                      <a:r>
                        <a:rPr lang="en-US" baseline="0" dirty="0" smtClean="0"/>
                        <a:t> 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 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r>
                        <a:rPr lang="en-US" baseline="0" dirty="0" smtClean="0"/>
                        <a:t> 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size (nodes)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K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M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 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Input/Output</a:t>
                      </a:r>
                      <a:r>
                        <a:rPr lang="en-US" baseline="0" dirty="0" smtClean="0"/>
                        <a:t> Bandwidth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TB/s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TB/s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5791200"/>
            <a:ext cx="851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/>
              </a:rPr>
              <a:t>DOE </a:t>
            </a:r>
            <a:r>
              <a:rPr lang="en-US" sz="1400" dirty="0" err="1">
                <a:latin typeface="Helvetica Neue"/>
              </a:rPr>
              <a:t>Exascale</a:t>
            </a:r>
            <a:r>
              <a:rPr lang="en-US" sz="1400" dirty="0">
                <a:latin typeface="Helvetica Neue"/>
              </a:rPr>
              <a:t> Initiative Roadmap, Architecture and Technology Workshop, San Diego, December, 2009.</a:t>
            </a:r>
          </a:p>
        </p:txBody>
      </p:sp>
    </p:spTree>
    <p:extLst>
      <p:ext uri="{BB962C8B-B14F-4D97-AF65-F5344CB8AC3E}">
        <p14:creationId xmlns:p14="http://schemas.microsoft.com/office/powerpoint/2010/main" val="30381720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Catalyst?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4191000"/>
            <a:ext cx="8077200" cy="2362200"/>
          </a:xfrm>
        </p:spPr>
        <p:txBody>
          <a:bodyPr/>
          <a:lstStyle/>
          <a:p>
            <a:r>
              <a:rPr lang="en-US" dirty="0" smtClean="0"/>
              <a:t>Communication/synchronization routines</a:t>
            </a:r>
          </a:p>
          <a:p>
            <a:r>
              <a:rPr lang="en-US" dirty="0" smtClean="0"/>
              <a:t>Pipeline mechanics</a:t>
            </a:r>
          </a:p>
          <a:p>
            <a:r>
              <a:rPr lang="en-US" dirty="0" smtClean="0"/>
              <a:t>Data processing through filters</a:t>
            </a:r>
          </a:p>
          <a:p>
            <a:r>
              <a:rPr lang="en-US" dirty="0" smtClean="0"/>
              <a:t>Writers</a:t>
            </a:r>
          </a:p>
          <a:p>
            <a:r>
              <a:rPr lang="en-US" dirty="0" smtClean="0"/>
              <a:t>Rendering and compositing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505200" y="1371600"/>
            <a:ext cx="2174773" cy="2337793"/>
            <a:chOff x="6705600" y="1619691"/>
            <a:chExt cx="2174773" cy="233779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6705600" y="1619691"/>
              <a:ext cx="16002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930513" y="2163097"/>
              <a:ext cx="16383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03973" y="2738284"/>
              <a:ext cx="16764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Pipeline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7992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with Catalyst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8077200" cy="3962400"/>
          </a:xfrm>
        </p:spPr>
        <p:txBody>
          <a:bodyPr/>
          <a:lstStyle/>
          <a:p>
            <a:r>
              <a:rPr lang="en-US" dirty="0" smtClean="0"/>
              <a:t>Catalyst calls should have minimal footprint in simulation code</a:t>
            </a:r>
          </a:p>
          <a:p>
            <a:pPr lvl="1"/>
            <a:r>
              <a:rPr lang="en-US" dirty="0" smtClean="0"/>
              <a:t>Initialization call</a:t>
            </a:r>
          </a:p>
          <a:p>
            <a:pPr lvl="1"/>
            <a:r>
              <a:rPr lang="en-US" dirty="0" err="1" smtClean="0"/>
              <a:t>CoProcessing</a:t>
            </a:r>
            <a:r>
              <a:rPr lang="en-US" dirty="0" smtClean="0"/>
              <a:t> call</a:t>
            </a:r>
          </a:p>
          <a:p>
            <a:pPr lvl="1"/>
            <a:r>
              <a:rPr lang="en-US" dirty="0" smtClean="0"/>
              <a:t>Finalize call</a:t>
            </a:r>
          </a:p>
          <a:p>
            <a:r>
              <a:rPr lang="en-US" dirty="0" smtClean="0"/>
              <a:t>VTK data structures usually not appropriate for simulation code data structures</a:t>
            </a:r>
          </a:p>
          <a:p>
            <a:r>
              <a:rPr lang="en-US" dirty="0" smtClean="0"/>
              <a:t>Adaptor’s job is to provide interface between simulation code and Catalyst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657600" y="1295400"/>
            <a:ext cx="1447800" cy="6096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Adaptor</a:t>
            </a:r>
          </a:p>
        </p:txBody>
      </p:sp>
    </p:spTree>
    <p:extLst>
      <p:ext uri="{BB962C8B-B14F-4D97-AF65-F5344CB8AC3E}">
        <p14:creationId xmlns:p14="http://schemas.microsoft.com/office/powerpoint/2010/main" val="1771069092"/>
      </p:ext>
    </p:extLst>
  </p:cSld>
  <p:clrMapOvr>
    <a:masterClrMapping/>
  </p:clrMapOvr>
  <p:transition xmlns:p14="http://schemas.microsoft.com/office/powerpoint/2010/main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Adaptor Architectural 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743200"/>
            <a:ext cx="8382000" cy="3200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Initialization</a:t>
            </a:r>
            <a:endParaRPr lang="en-US" dirty="0"/>
          </a:p>
          <a:p>
            <a:pPr lvl="1"/>
            <a:r>
              <a:rPr lang="en-US" dirty="0"/>
              <a:t>Creates </a:t>
            </a:r>
            <a:r>
              <a:rPr lang="en-US" dirty="0" err="1"/>
              <a:t>vtkCPProcessor</a:t>
            </a:r>
            <a:r>
              <a:rPr lang="en-US" dirty="0"/>
              <a:t> and initializes it</a:t>
            </a:r>
          </a:p>
          <a:p>
            <a:pPr lvl="2"/>
            <a:r>
              <a:rPr lang="en-US" dirty="0" err="1"/>
              <a:t>vtkCPProcessor</a:t>
            </a:r>
            <a:r>
              <a:rPr lang="en-US" dirty="0"/>
              <a:t>::Initialize()</a:t>
            </a:r>
          </a:p>
          <a:p>
            <a:pPr lvl="1"/>
            <a:r>
              <a:rPr lang="en-US" dirty="0"/>
              <a:t>Creates </a:t>
            </a:r>
            <a:r>
              <a:rPr lang="en-US" dirty="0" err="1"/>
              <a:t>vtkCPPipeline</a:t>
            </a:r>
            <a:r>
              <a:rPr lang="en-US" dirty="0"/>
              <a:t> objects and adds them to </a:t>
            </a:r>
            <a:r>
              <a:rPr lang="en-US" dirty="0" err="1"/>
              <a:t>vtkCPProcessor</a:t>
            </a:r>
            <a:endParaRPr lang="en-US" dirty="0"/>
          </a:p>
          <a:p>
            <a:pPr lvl="2"/>
            <a:r>
              <a:rPr lang="en-US" dirty="0" err="1"/>
              <a:t>vtkCPProcessor</a:t>
            </a:r>
            <a:r>
              <a:rPr lang="en-US" dirty="0"/>
              <a:t>::</a:t>
            </a:r>
            <a:r>
              <a:rPr lang="en-US" dirty="0" err="1"/>
              <a:t>AddPipeline</a:t>
            </a:r>
            <a:r>
              <a:rPr lang="en-US" dirty="0"/>
              <a:t>(</a:t>
            </a:r>
            <a:r>
              <a:rPr lang="en-US" dirty="0" err="1"/>
              <a:t>vtkCPPipeline</a:t>
            </a:r>
            <a:r>
              <a:rPr lang="en-US" dirty="0"/>
              <a:t>*)</a:t>
            </a:r>
          </a:p>
          <a:p>
            <a:endParaRPr lang="en-US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914400" y="1066800"/>
            <a:ext cx="4343400" cy="15240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Adaptor: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vtkCPProcessor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Processor;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latin typeface="Calibri"/>
                <a:cs typeface="Calibri"/>
              </a:rPr>
              <a:t>vtkDataObject</a:t>
            </a:r>
            <a:r>
              <a:rPr lang="en-US" sz="1800" dirty="0" smtClean="0">
                <a:latin typeface="Calibri"/>
                <a:cs typeface="Calibri"/>
              </a:rPr>
              <a:t>* </a:t>
            </a:r>
            <a:r>
              <a:rPr lang="en-US" sz="1800" dirty="0" err="1" smtClean="0">
                <a:latin typeface="Calibri"/>
                <a:cs typeface="Calibri"/>
              </a:rPr>
              <a:t>CreateGrid</a:t>
            </a:r>
            <a:r>
              <a:rPr lang="en-US" sz="1800" dirty="0" smtClean="0">
                <a:latin typeface="Calibri"/>
                <a:cs typeface="Calibri"/>
              </a:rPr>
              <a:t>();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CreatePipeline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();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966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Adaptor Architectural 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743200"/>
            <a:ext cx="8382000" cy="3200400"/>
          </a:xfrm>
        </p:spPr>
        <p:txBody>
          <a:bodyPr/>
          <a:lstStyle/>
          <a:p>
            <a:r>
              <a:rPr lang="en-US" dirty="0"/>
              <a:t>When called after update time step is completed</a:t>
            </a:r>
          </a:p>
          <a:p>
            <a:pPr lvl="1"/>
            <a:r>
              <a:rPr lang="en-US" dirty="0"/>
              <a:t>Creates a </a:t>
            </a:r>
            <a:r>
              <a:rPr lang="en-US" dirty="0" err="1"/>
              <a:t>vtkCPDataDescription</a:t>
            </a:r>
            <a:endParaRPr lang="en-US" dirty="0"/>
          </a:p>
          <a:p>
            <a:pPr lvl="2"/>
            <a:r>
              <a:rPr lang="en-US" dirty="0"/>
              <a:t>Information needed by Catalyst to determine what pipelines need to execute</a:t>
            </a:r>
          </a:p>
          <a:p>
            <a:pPr lvl="2"/>
            <a:r>
              <a:rPr lang="en-US" dirty="0" err="1" smtClean="0"/>
              <a:t>vtkCPDataDescription</a:t>
            </a:r>
            <a:r>
              <a:rPr lang="en-US" dirty="0" smtClean="0"/>
              <a:t>::</a:t>
            </a:r>
            <a:r>
              <a:rPr lang="en-US" dirty="0" err="1" smtClean="0"/>
              <a:t>SetTimeData</a:t>
            </a:r>
            <a:r>
              <a:rPr lang="en-US" dirty="0" smtClean="0"/>
              <a:t>(double time, </a:t>
            </a:r>
            <a:r>
              <a:rPr lang="en-US" dirty="0" err="1" smtClean="0"/>
              <a:t>vtkIdType</a:t>
            </a:r>
            <a:r>
              <a:rPr lang="en-US" dirty="0" smtClean="0"/>
              <a:t> </a:t>
            </a:r>
            <a:r>
              <a:rPr lang="en-US" dirty="0" err="1" smtClean="0"/>
              <a:t>timeStep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vtkCPDataDescription</a:t>
            </a:r>
            <a:r>
              <a:rPr lang="en-US" dirty="0" smtClean="0"/>
              <a:t>::</a:t>
            </a:r>
            <a:r>
              <a:rPr lang="en-US" dirty="0" err="1" smtClean="0"/>
              <a:t>SetForceOutput</a:t>
            </a:r>
            <a:r>
              <a:rPr lang="en-US" dirty="0" smtClean="0"/>
              <a:t>(</a:t>
            </a:r>
            <a:r>
              <a:rPr lang="en-US" dirty="0" err="1" smtClean="0"/>
              <a:t>bool</a:t>
            </a:r>
            <a:r>
              <a:rPr lang="en-US" dirty="0" smtClean="0"/>
              <a:t>) </a:t>
            </a:r>
            <a:r>
              <a:rPr lang="en-US" i="1" dirty="0" smtClean="0">
                <a:solidFill>
                  <a:srgbClr val="FFFF00"/>
                </a:solidFill>
              </a:rPr>
              <a:t>optional</a:t>
            </a:r>
            <a:endParaRPr lang="en-US" i="1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Queries pipelines to determine if </a:t>
            </a:r>
            <a:r>
              <a:rPr lang="en-US" dirty="0" err="1" smtClean="0"/>
              <a:t>coprocessing</a:t>
            </a:r>
            <a:r>
              <a:rPr lang="en-US" dirty="0" smtClean="0"/>
              <a:t> is necessary</a:t>
            </a:r>
          </a:p>
          <a:p>
            <a:pPr lvl="2"/>
            <a:r>
              <a:rPr lang="en-US" dirty="0" smtClean="0"/>
              <a:t>Processor-&gt;</a:t>
            </a:r>
            <a:r>
              <a:rPr lang="en-US" dirty="0" err="1" smtClean="0"/>
              <a:t>RequestDataDescription</a:t>
            </a:r>
            <a:r>
              <a:rPr lang="en-US" dirty="0" smtClean="0"/>
              <a:t>(</a:t>
            </a:r>
            <a:r>
              <a:rPr lang="en-US" dirty="0" err="1" smtClean="0"/>
              <a:t>vtkCPDataDescription</a:t>
            </a:r>
            <a:r>
              <a:rPr lang="en-US" dirty="0" smtClean="0"/>
              <a:t>*)</a:t>
            </a:r>
          </a:p>
          <a:p>
            <a:pPr lvl="2"/>
            <a:r>
              <a:rPr lang="en-US" dirty="0" smtClean="0"/>
              <a:t>Returns 0 if no </a:t>
            </a:r>
            <a:r>
              <a:rPr lang="en-US" dirty="0" err="1" smtClean="0"/>
              <a:t>coprocessing</a:t>
            </a:r>
            <a:r>
              <a:rPr lang="en-US" dirty="0" smtClean="0"/>
              <a:t> is needed that time step</a:t>
            </a:r>
            <a:endParaRPr lang="en-US" dirty="0"/>
          </a:p>
          <a:p>
            <a:endParaRPr lang="en-US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914400" y="1066800"/>
            <a:ext cx="4343400" cy="15240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Adaptor: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vtkCPProcessor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Processor;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latin typeface="Calibri"/>
                <a:cs typeface="Calibri"/>
              </a:rPr>
              <a:t>vtkDataObject</a:t>
            </a:r>
            <a:r>
              <a:rPr lang="en-US" sz="1800" dirty="0" smtClean="0">
                <a:latin typeface="Calibri"/>
                <a:cs typeface="Calibri"/>
              </a:rPr>
              <a:t>* </a:t>
            </a:r>
            <a:r>
              <a:rPr lang="en-US" sz="1800" dirty="0" err="1" smtClean="0">
                <a:latin typeface="Calibri"/>
                <a:cs typeface="Calibri"/>
              </a:rPr>
              <a:t>CreateGrid</a:t>
            </a:r>
            <a:r>
              <a:rPr lang="en-US" sz="1800" dirty="0" smtClean="0">
                <a:latin typeface="Calibri"/>
                <a:cs typeface="Calibri"/>
              </a:rPr>
              <a:t>();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CreatePipeline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();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1607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Adaptor Architectural 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743200"/>
            <a:ext cx="8382000" cy="3200400"/>
          </a:xfrm>
        </p:spPr>
        <p:txBody>
          <a:bodyPr/>
          <a:lstStyle/>
          <a:p>
            <a:r>
              <a:rPr lang="en-US" dirty="0" smtClean="0"/>
              <a:t>If Processor-&gt;</a:t>
            </a:r>
            <a:r>
              <a:rPr lang="en-US" dirty="0" err="1" smtClean="0"/>
              <a:t>RequestDataDescription</a:t>
            </a:r>
            <a:r>
              <a:rPr lang="en-US" dirty="0" smtClean="0"/>
              <a:t>() != 0</a:t>
            </a:r>
          </a:p>
          <a:p>
            <a:pPr lvl="1"/>
            <a:r>
              <a:rPr lang="en-US" dirty="0" err="1" smtClean="0"/>
              <a:t>CreateGrid</a:t>
            </a:r>
            <a:r>
              <a:rPr lang="en-US" dirty="0" smtClean="0"/>
              <a:t>() </a:t>
            </a:r>
          </a:p>
          <a:p>
            <a:pPr lvl="2"/>
            <a:r>
              <a:rPr lang="en-US" dirty="0" smtClean="0"/>
              <a:t>Creates grids and fields</a:t>
            </a:r>
          </a:p>
          <a:p>
            <a:pPr lvl="2"/>
            <a:r>
              <a:rPr lang="en-US" dirty="0" smtClean="0"/>
              <a:t>Biggest part of the adaptor</a:t>
            </a:r>
          </a:p>
          <a:p>
            <a:pPr lvl="1"/>
            <a:r>
              <a:rPr lang="en-US" dirty="0" err="1" smtClean="0"/>
              <a:t>vtkCPDataDescription</a:t>
            </a:r>
            <a:r>
              <a:rPr lang="en-US" dirty="0" smtClean="0"/>
              <a:t>::</a:t>
            </a:r>
            <a:r>
              <a:rPr lang="en-US" dirty="0" err="1" smtClean="0"/>
              <a:t>AddInput</a:t>
            </a:r>
            <a:r>
              <a:rPr lang="en-US" dirty="0" smtClean="0"/>
              <a:t>(</a:t>
            </a:r>
            <a:r>
              <a:rPr lang="en-US" dirty="0" err="1" smtClean="0"/>
              <a:t>const</a:t>
            </a:r>
            <a:r>
              <a:rPr lang="en-US" dirty="0" smtClean="0"/>
              <a:t> char* name)</a:t>
            </a:r>
          </a:p>
          <a:p>
            <a:pPr lvl="2"/>
            <a:r>
              <a:rPr lang="en-US" dirty="0" smtClean="0"/>
              <a:t>Convention is that name := “input” for a single input</a:t>
            </a:r>
          </a:p>
          <a:p>
            <a:pPr lvl="1"/>
            <a:r>
              <a:rPr lang="en-US" dirty="0" err="1" smtClean="0"/>
              <a:t>vtkCPDataDescription</a:t>
            </a:r>
            <a:r>
              <a:rPr lang="en-US" dirty="0" smtClean="0"/>
              <a:t>::</a:t>
            </a:r>
            <a:r>
              <a:rPr lang="en-US" dirty="0" err="1" smtClean="0"/>
              <a:t>GetInputDataDescriptionByName</a:t>
            </a:r>
            <a:r>
              <a:rPr lang="en-US" dirty="0" smtClean="0"/>
              <a:t>(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const</a:t>
            </a:r>
            <a:r>
              <a:rPr lang="en-US" dirty="0" smtClean="0"/>
              <a:t> char* name)-&gt;</a:t>
            </a:r>
            <a:r>
              <a:rPr lang="en-US" dirty="0" err="1" smtClean="0"/>
              <a:t>SetGrid</a:t>
            </a:r>
            <a:r>
              <a:rPr lang="en-US" dirty="0" smtClean="0"/>
              <a:t>( </a:t>
            </a:r>
            <a:r>
              <a:rPr lang="en-US" dirty="0" err="1" smtClean="0"/>
              <a:t>CreateGrid</a:t>
            </a:r>
            <a:r>
              <a:rPr lang="en-US" dirty="0" smtClean="0"/>
              <a:t>() )</a:t>
            </a:r>
          </a:p>
          <a:p>
            <a:pPr lvl="1"/>
            <a:r>
              <a:rPr lang="en-US" dirty="0" smtClean="0"/>
              <a:t>Processor-&gt;</a:t>
            </a:r>
            <a:r>
              <a:rPr lang="en-US" dirty="0" err="1" smtClean="0"/>
              <a:t>CoProcess</a:t>
            </a:r>
            <a:r>
              <a:rPr lang="en-US" dirty="0" smtClean="0"/>
              <a:t>(</a:t>
            </a:r>
            <a:r>
              <a:rPr lang="en-US" dirty="0" err="1" smtClean="0"/>
              <a:t>vtkCPDataDescription</a:t>
            </a:r>
            <a:r>
              <a:rPr lang="en-US" dirty="0" smtClean="0"/>
              <a:t>*)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914400" y="1066800"/>
            <a:ext cx="4343400" cy="15240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Adaptor: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vtkCPProcessor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Processor;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latin typeface="Calibri"/>
                <a:cs typeface="Calibri"/>
              </a:rPr>
              <a:t>vtkDataObject</a:t>
            </a:r>
            <a:r>
              <a:rPr lang="en-US" sz="1800" dirty="0" smtClean="0">
                <a:latin typeface="Calibri"/>
                <a:cs typeface="Calibri"/>
              </a:rPr>
              <a:t>* </a:t>
            </a:r>
            <a:r>
              <a:rPr lang="en-US" sz="1800" dirty="0" err="1" smtClean="0">
                <a:latin typeface="Calibri"/>
                <a:cs typeface="Calibri"/>
              </a:rPr>
              <a:t>CreateGrid</a:t>
            </a:r>
            <a:r>
              <a:rPr lang="en-US" sz="1800" dirty="0" smtClean="0">
                <a:latin typeface="Calibri"/>
                <a:cs typeface="Calibri"/>
              </a:rPr>
              <a:t>();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CreatePipeline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();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2382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Adaptor Architectural 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743200"/>
            <a:ext cx="8382000" cy="3200400"/>
          </a:xfrm>
        </p:spPr>
        <p:txBody>
          <a:bodyPr/>
          <a:lstStyle/>
          <a:p>
            <a:r>
              <a:rPr lang="en-US" dirty="0" smtClean="0"/>
              <a:t>Finalize</a:t>
            </a:r>
          </a:p>
          <a:p>
            <a:pPr lvl="1"/>
            <a:r>
              <a:rPr lang="en-US" dirty="0" smtClean="0"/>
              <a:t>Processor-&gt;Finalize()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914400" y="1066800"/>
            <a:ext cx="4343400" cy="15240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Adaptor: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vtkCPProcessor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Processor;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latin typeface="Calibri"/>
                <a:cs typeface="Calibri"/>
              </a:rPr>
              <a:t>vtkDataObject</a:t>
            </a:r>
            <a:r>
              <a:rPr lang="en-US" sz="1800" dirty="0" smtClean="0">
                <a:latin typeface="Calibri"/>
                <a:cs typeface="Calibri"/>
              </a:rPr>
              <a:t>* </a:t>
            </a:r>
            <a:r>
              <a:rPr lang="en-US" sz="1800" dirty="0" err="1" smtClean="0">
                <a:latin typeface="Calibri"/>
                <a:cs typeface="Calibri"/>
              </a:rPr>
              <a:t>CreateGrid</a:t>
            </a:r>
            <a:r>
              <a:rPr lang="en-US" sz="1800" dirty="0" smtClean="0">
                <a:latin typeface="Calibri"/>
                <a:cs typeface="Calibri"/>
              </a:rPr>
              <a:t>();</a:t>
            </a:r>
          </a:p>
          <a:p>
            <a:pPr marL="0" marR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vtkCPPipeline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*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CreatePipeline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cs typeface="Calibri"/>
              </a:rPr>
              <a:t>();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385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</a:t>
            </a:r>
            <a:r>
              <a:rPr lang="en-US" dirty="0" err="1" smtClean="0"/>
              <a:t>CoProcessing</a:t>
            </a:r>
            <a:r>
              <a:rPr lang="en-US" dirty="0" smtClean="0"/>
              <a:t>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Initialize</a:t>
            </a:r>
          </a:p>
          <a:p>
            <a:endParaRPr lang="en-US" sz="1800" dirty="0" smtClean="0"/>
          </a:p>
          <a:p>
            <a:r>
              <a:rPr lang="en-US" dirty="0" smtClean="0"/>
              <a:t>Check with each coprocessing pipeline if execution is necessary</a:t>
            </a:r>
          </a:p>
          <a:p>
            <a:pPr lvl="1"/>
            <a:r>
              <a:rPr lang="en-US" dirty="0" smtClean="0"/>
              <a:t>Input is simulation time and time step</a:t>
            </a:r>
          </a:p>
          <a:p>
            <a:pPr lvl="1"/>
            <a:r>
              <a:rPr lang="en-US" dirty="0" smtClean="0"/>
              <a:t>Output is if coprocessing is needed along with needed grids and fields</a:t>
            </a:r>
          </a:p>
          <a:p>
            <a:pPr lvl="1"/>
            <a:endParaRPr lang="en-US" sz="1800" dirty="0" smtClean="0"/>
          </a:p>
          <a:p>
            <a:r>
              <a:rPr lang="en-US" dirty="0" smtClean="0"/>
              <a:t>If coprocessing is needed at specified time and time step:</a:t>
            </a:r>
          </a:p>
          <a:p>
            <a:pPr lvl="1"/>
            <a:r>
              <a:rPr lang="en-US" dirty="0" smtClean="0"/>
              <a:t>Input the grid and field information</a:t>
            </a:r>
          </a:p>
          <a:p>
            <a:pPr lvl="1"/>
            <a:r>
              <a:rPr lang="en-US" dirty="0" smtClean="0"/>
              <a:t>Execute the proper coprocessing pipelines</a:t>
            </a:r>
          </a:p>
          <a:p>
            <a:pPr lvl="1"/>
            <a:endParaRPr lang="en-US" sz="1800" dirty="0" smtClean="0"/>
          </a:p>
          <a:p>
            <a:r>
              <a:rPr lang="en-US" dirty="0" smtClean="0"/>
              <a:t>Finalize</a:t>
            </a:r>
          </a:p>
        </p:txBody>
      </p:sp>
    </p:spTree>
    <p:extLst>
      <p:ext uri="{BB962C8B-B14F-4D97-AF65-F5344CB8AC3E}">
        <p14:creationId xmlns:p14="http://schemas.microsoft.com/office/powerpoint/2010/main" val="18960513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43600" y="6172200"/>
            <a:ext cx="32004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C++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http://paraview.org/Wiki/Coprocessing_example</a:t>
            </a:r>
          </a:p>
          <a:p>
            <a:pPr>
              <a:buNone/>
            </a:pPr>
            <a:r>
              <a:rPr lang="en-US" dirty="0" smtClean="0"/>
              <a:t>Tutorial files: </a:t>
            </a:r>
            <a:r>
              <a:rPr lang="en-US" dirty="0" err="1" smtClean="0"/>
              <a:t>CxxExample</a:t>
            </a:r>
            <a:r>
              <a:rPr lang="en-US" dirty="0" smtClean="0"/>
              <a:t>/CoProcessingExample.cxx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2133600"/>
          <a:ext cx="7977188" cy="470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4" imgW="5975752" imgH="3535582" progId="Word.Document.12">
                  <p:embed/>
                </p:oleObj>
              </mc:Choice>
              <mc:Fallback>
                <p:oleObj name="Document" r:id="rId4" imgW="5975752" imgH="353558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33600"/>
                        <a:ext cx="7977188" cy="47037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0265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324600" y="6248400"/>
            <a:ext cx="28194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C++ Example (2)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/>
          </p:cNvGraphicFramePr>
          <p:nvPr/>
        </p:nvGraphicFramePr>
        <p:xfrm>
          <a:off x="609600" y="990600"/>
          <a:ext cx="7977188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4" imgW="5975752" imgH="6751746" progId="Word.Document.12">
                  <p:embed/>
                </p:oleObj>
              </mc:Choice>
              <mc:Fallback>
                <p:oleObj name="Document" r:id="rId4" imgW="5975752" imgH="6751746" progId="Word.Document.1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9794"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7977188" cy="5867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0620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096000"/>
            <a:ext cx="2057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914400"/>
            <a:ext cx="8077200" cy="5486400"/>
          </a:xfrm>
        </p:spPr>
        <p:txBody>
          <a:bodyPr/>
          <a:lstStyle/>
          <a:p>
            <a:r>
              <a:rPr lang="en-US" dirty="0" smtClean="0"/>
              <a:t>http://paraview.org/Wiki/Python_coprocessing_example</a:t>
            </a:r>
          </a:p>
          <a:p>
            <a:r>
              <a:rPr lang="en-US" dirty="0" smtClean="0"/>
              <a:t>Tutorial files</a:t>
            </a:r>
          </a:p>
          <a:p>
            <a:pPr lvl="1"/>
            <a:r>
              <a:rPr lang="en-US" dirty="0" smtClean="0"/>
              <a:t>PythonExample/example.py</a:t>
            </a:r>
          </a:p>
          <a:p>
            <a:r>
              <a:rPr lang="en-US" dirty="0" smtClean="0"/>
              <a:t>PYTHONPATH</a:t>
            </a:r>
          </a:p>
          <a:p>
            <a:pPr lvl="1"/>
            <a:r>
              <a:rPr lang="en-US" sz="2000" dirty="0" smtClean="0"/>
              <a:t>&lt;PARAVIEW BUILD DIR&gt;/lib</a:t>
            </a:r>
          </a:p>
          <a:p>
            <a:pPr lvl="1"/>
            <a:r>
              <a:rPr lang="en-US" sz="2000" dirty="0" smtClean="0"/>
              <a:t>&lt;PARAVIEW BUILD DIR&gt;/lib/site-packages</a:t>
            </a:r>
          </a:p>
          <a:p>
            <a:pPr lvl="1"/>
            <a:r>
              <a:rPr lang="en-US" sz="2000" dirty="0" smtClean="0"/>
              <a:t>&lt;PARAVIEW BUILD DIR&gt;/VTK/Wrapping/Python</a:t>
            </a:r>
          </a:p>
          <a:p>
            <a:r>
              <a:rPr lang="en-US" dirty="0" smtClean="0"/>
              <a:t>LD_LIBRARY_PATH</a:t>
            </a:r>
          </a:p>
          <a:p>
            <a:pPr lvl="1"/>
            <a:r>
              <a:rPr lang="en-US" sz="2000" dirty="0" smtClean="0"/>
              <a:t>&lt;PARAVIEW BUILD DIR&gt;/lib</a:t>
            </a:r>
          </a:p>
          <a:p>
            <a:pPr lvl="1"/>
            <a:r>
              <a:rPr lang="en-US" sz="2000" dirty="0" smtClean="0"/>
              <a:t>Depending on ParaView build options</a:t>
            </a:r>
          </a:p>
          <a:p>
            <a:pPr lvl="2"/>
            <a:r>
              <a:rPr lang="en-US" sz="1800" dirty="0" smtClean="0"/>
              <a:t>Qt libraries</a:t>
            </a:r>
          </a:p>
          <a:p>
            <a:pPr lvl="2"/>
            <a:r>
              <a:rPr lang="en-US" sz="1800" dirty="0" smtClean="0"/>
              <a:t>Mesa libraries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92238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1143000" y="1600200"/>
            <a:ext cx="1714500" cy="1600200"/>
            <a:chOff x="533400" y="762000"/>
            <a:chExt cx="1642997" cy="1961322"/>
          </a:xfrm>
        </p:grpSpPr>
        <p:sp>
          <p:nvSpPr>
            <p:cNvPr id="22" name="Rounded Rectangle 21"/>
            <p:cNvSpPr/>
            <p:nvPr/>
          </p:nvSpPr>
          <p:spPr>
            <a:xfrm>
              <a:off x="533400" y="762000"/>
              <a:ext cx="1642997" cy="1961322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 baseline="0" dirty="0" smtClean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r>
                <a:rPr lang="en-US" sz="1800" baseline="0" dirty="0" smtClean="0">
                  <a:latin typeface="Calibri"/>
                  <a:cs typeface="Calibri"/>
                </a:rPr>
                <a:t>Simulation</a:t>
              </a:r>
              <a:endParaRPr lang="en-US" sz="1800" baseline="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latin typeface="Calibri"/>
                <a:cs typeface="Calibri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94252" y="1882755"/>
              <a:ext cx="1521294" cy="717985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latin typeface="Calibri"/>
                  <a:cs typeface="Calibri"/>
                </a:rPr>
                <a:t>Catalyst</a:t>
              </a:r>
              <a:endParaRPr lang="en-US" sz="1800" baseline="0" dirty="0">
                <a:latin typeface="Calibri"/>
                <a:cs typeface="Calibri"/>
              </a:endParaRPr>
            </a:p>
          </p:txBody>
        </p:sp>
      </p:grpSp>
      <p:sp>
        <p:nvSpPr>
          <p:cNvPr id="24" name="Can 23"/>
          <p:cNvSpPr/>
          <p:nvPr/>
        </p:nvSpPr>
        <p:spPr bwMode="auto">
          <a:xfrm>
            <a:off x="1447800" y="3810000"/>
            <a:ext cx="1114425" cy="1041400"/>
          </a:xfrm>
          <a:prstGeom prst="can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>
                <a:latin typeface="Calibri"/>
                <a:cs typeface="Calibri"/>
              </a:rPr>
              <a:t>Disk</a:t>
            </a:r>
          </a:p>
          <a:p>
            <a:pPr algn="ctr">
              <a:defRPr/>
            </a:pPr>
            <a:r>
              <a:rPr lang="en-US" sz="1800" baseline="0" dirty="0">
                <a:latin typeface="Calibri"/>
                <a:cs typeface="Calibri"/>
              </a:rPr>
              <a:t>Storage</a:t>
            </a:r>
          </a:p>
        </p:txBody>
      </p:sp>
      <p:cxnSp>
        <p:nvCxnSpPr>
          <p:cNvPr id="25" name="Straight Arrow Connector 24"/>
          <p:cNvCxnSpPr>
            <a:stCxn id="22" idx="2"/>
            <a:endCxn id="24" idx="1"/>
          </p:cNvCxnSpPr>
          <p:nvPr/>
        </p:nvCxnSpPr>
        <p:spPr bwMode="auto">
          <a:xfrm>
            <a:off x="2000250" y="3200400"/>
            <a:ext cx="4763" cy="6096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 bwMode="auto">
          <a:xfrm>
            <a:off x="1181100" y="5410200"/>
            <a:ext cx="1670050" cy="663575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 smtClean="0">
                <a:latin typeface="Calibri"/>
                <a:cs typeface="Calibri"/>
              </a:rPr>
              <a:t>Visualization</a:t>
            </a:r>
            <a:endParaRPr lang="en-US" sz="1800" baseline="0" dirty="0">
              <a:latin typeface="Calibri"/>
              <a:cs typeface="Calibri"/>
            </a:endParaRPr>
          </a:p>
        </p:txBody>
      </p:sp>
      <p:cxnSp>
        <p:nvCxnSpPr>
          <p:cNvPr id="28" name="Straight Arrow Connector 27"/>
          <p:cNvCxnSpPr>
            <a:stCxn id="24" idx="3"/>
            <a:endCxn id="27" idx="0"/>
          </p:cNvCxnSpPr>
          <p:nvPr/>
        </p:nvCxnSpPr>
        <p:spPr bwMode="auto">
          <a:xfrm>
            <a:off x="2005013" y="4851400"/>
            <a:ext cx="11112" cy="5588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4495800" y="1600200"/>
            <a:ext cx="4178300" cy="1600200"/>
            <a:chOff x="533400" y="762000"/>
            <a:chExt cx="4004045" cy="1961322"/>
          </a:xfrm>
        </p:grpSpPr>
        <p:sp>
          <p:nvSpPr>
            <p:cNvPr id="40" name="Rounded Rectangle 39"/>
            <p:cNvSpPr/>
            <p:nvPr/>
          </p:nvSpPr>
          <p:spPr>
            <a:xfrm>
              <a:off x="533400" y="762000"/>
              <a:ext cx="1642997" cy="1961322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 baseline="0" dirty="0" smtClean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r>
                <a:rPr lang="en-US" sz="1800" baseline="0" dirty="0" smtClean="0">
                  <a:latin typeface="Calibri"/>
                  <a:cs typeface="Calibri"/>
                </a:rPr>
                <a:t>Simulation</a:t>
              </a:r>
              <a:endParaRPr lang="en-US" sz="1800" baseline="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latin typeface="Calibri"/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latin typeface="Calibri"/>
                <a:cs typeface="Calibri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016151" y="1882755"/>
              <a:ext cx="1521294" cy="717985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latin typeface="Calibri"/>
                  <a:cs typeface="Calibri"/>
                </a:rPr>
                <a:t>Catalyst</a:t>
              </a:r>
              <a:endParaRPr lang="en-US" sz="1800" baseline="0" dirty="0">
                <a:latin typeface="Calibri"/>
                <a:cs typeface="Calibri"/>
              </a:endParaRPr>
            </a:p>
          </p:txBody>
        </p:sp>
      </p:grpSp>
      <p:sp>
        <p:nvSpPr>
          <p:cNvPr id="42" name="Can 41"/>
          <p:cNvSpPr/>
          <p:nvPr/>
        </p:nvSpPr>
        <p:spPr bwMode="auto">
          <a:xfrm>
            <a:off x="4800600" y="3810000"/>
            <a:ext cx="1114425" cy="1041400"/>
          </a:xfrm>
          <a:prstGeom prst="can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>
                <a:latin typeface="Calibri"/>
                <a:cs typeface="Calibri"/>
              </a:rPr>
              <a:t>Disk</a:t>
            </a:r>
          </a:p>
          <a:p>
            <a:pPr algn="ctr">
              <a:defRPr/>
            </a:pPr>
            <a:r>
              <a:rPr lang="en-US" sz="1800" baseline="0" dirty="0">
                <a:latin typeface="Calibri"/>
                <a:cs typeface="Calibri"/>
              </a:rPr>
              <a:t>Storage</a:t>
            </a:r>
          </a:p>
        </p:txBody>
      </p:sp>
      <p:cxnSp>
        <p:nvCxnSpPr>
          <p:cNvPr id="43" name="Straight Arrow Connector 42"/>
          <p:cNvCxnSpPr>
            <a:stCxn id="40" idx="2"/>
            <a:endCxn id="42" idx="1"/>
          </p:cNvCxnSpPr>
          <p:nvPr/>
        </p:nvCxnSpPr>
        <p:spPr bwMode="auto">
          <a:xfrm>
            <a:off x="5353050" y="3200400"/>
            <a:ext cx="4763" cy="6096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 bwMode="auto">
          <a:xfrm>
            <a:off x="4533900" y="5410200"/>
            <a:ext cx="1670050" cy="663575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 smtClean="0">
                <a:latin typeface="Calibri"/>
                <a:cs typeface="Calibri"/>
              </a:rPr>
              <a:t>Visualization</a:t>
            </a:r>
            <a:endParaRPr lang="en-US" sz="1800" baseline="0" dirty="0">
              <a:latin typeface="Calibri"/>
              <a:cs typeface="Calibri"/>
            </a:endParaRPr>
          </a:p>
        </p:txBody>
      </p:sp>
      <p:cxnSp>
        <p:nvCxnSpPr>
          <p:cNvPr id="46" name="Straight Arrow Connector 45"/>
          <p:cNvCxnSpPr>
            <a:stCxn id="42" idx="3"/>
            <a:endCxn id="45" idx="0"/>
          </p:cNvCxnSpPr>
          <p:nvPr/>
        </p:nvCxnSpPr>
        <p:spPr bwMode="auto">
          <a:xfrm>
            <a:off x="5357813" y="4851400"/>
            <a:ext cx="11112" cy="5588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1" idx="1"/>
          </p:cNvCxnSpPr>
          <p:nvPr/>
        </p:nvCxnSpPr>
        <p:spPr bwMode="auto">
          <a:xfrm flipV="1">
            <a:off x="6172200" y="2807494"/>
            <a:ext cx="914400" cy="1190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1" idx="2"/>
            <a:endCxn id="42" idx="4"/>
          </p:cNvCxnSpPr>
          <p:nvPr/>
        </p:nvCxnSpPr>
        <p:spPr bwMode="auto">
          <a:xfrm flipH="1">
            <a:off x="5915025" y="3100388"/>
            <a:ext cx="1965325" cy="123031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12"/>
          <p:cNvSpPr txBox="1">
            <a:spLocks noChangeArrowheads="1"/>
          </p:cNvSpPr>
          <p:nvPr/>
        </p:nvSpPr>
        <p:spPr bwMode="auto">
          <a:xfrm>
            <a:off x="7086600" y="2057400"/>
            <a:ext cx="1697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0" baseline="0" dirty="0" smtClean="0">
                <a:latin typeface="Tahoma"/>
                <a:cs typeface="Calibri" charset="0"/>
              </a:rPr>
              <a:t>Separate MPI</a:t>
            </a:r>
            <a:endParaRPr lang="en-US" sz="2000" b="0" baseline="0" dirty="0">
              <a:latin typeface="Tahoma"/>
              <a:cs typeface="Calibri" charset="0"/>
            </a:endParaRPr>
          </a:p>
        </p:txBody>
      </p:sp>
      <p:sp>
        <p:nvSpPr>
          <p:cNvPr id="52" name="Title 26"/>
          <p:cNvSpPr txBox="1">
            <a:spLocks/>
          </p:cNvSpPr>
          <p:nvPr/>
        </p:nvSpPr>
        <p:spPr bwMode="auto">
          <a:xfrm>
            <a:off x="1066800" y="1778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aseline="0" dirty="0" smtClean="0"/>
              <a:t>What is In Transit</a:t>
            </a:r>
            <a:endParaRPr lang="en-US" baseline="0" dirty="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676400" y="152400"/>
            <a:ext cx="6324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dirty="0" smtClean="0"/>
              <a:t>Two ways to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973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6096000"/>
            <a:ext cx="2057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Example Code</a:t>
            </a:r>
            <a:endParaRPr lang="en-US" dirty="0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685800" y="1676400"/>
          <a:ext cx="776605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cument" r:id="rId4" imgW="7245964" imgH="4815774" progId="Word.Document.12">
                  <p:embed/>
                </p:oleObj>
              </mc:Choice>
              <mc:Fallback>
                <p:oleObj name="Document" r:id="rId4" imgW="7245964" imgH="481577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7766050" cy="518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3702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Example Code (2)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343400"/>
            <a:ext cx="8077200" cy="2057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Adaptor efficiency suggestions: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numpy</a:t>
            </a:r>
            <a:endParaRPr lang="en-US" dirty="0" smtClean="0"/>
          </a:p>
          <a:p>
            <a:r>
              <a:rPr lang="en-US" dirty="0" smtClean="0"/>
              <a:t>Create a class derived from </a:t>
            </a:r>
            <a:r>
              <a:rPr lang="en-US" dirty="0" err="1" smtClean="0"/>
              <a:t>vtkObject</a:t>
            </a:r>
            <a:r>
              <a:rPr lang="en-US" dirty="0" smtClean="0"/>
              <a:t> with static member functions</a:t>
            </a:r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143000"/>
          <a:ext cx="7783512" cy="332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Document" r:id="rId4" imgW="7783555" imgH="3320354" progId="Word.Document.12">
                  <p:embed/>
                </p:oleObj>
              </mc:Choice>
              <mc:Fallback>
                <p:oleObj name="Document" r:id="rId4" imgW="7783555" imgH="332035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7783512" cy="332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49134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Creating VTK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726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Data Into Catalyst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077200" cy="5486400"/>
          </a:xfrm>
        </p:spPr>
        <p:txBody>
          <a:bodyPr/>
          <a:lstStyle/>
          <a:p>
            <a:r>
              <a:rPr lang="en-US" dirty="0" smtClean="0"/>
              <a:t>Main object will derive from </a:t>
            </a:r>
            <a:r>
              <a:rPr lang="en-US" dirty="0" err="1" smtClean="0"/>
              <a:t>vtkDataObject</a:t>
            </a:r>
            <a:endParaRPr lang="en-US" dirty="0" smtClean="0"/>
          </a:p>
          <a:p>
            <a:pPr lvl="1"/>
            <a:r>
              <a:rPr lang="en-US" dirty="0" smtClean="0"/>
              <a:t>Grids that derive from </a:t>
            </a:r>
            <a:r>
              <a:rPr lang="en-US" dirty="0" err="1" smtClean="0"/>
              <a:t>vtkDataSet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Multiblock</a:t>
            </a:r>
            <a:r>
              <a:rPr lang="en-US" dirty="0" smtClean="0"/>
              <a:t> grids that contain multiple </a:t>
            </a:r>
            <a:r>
              <a:rPr lang="en-US" dirty="0" err="1" smtClean="0"/>
              <a:t>vtkDataSets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Field information</a:t>
            </a:r>
          </a:p>
          <a:p>
            <a:pPr lvl="1"/>
            <a:r>
              <a:rPr lang="en-US" dirty="0" smtClean="0"/>
              <a:t>Point data – information specified for each point in a grid</a:t>
            </a:r>
          </a:p>
          <a:p>
            <a:pPr lvl="1"/>
            <a:r>
              <a:rPr lang="en-US" dirty="0" smtClean="0"/>
              <a:t>Cell data – information specified for each cell in a grid</a:t>
            </a:r>
          </a:p>
          <a:p>
            <a:pPr lvl="1"/>
            <a:r>
              <a:rPr lang="en-US" dirty="0" smtClean="0"/>
              <a:t>Field data – meta-data not associated with either points or cells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All object groups are 0-based/C/C++ indexing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2473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vtkDataSet</a:t>
            </a:r>
            <a:r>
              <a:rPr lang="en-US" dirty="0" smtClean="0">
                <a:solidFill>
                  <a:schemeClr val="tx1"/>
                </a:solidFill>
              </a:rPr>
              <a:t> Subclasses 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2819400" y="1219200"/>
            <a:ext cx="2443148" cy="2094342"/>
            <a:chOff x="2052200" y="1545796"/>
            <a:chExt cx="2443148" cy="209434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444750" y="2479675"/>
              <a:ext cx="1587500" cy="1154113"/>
            </a:xfrm>
            <a:prstGeom prst="rect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6" name="Rectangle 29"/>
            <p:cNvSpPr>
              <a:spLocks noChangeArrowheads="1"/>
            </p:cNvSpPr>
            <p:nvPr/>
          </p:nvSpPr>
          <p:spPr bwMode="auto">
            <a:xfrm>
              <a:off x="2052200" y="1545796"/>
              <a:ext cx="2443148" cy="8317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 err="1" smtClean="0">
                  <a:solidFill>
                    <a:srgbClr val="0F6FC6">
                      <a:lumMod val="75000"/>
                    </a:srgbClr>
                  </a:solidFill>
                  <a:latin typeface="Arial" charset="0"/>
                </a:rPr>
                <a:t>vtkImageData</a:t>
              </a:r>
              <a:endParaRPr lang="en-US" sz="2400" b="1" dirty="0" smtClean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 err="1" smtClean="0">
                  <a:solidFill>
                    <a:srgbClr val="0F6FC6">
                      <a:lumMod val="75000"/>
                    </a:srgbClr>
                  </a:solidFill>
                  <a:latin typeface="Arial" charset="0"/>
                </a:rPr>
                <a:t>vtkUniformGrid</a:t>
              </a: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7" name="Line 64"/>
            <p:cNvSpPr>
              <a:spLocks noChangeShapeType="1"/>
            </p:cNvSpPr>
            <p:nvPr/>
          </p:nvSpPr>
          <p:spPr bwMode="auto">
            <a:xfrm flipV="1">
              <a:off x="26670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Line 65"/>
            <p:cNvSpPr>
              <a:spLocks noChangeShapeType="1"/>
            </p:cNvSpPr>
            <p:nvPr/>
          </p:nvSpPr>
          <p:spPr bwMode="auto">
            <a:xfrm flipV="1">
              <a:off x="31242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Line 66"/>
            <p:cNvSpPr>
              <a:spLocks noChangeShapeType="1"/>
            </p:cNvSpPr>
            <p:nvPr/>
          </p:nvSpPr>
          <p:spPr bwMode="auto">
            <a:xfrm flipV="1">
              <a:off x="33528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Line 67"/>
            <p:cNvSpPr>
              <a:spLocks noChangeShapeType="1"/>
            </p:cNvSpPr>
            <p:nvPr/>
          </p:nvSpPr>
          <p:spPr bwMode="auto">
            <a:xfrm flipV="1">
              <a:off x="38100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Line 68"/>
            <p:cNvSpPr>
              <a:spLocks noChangeShapeType="1"/>
            </p:cNvSpPr>
            <p:nvPr/>
          </p:nvSpPr>
          <p:spPr bwMode="auto">
            <a:xfrm flipV="1">
              <a:off x="35814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Line 69"/>
            <p:cNvSpPr>
              <a:spLocks noChangeShapeType="1"/>
            </p:cNvSpPr>
            <p:nvPr/>
          </p:nvSpPr>
          <p:spPr bwMode="auto">
            <a:xfrm flipV="1">
              <a:off x="28956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2438400" y="27178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Line 71"/>
            <p:cNvSpPr>
              <a:spLocks noChangeShapeType="1"/>
            </p:cNvSpPr>
            <p:nvPr/>
          </p:nvSpPr>
          <p:spPr bwMode="auto">
            <a:xfrm>
              <a:off x="2438400" y="29464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>
              <a:off x="2438400" y="31750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Line 73"/>
            <p:cNvSpPr>
              <a:spLocks noChangeShapeType="1"/>
            </p:cNvSpPr>
            <p:nvPr/>
          </p:nvSpPr>
          <p:spPr bwMode="auto">
            <a:xfrm>
              <a:off x="2438400" y="34036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381000" y="1600200"/>
            <a:ext cx="1949423" cy="2832100"/>
            <a:chOff x="381000" y="2589213"/>
            <a:chExt cx="1949423" cy="2832100"/>
          </a:xfrm>
        </p:grpSpPr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781050" y="3275013"/>
              <a:ext cx="117475" cy="117475"/>
            </a:xfrm>
            <a:prstGeom prst="ellipse">
              <a:avLst/>
            </a:prstGeom>
            <a:solidFill>
              <a:srgbClr val="FFFFFF"/>
            </a:solidFill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V="1">
              <a:off x="706438" y="3381375"/>
              <a:ext cx="825500" cy="55403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AutoShape 20"/>
            <p:cNvSpPr>
              <a:spLocks noChangeArrowheads="1"/>
            </p:cNvSpPr>
            <p:nvPr/>
          </p:nvSpPr>
          <p:spPr bwMode="auto">
            <a:xfrm>
              <a:off x="927100" y="3937000"/>
              <a:ext cx="769938" cy="695325"/>
            </a:xfrm>
            <a:custGeom>
              <a:avLst/>
              <a:gdLst>
                <a:gd name="T0" fmla="*/ 2147483647 w 485"/>
                <a:gd name="T1" fmla="*/ 0 h 438"/>
                <a:gd name="T2" fmla="*/ 0 w 485"/>
                <a:gd name="T3" fmla="*/ 2147483647 h 438"/>
                <a:gd name="T4" fmla="*/ 2147483647 w 485"/>
                <a:gd name="T5" fmla="*/ 2147483647 h 438"/>
                <a:gd name="T6" fmla="*/ 2147483647 w 485"/>
                <a:gd name="T7" fmla="*/ 2147483647 h 438"/>
                <a:gd name="T8" fmla="*/ 2147483647 w 485"/>
                <a:gd name="T9" fmla="*/ 0 h 4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5"/>
                <a:gd name="T16" fmla="*/ 0 h 438"/>
                <a:gd name="T17" fmla="*/ 485 w 485"/>
                <a:gd name="T18" fmla="*/ 438 h 4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5" h="438">
                  <a:moveTo>
                    <a:pt x="186" y="0"/>
                  </a:moveTo>
                  <a:lnTo>
                    <a:pt x="0" y="138"/>
                  </a:lnTo>
                  <a:lnTo>
                    <a:pt x="117" y="437"/>
                  </a:lnTo>
                  <a:lnTo>
                    <a:pt x="484" y="270"/>
                  </a:lnTo>
                  <a:lnTo>
                    <a:pt x="186" y="0"/>
                  </a:lnTo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641350" y="4706938"/>
              <a:ext cx="1109663" cy="714375"/>
              <a:chOff x="404" y="2965"/>
              <a:chExt cx="699" cy="450"/>
            </a:xfrm>
          </p:grpSpPr>
          <p:sp>
            <p:nvSpPr>
              <p:cNvPr id="32" name="AutoShape 22"/>
              <p:cNvSpPr>
                <a:spLocks noChangeArrowheads="1"/>
              </p:cNvSpPr>
              <p:nvPr/>
            </p:nvSpPr>
            <p:spPr bwMode="auto">
              <a:xfrm>
                <a:off x="404" y="2965"/>
                <a:ext cx="700" cy="451"/>
              </a:xfrm>
              <a:custGeom>
                <a:avLst/>
                <a:gdLst>
                  <a:gd name="T0" fmla="*/ 0 w 700"/>
                  <a:gd name="T1" fmla="*/ 249 h 451"/>
                  <a:gd name="T2" fmla="*/ 131 w 700"/>
                  <a:gd name="T3" fmla="*/ 124 h 451"/>
                  <a:gd name="T4" fmla="*/ 401 w 700"/>
                  <a:gd name="T5" fmla="*/ 20 h 451"/>
                  <a:gd name="T6" fmla="*/ 692 w 700"/>
                  <a:gd name="T7" fmla="*/ 0 h 451"/>
                  <a:gd name="T8" fmla="*/ 699 w 700"/>
                  <a:gd name="T9" fmla="*/ 138 h 451"/>
                  <a:gd name="T10" fmla="*/ 422 w 700"/>
                  <a:gd name="T11" fmla="*/ 173 h 451"/>
                  <a:gd name="T12" fmla="*/ 207 w 700"/>
                  <a:gd name="T13" fmla="*/ 283 h 451"/>
                  <a:gd name="T14" fmla="*/ 48 w 700"/>
                  <a:gd name="T15" fmla="*/ 450 h 451"/>
                  <a:gd name="T16" fmla="*/ 0 w 700"/>
                  <a:gd name="T17" fmla="*/ 249 h 4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0"/>
                  <a:gd name="T28" fmla="*/ 0 h 451"/>
                  <a:gd name="T29" fmla="*/ 700 w 700"/>
                  <a:gd name="T30" fmla="*/ 451 h 4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0" h="451">
                    <a:moveTo>
                      <a:pt x="0" y="249"/>
                    </a:moveTo>
                    <a:lnTo>
                      <a:pt x="131" y="124"/>
                    </a:lnTo>
                    <a:lnTo>
                      <a:pt x="401" y="20"/>
                    </a:lnTo>
                    <a:lnTo>
                      <a:pt x="692" y="0"/>
                    </a:lnTo>
                    <a:lnTo>
                      <a:pt x="699" y="138"/>
                    </a:lnTo>
                    <a:lnTo>
                      <a:pt x="422" y="173"/>
                    </a:lnTo>
                    <a:lnTo>
                      <a:pt x="207" y="283"/>
                    </a:lnTo>
                    <a:lnTo>
                      <a:pt x="48" y="450"/>
                    </a:lnTo>
                    <a:lnTo>
                      <a:pt x="0" y="249"/>
                    </a:lnTo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>
                <a:off x="535" y="3090"/>
                <a:ext cx="78" cy="16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>
                <a:off x="807" y="2986"/>
                <a:ext cx="20" cy="15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" name="Line 25"/>
              <p:cNvSpPr>
                <a:spLocks noChangeShapeType="1"/>
              </p:cNvSpPr>
              <p:nvPr/>
            </p:nvSpPr>
            <p:spPr bwMode="auto">
              <a:xfrm>
                <a:off x="406" y="3214"/>
                <a:ext cx="206" cy="3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" name="Line 26"/>
              <p:cNvSpPr>
                <a:spLocks noChangeShapeType="1"/>
              </p:cNvSpPr>
              <p:nvPr/>
            </p:nvSpPr>
            <p:spPr bwMode="auto">
              <a:xfrm>
                <a:off x="537" y="3092"/>
                <a:ext cx="290" cy="4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" name="Line 27"/>
              <p:cNvSpPr>
                <a:spLocks noChangeShapeType="1"/>
              </p:cNvSpPr>
              <p:nvPr/>
            </p:nvSpPr>
            <p:spPr bwMode="auto">
              <a:xfrm>
                <a:off x="807" y="2988"/>
                <a:ext cx="294" cy="11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381000" y="2589213"/>
              <a:ext cx="1949423" cy="4623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 err="1">
                  <a:solidFill>
                    <a:srgbClr val="0F6FC6">
                      <a:lumMod val="75000"/>
                    </a:srgbClr>
                  </a:solidFill>
                  <a:latin typeface="Arial" charset="0"/>
                </a:rPr>
                <a:t>vtkPolyData</a:t>
              </a: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</p:grpSp>
      <p:grpSp>
        <p:nvGrpSpPr>
          <p:cNvPr id="18" name="Group 54"/>
          <p:cNvGrpSpPr/>
          <p:nvPr/>
        </p:nvGrpSpPr>
        <p:grpSpPr>
          <a:xfrm>
            <a:off x="5638800" y="3968750"/>
            <a:ext cx="2794000" cy="1822450"/>
            <a:chOff x="2660650" y="4303713"/>
            <a:chExt cx="2794000" cy="1822450"/>
          </a:xfrm>
        </p:grpSpPr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2908300" y="4781550"/>
              <a:ext cx="1489075" cy="1344613"/>
              <a:chOff x="1832" y="3012"/>
              <a:chExt cx="938" cy="847"/>
            </a:xfrm>
          </p:grpSpPr>
          <p:sp>
            <p:nvSpPr>
              <p:cNvPr id="41" name="AutoShape 5"/>
              <p:cNvSpPr>
                <a:spLocks noChangeArrowheads="1"/>
              </p:cNvSpPr>
              <p:nvPr/>
            </p:nvSpPr>
            <p:spPr bwMode="auto">
              <a:xfrm>
                <a:off x="1848" y="3017"/>
                <a:ext cx="923" cy="8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19" y="0"/>
                      <a:pt x="21585" y="9654"/>
                      <a:pt x="21599" y="21574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19" y="0"/>
                      <a:pt x="21585" y="9654"/>
                      <a:pt x="21599" y="2157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AutoShape 6"/>
              <p:cNvSpPr>
                <a:spLocks noChangeArrowheads="1"/>
              </p:cNvSpPr>
              <p:nvPr/>
            </p:nvSpPr>
            <p:spPr bwMode="auto">
              <a:xfrm>
                <a:off x="1839" y="3344"/>
                <a:ext cx="531" cy="509"/>
              </a:xfrm>
              <a:custGeom>
                <a:avLst/>
                <a:gdLst>
                  <a:gd name="T0" fmla="*/ 0 w 21641"/>
                  <a:gd name="T1" fmla="*/ 0 h 21600"/>
                  <a:gd name="T2" fmla="*/ 0 w 21641"/>
                  <a:gd name="T3" fmla="*/ 0 h 21600"/>
                  <a:gd name="T4" fmla="*/ 0 w 2164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41"/>
                  <a:gd name="T10" fmla="*/ 0 h 21600"/>
                  <a:gd name="T11" fmla="*/ 21641 w 2164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41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11953" y="0"/>
                      <a:pt x="21617" y="9644"/>
                      <a:pt x="21640" y="21557"/>
                    </a:cubicBezTo>
                  </a:path>
                  <a:path w="21641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11953" y="0"/>
                      <a:pt x="21617" y="9644"/>
                      <a:pt x="21640" y="21557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3" name="AutoShape 7"/>
              <p:cNvSpPr>
                <a:spLocks noChangeArrowheads="1"/>
              </p:cNvSpPr>
              <p:nvPr/>
            </p:nvSpPr>
            <p:spPr bwMode="auto">
              <a:xfrm>
                <a:off x="1837" y="3237"/>
                <a:ext cx="636" cy="62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4" name="Line 8"/>
              <p:cNvSpPr>
                <a:spLocks noChangeShapeType="1"/>
              </p:cNvSpPr>
              <p:nvPr/>
            </p:nvSpPr>
            <p:spPr bwMode="auto">
              <a:xfrm flipV="1">
                <a:off x="1832" y="3011"/>
                <a:ext cx="1" cy="33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5" name="Line 9"/>
              <p:cNvSpPr>
                <a:spLocks noChangeShapeType="1"/>
              </p:cNvSpPr>
              <p:nvPr/>
            </p:nvSpPr>
            <p:spPr bwMode="auto">
              <a:xfrm>
                <a:off x="2364" y="3856"/>
                <a:ext cx="405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6" name="Line 10"/>
              <p:cNvSpPr>
                <a:spLocks noChangeShapeType="1"/>
              </p:cNvSpPr>
              <p:nvPr/>
            </p:nvSpPr>
            <p:spPr bwMode="auto">
              <a:xfrm flipV="1">
                <a:off x="1946" y="3029"/>
                <a:ext cx="73" cy="337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7" name="Line 11"/>
              <p:cNvSpPr>
                <a:spLocks noChangeShapeType="1"/>
              </p:cNvSpPr>
              <p:nvPr/>
            </p:nvSpPr>
            <p:spPr bwMode="auto">
              <a:xfrm flipV="1">
                <a:off x="2045" y="3076"/>
                <a:ext cx="140" cy="31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Line 12"/>
              <p:cNvSpPr>
                <a:spLocks noChangeShapeType="1"/>
              </p:cNvSpPr>
              <p:nvPr/>
            </p:nvSpPr>
            <p:spPr bwMode="auto">
              <a:xfrm flipV="1">
                <a:off x="2143" y="3148"/>
                <a:ext cx="192" cy="29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 flipV="1">
                <a:off x="2221" y="3239"/>
                <a:ext cx="252" cy="27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 flipV="1">
                <a:off x="2286" y="3379"/>
                <a:ext cx="321" cy="202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 flipV="1">
                <a:off x="2333" y="3532"/>
                <a:ext cx="363" cy="14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2" name="Line 16"/>
              <p:cNvSpPr>
                <a:spLocks noChangeShapeType="1"/>
              </p:cNvSpPr>
              <p:nvPr/>
            </p:nvSpPr>
            <p:spPr bwMode="auto">
              <a:xfrm flipV="1">
                <a:off x="2361" y="3688"/>
                <a:ext cx="389" cy="88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3" name="AutoShape 17"/>
              <p:cNvSpPr>
                <a:spLocks noChangeArrowheads="1"/>
              </p:cNvSpPr>
              <p:nvPr/>
            </p:nvSpPr>
            <p:spPr bwMode="auto">
              <a:xfrm>
                <a:off x="1837" y="3115"/>
                <a:ext cx="811" cy="742"/>
              </a:xfrm>
              <a:custGeom>
                <a:avLst/>
                <a:gdLst>
                  <a:gd name="T0" fmla="*/ 0 w 21627"/>
                  <a:gd name="T1" fmla="*/ 0 h 21600"/>
                  <a:gd name="T2" fmla="*/ 0 w 21627"/>
                  <a:gd name="T3" fmla="*/ 0 h 21600"/>
                  <a:gd name="T4" fmla="*/ 0 w 21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27"/>
                  <a:gd name="T10" fmla="*/ 0 h 21600"/>
                  <a:gd name="T11" fmla="*/ 21627 w 21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27" h="21600" fill="none" extrusionOk="0">
                    <a:moveTo>
                      <a:pt x="0" y="0"/>
                    </a:moveTo>
                    <a:cubicBezTo>
                      <a:pt x="9" y="0"/>
                      <a:pt x="18" y="-1"/>
                      <a:pt x="27" y="0"/>
                    </a:cubicBezTo>
                    <a:cubicBezTo>
                      <a:pt x="11956" y="0"/>
                      <a:pt x="21627" y="9670"/>
                      <a:pt x="21627" y="21600"/>
                    </a:cubicBezTo>
                  </a:path>
                  <a:path w="21627" h="21600" stroke="0" extrusionOk="0">
                    <a:moveTo>
                      <a:pt x="0" y="0"/>
                    </a:moveTo>
                    <a:cubicBezTo>
                      <a:pt x="9" y="0"/>
                      <a:pt x="18" y="-1"/>
                      <a:pt x="27" y="0"/>
                    </a:cubicBezTo>
                    <a:cubicBezTo>
                      <a:pt x="11956" y="0"/>
                      <a:pt x="21627" y="9670"/>
                      <a:pt x="21627" y="21600"/>
                    </a:cubicBezTo>
                    <a:lnTo>
                      <a:pt x="27" y="21600"/>
                    </a:lnTo>
                    <a:close/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4" name="Rectangle 30"/>
            <p:cNvSpPr>
              <a:spLocks noChangeArrowheads="1"/>
            </p:cNvSpPr>
            <p:nvPr/>
          </p:nvSpPr>
          <p:spPr bwMode="auto">
            <a:xfrm>
              <a:off x="2660650" y="4303713"/>
              <a:ext cx="2794000" cy="458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 err="1">
                  <a:solidFill>
                    <a:srgbClr val="0F6FC6">
                      <a:lumMod val="75000"/>
                    </a:srgbClr>
                  </a:solidFill>
                  <a:latin typeface="Arial" charset="0"/>
                </a:rPr>
                <a:t>vtkStructuredGrid</a:t>
              </a: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</p:grpSp>
      <p:grpSp>
        <p:nvGrpSpPr>
          <p:cNvPr id="20" name="Group 70"/>
          <p:cNvGrpSpPr/>
          <p:nvPr/>
        </p:nvGrpSpPr>
        <p:grpSpPr>
          <a:xfrm>
            <a:off x="2166937" y="3951288"/>
            <a:ext cx="3167063" cy="2449512"/>
            <a:chOff x="5568950" y="3808413"/>
            <a:chExt cx="3167063" cy="2449512"/>
          </a:xfrm>
        </p:grpSpPr>
        <p:sp>
          <p:nvSpPr>
            <p:cNvPr id="56" name="AutoShape 31"/>
            <p:cNvSpPr>
              <a:spLocks noChangeArrowheads="1"/>
            </p:cNvSpPr>
            <p:nvPr/>
          </p:nvSpPr>
          <p:spPr bwMode="auto">
            <a:xfrm>
              <a:off x="7040563" y="4741863"/>
              <a:ext cx="455612" cy="469900"/>
            </a:xfrm>
            <a:prstGeom prst="triangle">
              <a:avLst>
                <a:gd name="adj" fmla="val 49995"/>
              </a:avLst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57" name="AutoShape 32"/>
            <p:cNvSpPr>
              <a:spLocks noChangeArrowheads="1"/>
            </p:cNvSpPr>
            <p:nvPr/>
          </p:nvSpPr>
          <p:spPr bwMode="auto">
            <a:xfrm>
              <a:off x="7278688" y="4746625"/>
              <a:ext cx="346075" cy="469900"/>
            </a:xfrm>
            <a:custGeom>
              <a:avLst/>
              <a:gdLst>
                <a:gd name="T0" fmla="*/ 0 w 218"/>
                <a:gd name="T1" fmla="*/ 0 h 296"/>
                <a:gd name="T2" fmla="*/ 2147483647 w 218"/>
                <a:gd name="T3" fmla="*/ 2147483647 h 296"/>
                <a:gd name="T4" fmla="*/ 2147483647 w 218"/>
                <a:gd name="T5" fmla="*/ 2147483647 h 296"/>
                <a:gd name="T6" fmla="*/ 0 60000 65536"/>
                <a:gd name="T7" fmla="*/ 0 60000 65536"/>
                <a:gd name="T8" fmla="*/ 0 60000 65536"/>
                <a:gd name="T9" fmla="*/ 0 w 218"/>
                <a:gd name="T10" fmla="*/ 0 h 296"/>
                <a:gd name="T11" fmla="*/ 218 w 218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296">
                  <a:moveTo>
                    <a:pt x="0" y="0"/>
                  </a:moveTo>
                  <a:lnTo>
                    <a:pt x="217" y="58"/>
                  </a:lnTo>
                  <a:lnTo>
                    <a:pt x="139" y="295"/>
                  </a:lnTo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Line 33"/>
            <p:cNvSpPr>
              <a:spLocks noChangeShapeType="1"/>
            </p:cNvSpPr>
            <p:nvPr/>
          </p:nvSpPr>
          <p:spPr bwMode="auto">
            <a:xfrm flipV="1">
              <a:off x="7045325" y="4833938"/>
              <a:ext cx="577850" cy="387350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" name="Oval 34"/>
            <p:cNvSpPr>
              <a:spLocks noChangeArrowheads="1"/>
            </p:cNvSpPr>
            <p:nvPr/>
          </p:nvSpPr>
          <p:spPr bwMode="auto">
            <a:xfrm>
              <a:off x="6732588" y="4406900"/>
              <a:ext cx="120650" cy="117475"/>
            </a:xfrm>
            <a:prstGeom prst="ellipse">
              <a:avLst/>
            </a:prstGeom>
            <a:solidFill>
              <a:srgbClr val="FFFFFF"/>
            </a:solidFill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60" name="Line 35"/>
            <p:cNvSpPr>
              <a:spLocks noChangeShapeType="1"/>
            </p:cNvSpPr>
            <p:nvPr/>
          </p:nvSpPr>
          <p:spPr bwMode="auto">
            <a:xfrm flipV="1">
              <a:off x="6846888" y="4281488"/>
              <a:ext cx="825500" cy="554037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" name="AutoShape 36"/>
            <p:cNvSpPr>
              <a:spLocks noChangeArrowheads="1"/>
            </p:cNvSpPr>
            <p:nvPr/>
          </p:nvSpPr>
          <p:spPr bwMode="auto">
            <a:xfrm>
              <a:off x="6142038" y="5564188"/>
              <a:ext cx="771525" cy="693737"/>
            </a:xfrm>
            <a:custGeom>
              <a:avLst/>
              <a:gdLst>
                <a:gd name="T0" fmla="*/ 2147483647 w 486"/>
                <a:gd name="T1" fmla="*/ 0 h 437"/>
                <a:gd name="T2" fmla="*/ 0 w 486"/>
                <a:gd name="T3" fmla="*/ 2147483647 h 437"/>
                <a:gd name="T4" fmla="*/ 2147483647 w 486"/>
                <a:gd name="T5" fmla="*/ 2147483647 h 437"/>
                <a:gd name="T6" fmla="*/ 2147483647 w 486"/>
                <a:gd name="T7" fmla="*/ 2147483647 h 437"/>
                <a:gd name="T8" fmla="*/ 2147483647 w 486"/>
                <a:gd name="T9" fmla="*/ 0 h 4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437"/>
                <a:gd name="T17" fmla="*/ 486 w 486"/>
                <a:gd name="T18" fmla="*/ 437 h 4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437">
                  <a:moveTo>
                    <a:pt x="187" y="0"/>
                  </a:moveTo>
                  <a:lnTo>
                    <a:pt x="0" y="138"/>
                  </a:lnTo>
                  <a:lnTo>
                    <a:pt x="117" y="436"/>
                  </a:lnTo>
                  <a:lnTo>
                    <a:pt x="485" y="269"/>
                  </a:lnTo>
                  <a:lnTo>
                    <a:pt x="187" y="0"/>
                  </a:lnTo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21" name="Group 37"/>
            <p:cNvGrpSpPr>
              <a:grpSpLocks/>
            </p:cNvGrpSpPr>
            <p:nvPr/>
          </p:nvGrpSpPr>
          <p:grpSpPr bwMode="auto">
            <a:xfrm>
              <a:off x="7121525" y="5421313"/>
              <a:ext cx="1109663" cy="714375"/>
              <a:chOff x="4486" y="3415"/>
              <a:chExt cx="699" cy="450"/>
            </a:xfrm>
          </p:grpSpPr>
          <p:sp>
            <p:nvSpPr>
              <p:cNvPr id="63" name="AutoShape 38"/>
              <p:cNvSpPr>
                <a:spLocks noChangeArrowheads="1"/>
              </p:cNvSpPr>
              <p:nvPr/>
            </p:nvSpPr>
            <p:spPr bwMode="auto">
              <a:xfrm>
                <a:off x="4486" y="3415"/>
                <a:ext cx="700" cy="451"/>
              </a:xfrm>
              <a:custGeom>
                <a:avLst/>
                <a:gdLst>
                  <a:gd name="T0" fmla="*/ 0 w 700"/>
                  <a:gd name="T1" fmla="*/ 249 h 451"/>
                  <a:gd name="T2" fmla="*/ 131 w 700"/>
                  <a:gd name="T3" fmla="*/ 124 h 451"/>
                  <a:gd name="T4" fmla="*/ 401 w 700"/>
                  <a:gd name="T5" fmla="*/ 20 h 451"/>
                  <a:gd name="T6" fmla="*/ 692 w 700"/>
                  <a:gd name="T7" fmla="*/ 0 h 451"/>
                  <a:gd name="T8" fmla="*/ 699 w 700"/>
                  <a:gd name="T9" fmla="*/ 138 h 451"/>
                  <a:gd name="T10" fmla="*/ 422 w 700"/>
                  <a:gd name="T11" fmla="*/ 173 h 451"/>
                  <a:gd name="T12" fmla="*/ 207 w 700"/>
                  <a:gd name="T13" fmla="*/ 283 h 451"/>
                  <a:gd name="T14" fmla="*/ 48 w 700"/>
                  <a:gd name="T15" fmla="*/ 450 h 451"/>
                  <a:gd name="T16" fmla="*/ 0 w 700"/>
                  <a:gd name="T17" fmla="*/ 249 h 4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0"/>
                  <a:gd name="T28" fmla="*/ 0 h 451"/>
                  <a:gd name="T29" fmla="*/ 700 w 700"/>
                  <a:gd name="T30" fmla="*/ 451 h 4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0" h="451">
                    <a:moveTo>
                      <a:pt x="0" y="249"/>
                    </a:moveTo>
                    <a:lnTo>
                      <a:pt x="131" y="124"/>
                    </a:lnTo>
                    <a:lnTo>
                      <a:pt x="401" y="20"/>
                    </a:lnTo>
                    <a:lnTo>
                      <a:pt x="692" y="0"/>
                    </a:lnTo>
                    <a:lnTo>
                      <a:pt x="699" y="138"/>
                    </a:lnTo>
                    <a:lnTo>
                      <a:pt x="422" y="173"/>
                    </a:lnTo>
                    <a:lnTo>
                      <a:pt x="207" y="283"/>
                    </a:lnTo>
                    <a:lnTo>
                      <a:pt x="48" y="450"/>
                    </a:lnTo>
                    <a:lnTo>
                      <a:pt x="0" y="249"/>
                    </a:lnTo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Line 39"/>
              <p:cNvSpPr>
                <a:spLocks noChangeShapeType="1"/>
              </p:cNvSpPr>
              <p:nvPr/>
            </p:nvSpPr>
            <p:spPr bwMode="auto">
              <a:xfrm>
                <a:off x="4617" y="3540"/>
                <a:ext cx="78" cy="16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Line 40"/>
              <p:cNvSpPr>
                <a:spLocks noChangeShapeType="1"/>
              </p:cNvSpPr>
              <p:nvPr/>
            </p:nvSpPr>
            <p:spPr bwMode="auto">
              <a:xfrm>
                <a:off x="4890" y="3436"/>
                <a:ext cx="19" cy="150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Line 41"/>
              <p:cNvSpPr>
                <a:spLocks noChangeShapeType="1"/>
              </p:cNvSpPr>
              <p:nvPr/>
            </p:nvSpPr>
            <p:spPr bwMode="auto">
              <a:xfrm>
                <a:off x="4488" y="3664"/>
                <a:ext cx="206" cy="3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Line 42"/>
              <p:cNvSpPr>
                <a:spLocks noChangeShapeType="1"/>
              </p:cNvSpPr>
              <p:nvPr/>
            </p:nvSpPr>
            <p:spPr bwMode="auto">
              <a:xfrm>
                <a:off x="4619" y="3542"/>
                <a:ext cx="290" cy="4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Line 43"/>
              <p:cNvSpPr>
                <a:spLocks noChangeShapeType="1"/>
              </p:cNvSpPr>
              <p:nvPr/>
            </p:nvSpPr>
            <p:spPr bwMode="auto">
              <a:xfrm>
                <a:off x="4890" y="3438"/>
                <a:ext cx="294" cy="11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69" name="Rectangle 44"/>
            <p:cNvSpPr>
              <a:spLocks noChangeArrowheads="1"/>
            </p:cNvSpPr>
            <p:nvPr/>
          </p:nvSpPr>
          <p:spPr bwMode="auto">
            <a:xfrm>
              <a:off x="5568950" y="3808413"/>
              <a:ext cx="3167063" cy="458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 err="1">
                  <a:solidFill>
                    <a:srgbClr val="0F6FC6">
                      <a:lumMod val="75000"/>
                    </a:srgbClr>
                  </a:solidFill>
                  <a:latin typeface="Arial" charset="0"/>
                </a:rPr>
                <a:t>vtkUnstructuredGrid</a:t>
              </a: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70" name="AutoShape 74"/>
            <p:cNvSpPr>
              <a:spLocks noChangeArrowheads="1"/>
            </p:cNvSpPr>
            <p:nvPr/>
          </p:nvSpPr>
          <p:spPr bwMode="auto">
            <a:xfrm>
              <a:off x="6161088" y="4848225"/>
              <a:ext cx="484187" cy="463550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12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</p:grpSp>
      <p:grpSp>
        <p:nvGrpSpPr>
          <p:cNvPr id="22" name="Group 90"/>
          <p:cNvGrpSpPr/>
          <p:nvPr/>
        </p:nvGrpSpPr>
        <p:grpSpPr>
          <a:xfrm>
            <a:off x="5546725" y="1585912"/>
            <a:ext cx="2813050" cy="1614488"/>
            <a:chOff x="5546725" y="1933575"/>
            <a:chExt cx="2813050" cy="1614488"/>
          </a:xfrm>
        </p:grpSpPr>
        <p:sp>
          <p:nvSpPr>
            <p:cNvPr id="72" name="Rectangle 45"/>
            <p:cNvSpPr>
              <a:spLocks noChangeArrowheads="1"/>
            </p:cNvSpPr>
            <p:nvPr/>
          </p:nvSpPr>
          <p:spPr bwMode="auto">
            <a:xfrm>
              <a:off x="5546725" y="1933575"/>
              <a:ext cx="2813050" cy="4587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 err="1">
                  <a:solidFill>
                    <a:srgbClr val="0F6FC6">
                      <a:lumMod val="75000"/>
                    </a:srgbClr>
                  </a:solidFill>
                  <a:latin typeface="Arial" charset="0"/>
                </a:rPr>
                <a:t>vtkRectilinearGrid</a:t>
              </a: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  <p:grpSp>
          <p:nvGrpSpPr>
            <p:cNvPr id="23" name="Group 46"/>
            <p:cNvGrpSpPr>
              <a:grpSpLocks/>
            </p:cNvGrpSpPr>
            <p:nvPr/>
          </p:nvGrpSpPr>
          <p:grpSpPr bwMode="auto">
            <a:xfrm>
              <a:off x="6034088" y="2465388"/>
              <a:ext cx="1871662" cy="1082675"/>
              <a:chOff x="3801" y="1553"/>
              <a:chExt cx="1179" cy="682"/>
            </a:xfrm>
          </p:grpSpPr>
          <p:sp>
            <p:nvSpPr>
              <p:cNvPr id="74" name="Rectangle 47"/>
              <p:cNvSpPr>
                <a:spLocks noChangeArrowheads="1"/>
              </p:cNvSpPr>
              <p:nvPr/>
            </p:nvSpPr>
            <p:spPr bwMode="auto">
              <a:xfrm>
                <a:off x="3805" y="1561"/>
                <a:ext cx="1176" cy="670"/>
              </a:xfrm>
              <a:prstGeom prst="rect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75" name="Line 48"/>
              <p:cNvSpPr>
                <a:spLocks noChangeShapeType="1"/>
              </p:cNvSpPr>
              <p:nvPr/>
            </p:nvSpPr>
            <p:spPr bwMode="auto">
              <a:xfrm flipV="1">
                <a:off x="3863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49"/>
              <p:cNvSpPr>
                <a:spLocks noChangeShapeType="1"/>
              </p:cNvSpPr>
              <p:nvPr/>
            </p:nvSpPr>
            <p:spPr bwMode="auto">
              <a:xfrm flipV="1">
                <a:off x="3939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7" name="Line 50"/>
              <p:cNvSpPr>
                <a:spLocks noChangeShapeType="1"/>
              </p:cNvSpPr>
              <p:nvPr/>
            </p:nvSpPr>
            <p:spPr bwMode="auto">
              <a:xfrm flipV="1">
                <a:off x="4054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Line 51"/>
              <p:cNvSpPr>
                <a:spLocks noChangeShapeType="1"/>
              </p:cNvSpPr>
              <p:nvPr/>
            </p:nvSpPr>
            <p:spPr bwMode="auto">
              <a:xfrm flipV="1">
                <a:off x="4234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9" name="Line 52"/>
              <p:cNvSpPr>
                <a:spLocks noChangeShapeType="1"/>
              </p:cNvSpPr>
              <p:nvPr/>
            </p:nvSpPr>
            <p:spPr bwMode="auto">
              <a:xfrm flipV="1">
                <a:off x="4445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0" name="Line 53"/>
              <p:cNvSpPr>
                <a:spLocks noChangeShapeType="1"/>
              </p:cNvSpPr>
              <p:nvPr/>
            </p:nvSpPr>
            <p:spPr bwMode="auto">
              <a:xfrm flipV="1">
                <a:off x="4632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1" name="Line 54"/>
              <p:cNvSpPr>
                <a:spLocks noChangeShapeType="1"/>
              </p:cNvSpPr>
              <p:nvPr/>
            </p:nvSpPr>
            <p:spPr bwMode="auto">
              <a:xfrm flipV="1">
                <a:off x="4739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2" name="Line 55"/>
              <p:cNvSpPr>
                <a:spLocks noChangeShapeType="1"/>
              </p:cNvSpPr>
              <p:nvPr/>
            </p:nvSpPr>
            <p:spPr bwMode="auto">
              <a:xfrm flipV="1">
                <a:off x="4808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3" name="Line 56"/>
              <p:cNvSpPr>
                <a:spLocks noChangeShapeType="1"/>
              </p:cNvSpPr>
              <p:nvPr/>
            </p:nvSpPr>
            <p:spPr bwMode="auto">
              <a:xfrm flipV="1">
                <a:off x="4870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4" name="Line 57"/>
              <p:cNvSpPr>
                <a:spLocks noChangeShapeType="1"/>
              </p:cNvSpPr>
              <p:nvPr/>
            </p:nvSpPr>
            <p:spPr bwMode="auto">
              <a:xfrm flipV="1">
                <a:off x="4926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5" name="Line 58"/>
              <p:cNvSpPr>
                <a:spLocks noChangeShapeType="1"/>
              </p:cNvSpPr>
              <p:nvPr/>
            </p:nvSpPr>
            <p:spPr bwMode="auto">
              <a:xfrm>
                <a:off x="3801" y="2194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6" name="Line 59"/>
              <p:cNvSpPr>
                <a:spLocks noChangeShapeType="1"/>
              </p:cNvSpPr>
              <p:nvPr/>
            </p:nvSpPr>
            <p:spPr bwMode="auto">
              <a:xfrm>
                <a:off x="3801" y="2145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7" name="Line 60"/>
              <p:cNvSpPr>
                <a:spLocks noChangeShapeType="1"/>
              </p:cNvSpPr>
              <p:nvPr/>
            </p:nvSpPr>
            <p:spPr bwMode="auto">
              <a:xfrm>
                <a:off x="3801" y="2094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8" name="Line 61"/>
              <p:cNvSpPr>
                <a:spLocks noChangeShapeType="1"/>
              </p:cNvSpPr>
              <p:nvPr/>
            </p:nvSpPr>
            <p:spPr bwMode="auto">
              <a:xfrm>
                <a:off x="3801" y="1979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9" name="Line 62"/>
              <p:cNvSpPr>
                <a:spLocks noChangeShapeType="1"/>
              </p:cNvSpPr>
              <p:nvPr/>
            </p:nvSpPr>
            <p:spPr bwMode="auto">
              <a:xfrm>
                <a:off x="3801" y="1862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0" name="Line 63"/>
              <p:cNvSpPr>
                <a:spLocks noChangeShapeType="1"/>
              </p:cNvSpPr>
              <p:nvPr/>
            </p:nvSpPr>
            <p:spPr bwMode="auto">
              <a:xfrm>
                <a:off x="3801" y="1716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3"/>
              </a:rPr>
              <a:t>http://www.vtk.org/doc/nightly/html/classvtkDataSet.html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2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vtkImageData</a:t>
            </a:r>
            <a:r>
              <a:rPr lang="en-US" dirty="0" smtClean="0"/>
              <a:t>/</a:t>
            </a:r>
            <a:r>
              <a:rPr lang="en-US" dirty="0" err="1" smtClean="0"/>
              <a:t>vtkUniformGrid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05800" cy="5486400"/>
          </a:xfrm>
        </p:spPr>
        <p:txBody>
          <a:bodyPr/>
          <a:lstStyle/>
          <a:p>
            <a:r>
              <a:rPr lang="en-US" dirty="0" err="1" smtClean="0"/>
              <a:t>vtkCPInputDataDescription</a:t>
            </a:r>
            <a:r>
              <a:rPr lang="en-US" dirty="0" smtClean="0"/>
              <a:t>::</a:t>
            </a:r>
            <a:r>
              <a:rPr lang="en-US" dirty="0" err="1" smtClean="0"/>
              <a:t>SetWholeExtent</a:t>
            </a:r>
            <a:r>
              <a:rPr lang="en-US" dirty="0" smtClean="0"/>
              <a:t>() – total number of points in each direction</a:t>
            </a:r>
          </a:p>
          <a:p>
            <a:r>
              <a:rPr lang="en-US" dirty="0" err="1" smtClean="0"/>
              <a:t>SetExtent</a:t>
            </a:r>
            <a:r>
              <a:rPr lang="en-US" dirty="0" smtClean="0"/>
              <a:t>() – a process’s part of the whole extent</a:t>
            </a:r>
          </a:p>
          <a:p>
            <a:r>
              <a:rPr lang="en-US" dirty="0" err="1" smtClean="0"/>
              <a:t>SetSpacing</a:t>
            </a:r>
            <a:r>
              <a:rPr lang="en-US" dirty="0" smtClean="0"/>
              <a:t>() – cell lengths in each direction</a:t>
            </a:r>
          </a:p>
          <a:p>
            <a:r>
              <a:rPr lang="en-US" dirty="0" err="1" smtClean="0"/>
              <a:t>SetOrigin</a:t>
            </a:r>
            <a:r>
              <a:rPr lang="en-US" dirty="0" smtClean="0"/>
              <a:t>() – location of point 0 (</a:t>
            </a:r>
            <a:r>
              <a:rPr lang="en-US" dirty="0" err="1" smtClean="0"/>
              <a:t>i</a:t>
            </a:r>
            <a:r>
              <a:rPr lang="en-US" dirty="0" smtClean="0"/>
              <a:t>=0, j=0, k=0)</a:t>
            </a:r>
          </a:p>
          <a:p>
            <a:r>
              <a:rPr lang="en-US" dirty="0" smtClean="0"/>
              <a:t>Ordering for points and cells</a:t>
            </a:r>
          </a:p>
          <a:p>
            <a:pPr lvl="1"/>
            <a:r>
              <a:rPr lang="en-US" dirty="0" smtClean="0"/>
              <a:t>Fastest in x-direction</a:t>
            </a:r>
          </a:p>
          <a:p>
            <a:pPr lvl="1"/>
            <a:r>
              <a:rPr lang="en-US" dirty="0" smtClean="0"/>
              <a:t>Next in y-direction</a:t>
            </a:r>
          </a:p>
          <a:p>
            <a:pPr lvl="1"/>
            <a:r>
              <a:rPr lang="en-US" dirty="0" smtClean="0"/>
              <a:t>Slowest in z-direction</a:t>
            </a:r>
          </a:p>
          <a:p>
            <a:pPr lvl="1"/>
            <a:endParaRPr lang="en-US" sz="1400" dirty="0" smtClean="0"/>
          </a:p>
          <a:p>
            <a:r>
              <a:rPr lang="en-US" dirty="0" err="1" smtClean="0"/>
              <a:t>vtkUniformGrid</a:t>
            </a:r>
            <a:endParaRPr lang="en-US" dirty="0" smtClean="0"/>
          </a:p>
          <a:p>
            <a:pPr lvl="1"/>
            <a:r>
              <a:rPr lang="en-US" dirty="0" smtClean="0"/>
              <a:t>Supports cell blanking</a:t>
            </a:r>
          </a:p>
          <a:p>
            <a:pPr lvl="1"/>
            <a:r>
              <a:rPr lang="en-US" dirty="0" smtClean="0"/>
              <a:t>Currently written to file as </a:t>
            </a:r>
            <a:r>
              <a:rPr lang="en-US" dirty="0" err="1" smtClean="0"/>
              <a:t>vtkImageData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grpSp>
        <p:nvGrpSpPr>
          <p:cNvPr id="4" name="Group 16"/>
          <p:cNvGrpSpPr/>
          <p:nvPr/>
        </p:nvGrpSpPr>
        <p:grpSpPr>
          <a:xfrm>
            <a:off x="6477000" y="3886200"/>
            <a:ext cx="1894960" cy="1495377"/>
            <a:chOff x="2438400" y="2479675"/>
            <a:chExt cx="1600200" cy="116046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444750" y="2479675"/>
              <a:ext cx="1587500" cy="1154113"/>
            </a:xfrm>
            <a:prstGeom prst="rect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" name="Line 64"/>
            <p:cNvSpPr>
              <a:spLocks noChangeShapeType="1"/>
            </p:cNvSpPr>
            <p:nvPr/>
          </p:nvSpPr>
          <p:spPr bwMode="auto">
            <a:xfrm flipV="1">
              <a:off x="26670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Line 65"/>
            <p:cNvSpPr>
              <a:spLocks noChangeShapeType="1"/>
            </p:cNvSpPr>
            <p:nvPr/>
          </p:nvSpPr>
          <p:spPr bwMode="auto">
            <a:xfrm flipV="1">
              <a:off x="31242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Line 66"/>
            <p:cNvSpPr>
              <a:spLocks noChangeShapeType="1"/>
            </p:cNvSpPr>
            <p:nvPr/>
          </p:nvSpPr>
          <p:spPr bwMode="auto">
            <a:xfrm flipV="1">
              <a:off x="33528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Line 67"/>
            <p:cNvSpPr>
              <a:spLocks noChangeShapeType="1"/>
            </p:cNvSpPr>
            <p:nvPr/>
          </p:nvSpPr>
          <p:spPr bwMode="auto">
            <a:xfrm flipV="1">
              <a:off x="38100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Line 68"/>
            <p:cNvSpPr>
              <a:spLocks noChangeShapeType="1"/>
            </p:cNvSpPr>
            <p:nvPr/>
          </p:nvSpPr>
          <p:spPr bwMode="auto">
            <a:xfrm flipV="1">
              <a:off x="35814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Line 69"/>
            <p:cNvSpPr>
              <a:spLocks noChangeShapeType="1"/>
            </p:cNvSpPr>
            <p:nvPr/>
          </p:nvSpPr>
          <p:spPr bwMode="auto">
            <a:xfrm flipV="1">
              <a:off x="2895600" y="2481263"/>
              <a:ext cx="1588" cy="1158875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2438400" y="27178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Line 71"/>
            <p:cNvSpPr>
              <a:spLocks noChangeShapeType="1"/>
            </p:cNvSpPr>
            <p:nvPr/>
          </p:nvSpPr>
          <p:spPr bwMode="auto">
            <a:xfrm>
              <a:off x="2438400" y="29464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>
              <a:off x="2438400" y="31750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Line 73"/>
            <p:cNvSpPr>
              <a:spLocks noChangeShapeType="1"/>
            </p:cNvSpPr>
            <p:nvPr/>
          </p:nvSpPr>
          <p:spPr bwMode="auto">
            <a:xfrm>
              <a:off x="2438400" y="3403600"/>
              <a:ext cx="1600200" cy="158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3"/>
              </a:rPr>
              <a:t>http://www.vtk.org/doc/nightly/html/classvtkUniformGrid.html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970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781800" y="6019800"/>
            <a:ext cx="2362200" cy="838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Whole extent for all processes (0, 8, 0, 6, 0, 0)</a:t>
            </a:r>
          </a:p>
          <a:p>
            <a:r>
              <a:rPr lang="en-US" dirty="0" smtClean="0"/>
              <a:t>Extents different for each process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Rank 0: (0, 3, 0, 6, 0, 0), 21 points, 18 cells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Rank 1: (3, 8, 0, 3, 0, 0), 28 points, 18 cells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Rank 2: (3, 8, 3, 6, 0, 0), 28 points, 18 cells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extents.png"/>
          <p:cNvPicPr>
            <a:picLocks noChangeAspect="1"/>
          </p:cNvPicPr>
          <p:nvPr/>
        </p:nvPicPr>
        <p:blipFill>
          <a:blip r:embed="rId3"/>
          <a:srcRect t="23691" b="20601"/>
          <a:stretch>
            <a:fillRect/>
          </a:stretch>
        </p:blipFill>
        <p:spPr>
          <a:xfrm>
            <a:off x="1904999" y="3124200"/>
            <a:ext cx="553770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8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vtkRectilinearGrid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vtkCPInputDataDescription</a:t>
            </a:r>
            <a:r>
              <a:rPr lang="en-US" dirty="0" smtClean="0"/>
              <a:t>::</a:t>
            </a:r>
            <a:r>
              <a:rPr lang="en-US" dirty="0" err="1" smtClean="0"/>
              <a:t>SetWholeExtent</a:t>
            </a:r>
            <a:r>
              <a:rPr lang="en-US" dirty="0" smtClean="0"/>
              <a:t>() – total number of points in each direction</a:t>
            </a:r>
          </a:p>
          <a:p>
            <a:r>
              <a:rPr lang="en-US" dirty="0" err="1" smtClean="0"/>
              <a:t>SetExtents</a:t>
            </a:r>
            <a:r>
              <a:rPr lang="en-US" dirty="0" smtClean="0"/>
              <a:t>() – a process’s part of the whole extent</a:t>
            </a:r>
          </a:p>
          <a:p>
            <a:r>
              <a:rPr lang="en-US" dirty="0" smtClean="0"/>
              <a:t>Set&lt;X,Y,Z&gt;Coordinates() – point coordinates in each direction</a:t>
            </a:r>
          </a:p>
          <a:p>
            <a:pPr lvl="1"/>
            <a:r>
              <a:rPr lang="en-US" dirty="0" smtClean="0"/>
              <a:t>Only values for process’s extents</a:t>
            </a:r>
          </a:p>
          <a:p>
            <a:pPr lvl="1"/>
            <a:r>
              <a:rPr lang="en-US" dirty="0" smtClean="0"/>
              <a:t>Index starting at 0</a:t>
            </a:r>
          </a:p>
          <a:p>
            <a:r>
              <a:rPr lang="en-US" dirty="0" smtClean="0"/>
              <a:t>Ordering for points and cells</a:t>
            </a:r>
          </a:p>
          <a:p>
            <a:pPr lvl="1"/>
            <a:r>
              <a:rPr lang="en-US" dirty="0" smtClean="0"/>
              <a:t>Fastest in x-direction</a:t>
            </a:r>
          </a:p>
          <a:p>
            <a:pPr lvl="1"/>
            <a:r>
              <a:rPr lang="en-US" dirty="0" smtClean="0"/>
              <a:t>Next in y-direction</a:t>
            </a:r>
          </a:p>
          <a:p>
            <a:pPr lvl="1"/>
            <a:r>
              <a:rPr lang="en-US" dirty="0" smtClean="0"/>
              <a:t>Slowest in z-direction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grpSp>
        <p:nvGrpSpPr>
          <p:cNvPr id="4" name="Group 90"/>
          <p:cNvGrpSpPr/>
          <p:nvPr/>
        </p:nvGrpSpPr>
        <p:grpSpPr>
          <a:xfrm>
            <a:off x="5562600" y="2667000"/>
            <a:ext cx="2741615" cy="1981200"/>
            <a:chOff x="5546725" y="1933575"/>
            <a:chExt cx="2360615" cy="1617665"/>
          </a:xfrm>
        </p:grpSpPr>
        <p:sp>
          <p:nvSpPr>
            <p:cNvPr id="5" name="Rectangle 45"/>
            <p:cNvSpPr>
              <a:spLocks noChangeArrowheads="1"/>
            </p:cNvSpPr>
            <p:nvPr/>
          </p:nvSpPr>
          <p:spPr bwMode="auto">
            <a:xfrm>
              <a:off x="5546725" y="1933575"/>
              <a:ext cx="186185" cy="4623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6034090" y="2463802"/>
              <a:ext cx="1873250" cy="1087438"/>
              <a:chOff x="3801" y="1552"/>
              <a:chExt cx="1180" cy="685"/>
            </a:xfrm>
          </p:grpSpPr>
          <p:sp>
            <p:nvSpPr>
              <p:cNvPr id="7" name="Rectangle 47"/>
              <p:cNvSpPr>
                <a:spLocks noChangeArrowheads="1"/>
              </p:cNvSpPr>
              <p:nvPr/>
            </p:nvSpPr>
            <p:spPr bwMode="auto">
              <a:xfrm>
                <a:off x="3805" y="1561"/>
                <a:ext cx="1176" cy="670"/>
              </a:xfrm>
              <a:prstGeom prst="rect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8" name="Line 48"/>
              <p:cNvSpPr>
                <a:spLocks noChangeShapeType="1"/>
              </p:cNvSpPr>
              <p:nvPr/>
            </p:nvSpPr>
            <p:spPr bwMode="auto">
              <a:xfrm flipV="1">
                <a:off x="3863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" name="Line 49"/>
              <p:cNvSpPr>
                <a:spLocks noChangeShapeType="1"/>
              </p:cNvSpPr>
              <p:nvPr/>
            </p:nvSpPr>
            <p:spPr bwMode="auto">
              <a:xfrm flipV="1">
                <a:off x="3939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" name="Line 50"/>
              <p:cNvSpPr>
                <a:spLocks noChangeShapeType="1"/>
              </p:cNvSpPr>
              <p:nvPr/>
            </p:nvSpPr>
            <p:spPr bwMode="auto">
              <a:xfrm flipV="1">
                <a:off x="4054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" name="Line 51"/>
              <p:cNvSpPr>
                <a:spLocks noChangeShapeType="1"/>
              </p:cNvSpPr>
              <p:nvPr/>
            </p:nvSpPr>
            <p:spPr bwMode="auto">
              <a:xfrm flipV="1">
                <a:off x="4234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" name="Line 52"/>
              <p:cNvSpPr>
                <a:spLocks noChangeShapeType="1"/>
              </p:cNvSpPr>
              <p:nvPr/>
            </p:nvSpPr>
            <p:spPr bwMode="auto">
              <a:xfrm flipV="1">
                <a:off x="4445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" name="Line 53"/>
              <p:cNvSpPr>
                <a:spLocks noChangeShapeType="1"/>
              </p:cNvSpPr>
              <p:nvPr/>
            </p:nvSpPr>
            <p:spPr bwMode="auto">
              <a:xfrm flipV="1">
                <a:off x="4632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" name="Line 54"/>
              <p:cNvSpPr>
                <a:spLocks noChangeShapeType="1"/>
              </p:cNvSpPr>
              <p:nvPr/>
            </p:nvSpPr>
            <p:spPr bwMode="auto">
              <a:xfrm flipV="1">
                <a:off x="4739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Line 55"/>
              <p:cNvSpPr>
                <a:spLocks noChangeShapeType="1"/>
              </p:cNvSpPr>
              <p:nvPr/>
            </p:nvSpPr>
            <p:spPr bwMode="auto">
              <a:xfrm flipV="1">
                <a:off x="4808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" name="Line 56"/>
              <p:cNvSpPr>
                <a:spLocks noChangeShapeType="1"/>
              </p:cNvSpPr>
              <p:nvPr/>
            </p:nvSpPr>
            <p:spPr bwMode="auto">
              <a:xfrm flipV="1">
                <a:off x="4870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" name="Line 57"/>
              <p:cNvSpPr>
                <a:spLocks noChangeShapeType="1"/>
              </p:cNvSpPr>
              <p:nvPr/>
            </p:nvSpPr>
            <p:spPr bwMode="auto">
              <a:xfrm flipV="1">
                <a:off x="4926" y="1552"/>
                <a:ext cx="1" cy="68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" name="Line 58"/>
              <p:cNvSpPr>
                <a:spLocks noChangeShapeType="1"/>
              </p:cNvSpPr>
              <p:nvPr/>
            </p:nvSpPr>
            <p:spPr bwMode="auto">
              <a:xfrm>
                <a:off x="3801" y="2194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Line 59"/>
              <p:cNvSpPr>
                <a:spLocks noChangeShapeType="1"/>
              </p:cNvSpPr>
              <p:nvPr/>
            </p:nvSpPr>
            <p:spPr bwMode="auto">
              <a:xfrm>
                <a:off x="3801" y="2145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" name="Line 60"/>
              <p:cNvSpPr>
                <a:spLocks noChangeShapeType="1"/>
              </p:cNvSpPr>
              <p:nvPr/>
            </p:nvSpPr>
            <p:spPr bwMode="auto">
              <a:xfrm>
                <a:off x="3801" y="2094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" name="Line 61"/>
              <p:cNvSpPr>
                <a:spLocks noChangeShapeType="1"/>
              </p:cNvSpPr>
              <p:nvPr/>
            </p:nvSpPr>
            <p:spPr bwMode="auto">
              <a:xfrm>
                <a:off x="3801" y="1979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" name="Line 62"/>
              <p:cNvSpPr>
                <a:spLocks noChangeShapeType="1"/>
              </p:cNvSpPr>
              <p:nvPr/>
            </p:nvSpPr>
            <p:spPr bwMode="auto">
              <a:xfrm>
                <a:off x="3801" y="1862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" name="Line 63"/>
              <p:cNvSpPr>
                <a:spLocks noChangeShapeType="1"/>
              </p:cNvSpPr>
              <p:nvPr/>
            </p:nvSpPr>
            <p:spPr bwMode="auto">
              <a:xfrm>
                <a:off x="3801" y="1716"/>
                <a:ext cx="1180" cy="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3"/>
              </a:rPr>
              <a:t>http://www.vtk.org/doc/nightly/html/classvtkRectilinearGrid.html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421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vtkPointSet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5486400"/>
          </a:xfrm>
        </p:spPr>
        <p:txBody>
          <a:bodyPr/>
          <a:lstStyle/>
          <a:p>
            <a:r>
              <a:rPr lang="en-US" dirty="0" smtClean="0"/>
              <a:t>Abstract class for grids with arbitrary point locations</a:t>
            </a:r>
          </a:p>
          <a:p>
            <a:pPr lvl="1"/>
            <a:r>
              <a:rPr lang="en-US" dirty="0" smtClean="0"/>
              <a:t>Derived classes: </a:t>
            </a:r>
            <a:r>
              <a:rPr lang="en-US" dirty="0" err="1" smtClean="0"/>
              <a:t>vtkStructuredGrid</a:t>
            </a:r>
            <a:r>
              <a:rPr lang="en-US" dirty="0" smtClean="0"/>
              <a:t>, </a:t>
            </a:r>
            <a:r>
              <a:rPr lang="en-US" dirty="0" err="1" smtClean="0"/>
              <a:t>vtkPolyData</a:t>
            </a:r>
            <a:r>
              <a:rPr lang="en-US" dirty="0" smtClean="0"/>
              <a:t>, </a:t>
            </a:r>
            <a:r>
              <a:rPr lang="en-US" dirty="0" err="1" smtClean="0"/>
              <a:t>vtkUnstructuredGrid</a:t>
            </a:r>
            <a:endParaRPr lang="en-US" dirty="0" smtClean="0"/>
          </a:p>
          <a:p>
            <a:r>
              <a:rPr lang="en-US" dirty="0" err="1" smtClean="0"/>
              <a:t>SetPoints</a:t>
            </a:r>
            <a:r>
              <a:rPr lang="en-US" dirty="0" smtClean="0"/>
              <a:t>(</a:t>
            </a:r>
            <a:r>
              <a:rPr lang="en-US" dirty="0" err="1" smtClean="0"/>
              <a:t>vtkPoints</a:t>
            </a:r>
            <a:r>
              <a:rPr lang="en-US" dirty="0" smtClean="0"/>
              <a:t>*) – set the number and coordinates of a process’s points</a:t>
            </a:r>
          </a:p>
          <a:p>
            <a:r>
              <a:rPr lang="en-US" dirty="0" err="1" smtClean="0"/>
              <a:t>vtkPoints</a:t>
            </a:r>
            <a:endParaRPr lang="en-US" dirty="0" smtClean="0"/>
          </a:p>
          <a:p>
            <a:pPr lvl="1"/>
            <a:r>
              <a:rPr lang="en-US" dirty="0" smtClean="0"/>
              <a:t>Class used to store actual point location </a:t>
            </a:r>
            <a:br>
              <a:rPr lang="en-US" dirty="0" smtClean="0"/>
            </a:br>
            <a:r>
              <a:rPr lang="en-US" dirty="0" smtClean="0"/>
              <a:t>array</a:t>
            </a:r>
          </a:p>
          <a:p>
            <a:pPr lvl="1"/>
            <a:r>
              <a:rPr lang="en-US" dirty="0" smtClean="0"/>
              <a:t>C/C++ indexing</a:t>
            </a:r>
          </a:p>
          <a:p>
            <a:pPr lvl="1"/>
            <a:r>
              <a:rPr lang="en-US" dirty="0" err="1" smtClean="0"/>
              <a:t>SetDataTypeTo</a:t>
            </a:r>
            <a:r>
              <a:rPr lang="en-US" dirty="0" smtClean="0"/>
              <a:t>&lt;</a:t>
            </a:r>
            <a:r>
              <a:rPr lang="en-US" dirty="0" err="1" smtClean="0"/>
              <a:t>Int,Float,Double</a:t>
            </a:r>
            <a:r>
              <a:rPr lang="en-US" dirty="0" smtClean="0"/>
              <a:t>&gt;()</a:t>
            </a:r>
          </a:p>
          <a:p>
            <a:pPr lvl="1"/>
            <a:r>
              <a:rPr lang="en-US" dirty="0" err="1" smtClean="0"/>
              <a:t>SetNumberOfPoints</a:t>
            </a:r>
            <a:r>
              <a:rPr lang="en-US" dirty="0" smtClean="0"/>
              <a:t>() – allocation</a:t>
            </a:r>
          </a:p>
          <a:p>
            <a:pPr lvl="1"/>
            <a:r>
              <a:rPr lang="en-US" dirty="0" err="1" smtClean="0"/>
              <a:t>SetPoint</a:t>
            </a:r>
            <a:r>
              <a:rPr lang="en-US" dirty="0" smtClean="0"/>
              <a:t>() – fast but doesn’t do bounds checking</a:t>
            </a:r>
          </a:p>
          <a:p>
            <a:pPr lvl="1"/>
            <a:r>
              <a:rPr lang="en-US" dirty="0" err="1" smtClean="0"/>
              <a:t>InsertPoint</a:t>
            </a:r>
            <a:r>
              <a:rPr lang="en-US" dirty="0" smtClean="0"/>
              <a:t>()/</a:t>
            </a:r>
            <a:r>
              <a:rPr lang="en-US" dirty="0" err="1" smtClean="0"/>
              <a:t>InsertNextPoint</a:t>
            </a:r>
            <a:r>
              <a:rPr lang="en-US" dirty="0" smtClean="0"/>
              <a:t>() – safe but does bounds checking and reallocation as needed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3"/>
              </a:rPr>
              <a:t>http://www.vtk.org/doc/nightly/html/classvtkPointSet.html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25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vtkStructuredGrid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486400"/>
          </a:xfrm>
        </p:spPr>
        <p:txBody>
          <a:bodyPr/>
          <a:lstStyle/>
          <a:p>
            <a:r>
              <a:rPr lang="en-US" dirty="0" err="1" smtClean="0"/>
              <a:t>vtkCPInputDataDescription</a:t>
            </a:r>
            <a:r>
              <a:rPr lang="en-US" dirty="0" smtClean="0"/>
              <a:t>::</a:t>
            </a:r>
            <a:r>
              <a:rPr lang="en-US" dirty="0" err="1" smtClean="0"/>
              <a:t>SetWholeExtent</a:t>
            </a:r>
            <a:r>
              <a:rPr lang="en-US" dirty="0" smtClean="0"/>
              <a:t>() – total number of points in each direction</a:t>
            </a:r>
          </a:p>
          <a:p>
            <a:r>
              <a:rPr lang="en-US" dirty="0" err="1" smtClean="0"/>
              <a:t>SetExtents</a:t>
            </a:r>
            <a:r>
              <a:rPr lang="en-US" dirty="0" smtClean="0"/>
              <a:t>() – a process’s part of the whole extent</a:t>
            </a:r>
          </a:p>
          <a:p>
            <a:r>
              <a:rPr lang="en-US" dirty="0" smtClean="0"/>
              <a:t>Ordering for points and cells</a:t>
            </a:r>
          </a:p>
          <a:p>
            <a:pPr lvl="1"/>
            <a:r>
              <a:rPr lang="en-US" dirty="0" smtClean="0"/>
              <a:t>Fastest in x-direction</a:t>
            </a:r>
          </a:p>
          <a:p>
            <a:pPr lvl="1"/>
            <a:r>
              <a:rPr lang="en-US" dirty="0" smtClean="0"/>
              <a:t>Next in y-direction</a:t>
            </a:r>
          </a:p>
          <a:p>
            <a:pPr lvl="1"/>
            <a:r>
              <a:rPr lang="en-US" dirty="0" smtClean="0"/>
              <a:t>Slowest in z-direction</a:t>
            </a:r>
          </a:p>
          <a:p>
            <a:pPr lvl="1"/>
            <a:r>
              <a:rPr lang="en-US" dirty="0" err="1" smtClean="0"/>
              <a:t>vtkPoints</a:t>
            </a:r>
            <a:r>
              <a:rPr lang="en-US" dirty="0" smtClean="0"/>
              <a:t> must be ordered in same manner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6477000" y="2819400"/>
            <a:ext cx="1641290" cy="1600200"/>
            <a:chOff x="6324600" y="4038600"/>
            <a:chExt cx="1260290" cy="1122570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6346075" y="4046533"/>
              <a:ext cx="1238815" cy="11146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19" y="0"/>
                    <a:pt x="21585" y="9654"/>
                    <a:pt x="21599" y="21574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19" y="0"/>
                    <a:pt x="21585" y="9654"/>
                    <a:pt x="21599" y="2157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6333995" y="4478901"/>
              <a:ext cx="712688" cy="673013"/>
            </a:xfrm>
            <a:custGeom>
              <a:avLst/>
              <a:gdLst>
                <a:gd name="T0" fmla="*/ 0 w 21641"/>
                <a:gd name="T1" fmla="*/ 0 h 21600"/>
                <a:gd name="T2" fmla="*/ 0 w 21641"/>
                <a:gd name="T3" fmla="*/ 0 h 21600"/>
                <a:gd name="T4" fmla="*/ 0 w 216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1"/>
                <a:gd name="T10" fmla="*/ 0 h 21600"/>
                <a:gd name="T11" fmla="*/ 21641 w 216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1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11953" y="0"/>
                    <a:pt x="21617" y="9644"/>
                    <a:pt x="21640" y="21557"/>
                  </a:cubicBezTo>
                </a:path>
                <a:path w="21641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11953" y="0"/>
                    <a:pt x="21617" y="9644"/>
                    <a:pt x="21640" y="21557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6331311" y="4337423"/>
              <a:ext cx="853615" cy="8197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6324600" y="4038600"/>
              <a:ext cx="1342" cy="437657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038630" y="5155881"/>
              <a:ext cx="543576" cy="1322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6477606" y="4062400"/>
              <a:ext cx="97978" cy="445590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6610480" y="4124545"/>
              <a:ext cx="187903" cy="417823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6742012" y="4219745"/>
              <a:ext cx="257695" cy="391379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6846701" y="4340068"/>
              <a:ext cx="338225" cy="363612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6933941" y="4525179"/>
              <a:ext cx="430834" cy="267090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6997023" y="4727480"/>
              <a:ext cx="487205" cy="191723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7034604" y="4933747"/>
              <a:ext cx="522101" cy="116356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6331311" y="4176112"/>
              <a:ext cx="1088493" cy="981092"/>
            </a:xfrm>
            <a:custGeom>
              <a:avLst/>
              <a:gdLst>
                <a:gd name="T0" fmla="*/ 0 w 21627"/>
                <a:gd name="T1" fmla="*/ 0 h 21600"/>
                <a:gd name="T2" fmla="*/ 0 w 21627"/>
                <a:gd name="T3" fmla="*/ 0 h 21600"/>
                <a:gd name="T4" fmla="*/ 0 w 216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27"/>
                <a:gd name="T10" fmla="*/ 0 h 21600"/>
                <a:gd name="T11" fmla="*/ 21627 w 216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27" h="21600" fill="none" extrusionOk="0">
                  <a:moveTo>
                    <a:pt x="0" y="0"/>
                  </a:moveTo>
                  <a:cubicBezTo>
                    <a:pt x="9" y="0"/>
                    <a:pt x="18" y="-1"/>
                    <a:pt x="27" y="0"/>
                  </a:cubicBezTo>
                  <a:cubicBezTo>
                    <a:pt x="11956" y="0"/>
                    <a:pt x="21627" y="9670"/>
                    <a:pt x="21627" y="21600"/>
                  </a:cubicBezTo>
                </a:path>
                <a:path w="21627" h="21600" stroke="0" extrusionOk="0">
                  <a:moveTo>
                    <a:pt x="0" y="0"/>
                  </a:moveTo>
                  <a:cubicBezTo>
                    <a:pt x="9" y="0"/>
                    <a:pt x="18" y="-1"/>
                    <a:pt x="27" y="0"/>
                  </a:cubicBezTo>
                  <a:cubicBezTo>
                    <a:pt x="11956" y="0"/>
                    <a:pt x="21627" y="9670"/>
                    <a:pt x="21627" y="21600"/>
                  </a:cubicBezTo>
                  <a:lnTo>
                    <a:pt x="27" y="21600"/>
                  </a:lnTo>
                  <a:close/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3"/>
              </a:rPr>
              <a:t>http://www.vtk.org/doc/nightly/html/classvtkStructuredGrid.html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142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Catalyst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28800" y="1905000"/>
            <a:ext cx="5486400" cy="685800"/>
          </a:xfrm>
          <a:prstGeom prst="rect">
            <a:avLst/>
          </a:prstGeom>
          <a:gradFill>
            <a:gsLst>
              <a:gs pos="0">
                <a:srgbClr val="D71614"/>
              </a:gs>
              <a:gs pos="100000">
                <a:srgbClr val="F68A8A"/>
              </a:gs>
            </a:gsLst>
            <a:lin ang="15600000" scaled="0"/>
          </a:gradFill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1"/>
                </a:solidFill>
                <a:latin typeface="Times New Roman" charset="0"/>
              </a:rPr>
              <a:t>Catalyst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828800" y="2590800"/>
            <a:ext cx="5486400" cy="685800"/>
          </a:xfrm>
          <a:prstGeom prst="rect">
            <a:avLst/>
          </a:prstGeom>
          <a:gradFill>
            <a:lin ang="15600000" scaled="0"/>
          </a:gradFill>
          <a:ln>
            <a:solidFill>
              <a:schemeClr val="accent2">
                <a:shade val="95000"/>
                <a:satMod val="10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1"/>
                </a:solidFill>
                <a:latin typeface="Times New Roman" charset="0"/>
              </a:rPr>
              <a:t>Python Wrappings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828800" y="3276600"/>
            <a:ext cx="5486400" cy="1143000"/>
          </a:xfrm>
          <a:prstGeom prst="rect">
            <a:avLst/>
          </a:prstGeom>
          <a:gradFill>
            <a:lin ang="15600000" scaled="0"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ParaView Server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kern="1200" dirty="0" smtClean="0">
                <a:solidFill>
                  <a:schemeClr val="tx1"/>
                </a:solidFill>
                <a:latin typeface="Times New Roman" charset="0"/>
              </a:rPr>
              <a:t>Parallel Abstractions and Controls</a:t>
            </a:r>
            <a:endPara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28800" y="4419600"/>
            <a:ext cx="5486400" cy="1143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VTK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kern="1200" dirty="0" smtClean="0">
                <a:solidFill>
                  <a:schemeClr val="tx1"/>
                </a:solidFill>
                <a:latin typeface="Times New Roman" charset="0"/>
              </a:rPr>
              <a:t>Core Visualization Algorithms</a:t>
            </a:r>
            <a:endParaRPr kumimoji="0" lang="en-US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17561"/>
      </p:ext>
    </p:extLst>
  </p:cSld>
  <p:clrMapOvr>
    <a:masterClrMapping/>
  </p:clrMapOvr>
  <p:transition xmlns:p14="http://schemas.microsoft.com/office/powerpoint/2010/main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566738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vtkCell</a:t>
            </a:r>
            <a:r>
              <a:rPr lang="en-US" dirty="0" smtClean="0">
                <a:solidFill>
                  <a:schemeClr val="tx1"/>
                </a:solidFill>
              </a:rPr>
              <a:t> Straight-Edged Types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 descr="Fig14-1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609600"/>
            <a:ext cx="4800600" cy="58674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3348" y="6477000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4"/>
              </a:rPr>
              <a:t>http://www.vtk.org/doc/nightly/html/classvtkCell.html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1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vtkCell</a:t>
            </a:r>
            <a:r>
              <a:rPr lang="en-US" dirty="0" smtClean="0">
                <a:solidFill>
                  <a:schemeClr val="tx1"/>
                </a:solidFill>
              </a:rPr>
              <a:t> Curvilinear-Edged Types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752600"/>
            <a:ext cx="6055703" cy="41148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590800" y="5334000"/>
            <a:ext cx="3200400" cy="457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1905000"/>
            <a:ext cx="228600" cy="762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76800" y="1905000"/>
            <a:ext cx="152400" cy="762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14800" y="1905000"/>
            <a:ext cx="609600" cy="228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9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vtkPolyData</a:t>
            </a:r>
            <a:r>
              <a:rPr lang="en-US" dirty="0" smtClean="0"/>
              <a:t>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Efficient way – build through </a:t>
            </a:r>
            <a:r>
              <a:rPr lang="en-US" dirty="0" err="1" smtClean="0"/>
              <a:t>vtkCellArray</a:t>
            </a:r>
            <a:endParaRPr lang="en-US" dirty="0" smtClean="0"/>
          </a:p>
          <a:p>
            <a:pPr lvl="1"/>
            <a:r>
              <a:rPr lang="en-US" dirty="0" err="1" smtClean="0"/>
              <a:t>vtkCellArray</a:t>
            </a:r>
            <a:r>
              <a:rPr lang="en-US" dirty="0" smtClean="0"/>
              <a:t>::</a:t>
            </a:r>
            <a:r>
              <a:rPr lang="en-US" dirty="0" err="1" smtClean="0"/>
              <a:t>SetNumberOfCells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Done for </a:t>
            </a:r>
            <a:r>
              <a:rPr lang="en-US" dirty="0" err="1" smtClean="0"/>
              <a:t>verts</a:t>
            </a:r>
            <a:r>
              <a:rPr lang="en-US" dirty="0" smtClean="0"/>
              <a:t>, lines, </a:t>
            </a:r>
            <a:r>
              <a:rPr lang="en-US" dirty="0" err="1" smtClean="0"/>
              <a:t>polys</a:t>
            </a:r>
            <a:r>
              <a:rPr lang="en-US" dirty="0" smtClean="0"/>
              <a:t>, triangle strips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Simple way – build through poly data API</a:t>
            </a:r>
          </a:p>
          <a:p>
            <a:pPr lvl="1"/>
            <a:r>
              <a:rPr lang="en-US" dirty="0" smtClean="0"/>
              <a:t>Allocate()</a:t>
            </a:r>
          </a:p>
          <a:p>
            <a:pPr lvl="1"/>
            <a:r>
              <a:rPr lang="en-US" dirty="0" err="1" smtClean="0"/>
              <a:t>InsertNextCell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Squeeze() – reclaim unused memory</a:t>
            </a:r>
          </a:p>
          <a:p>
            <a:endParaRPr lang="en-US" dirty="0" smtClean="0"/>
          </a:p>
          <a:p>
            <a:r>
              <a:rPr lang="en-US" dirty="0" smtClean="0"/>
              <a:t>WARNING – Order that cells are added may be different than they are accessed</a:t>
            </a:r>
          </a:p>
          <a:p>
            <a:pPr lvl="1"/>
            <a:r>
              <a:rPr lang="en-US" dirty="0" smtClean="0"/>
              <a:t>Ordered by </a:t>
            </a:r>
            <a:r>
              <a:rPr lang="en-US" dirty="0" err="1" smtClean="0"/>
              <a:t>verts</a:t>
            </a:r>
            <a:r>
              <a:rPr lang="en-US" dirty="0" smtClean="0"/>
              <a:t>, lines, </a:t>
            </a:r>
            <a:r>
              <a:rPr lang="en-US" dirty="0" err="1" smtClean="0"/>
              <a:t>polys</a:t>
            </a:r>
            <a:r>
              <a:rPr lang="en-US" dirty="0" smtClean="0"/>
              <a:t>, triangle strips</a:t>
            </a:r>
          </a:p>
          <a:p>
            <a:pPr lvl="1"/>
            <a:r>
              <a:rPr lang="en-US" dirty="0" smtClean="0"/>
              <a:t>Need to match with cell data</a:t>
            </a:r>
          </a:p>
          <a:p>
            <a:endParaRPr lang="en-US" dirty="0" smtClean="0"/>
          </a:p>
        </p:txBody>
      </p:sp>
      <p:grpSp>
        <p:nvGrpSpPr>
          <p:cNvPr id="4" name="Group 38"/>
          <p:cNvGrpSpPr/>
          <p:nvPr/>
        </p:nvGrpSpPr>
        <p:grpSpPr>
          <a:xfrm>
            <a:off x="7162800" y="1600200"/>
            <a:ext cx="1371601" cy="2833691"/>
            <a:chOff x="381000" y="2589213"/>
            <a:chExt cx="1371601" cy="2833691"/>
          </a:xfrm>
        </p:grpSpPr>
        <p:sp>
          <p:nvSpPr>
            <p:cNvPr id="5" name="Oval 18"/>
            <p:cNvSpPr>
              <a:spLocks noChangeArrowheads="1"/>
            </p:cNvSpPr>
            <p:nvPr/>
          </p:nvSpPr>
          <p:spPr bwMode="auto">
            <a:xfrm>
              <a:off x="781050" y="3275013"/>
              <a:ext cx="117475" cy="117475"/>
            </a:xfrm>
            <a:prstGeom prst="ellipse">
              <a:avLst/>
            </a:prstGeom>
            <a:solidFill>
              <a:srgbClr val="FFFFFF"/>
            </a:solidFill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6" name="Line 19"/>
            <p:cNvSpPr>
              <a:spLocks noChangeShapeType="1"/>
            </p:cNvSpPr>
            <p:nvPr/>
          </p:nvSpPr>
          <p:spPr bwMode="auto">
            <a:xfrm flipV="1">
              <a:off x="706438" y="3381375"/>
              <a:ext cx="825500" cy="554038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>
              <a:off x="927100" y="3937000"/>
              <a:ext cx="769938" cy="695325"/>
            </a:xfrm>
            <a:custGeom>
              <a:avLst/>
              <a:gdLst>
                <a:gd name="T0" fmla="*/ 2147483647 w 485"/>
                <a:gd name="T1" fmla="*/ 0 h 438"/>
                <a:gd name="T2" fmla="*/ 0 w 485"/>
                <a:gd name="T3" fmla="*/ 2147483647 h 438"/>
                <a:gd name="T4" fmla="*/ 2147483647 w 485"/>
                <a:gd name="T5" fmla="*/ 2147483647 h 438"/>
                <a:gd name="T6" fmla="*/ 2147483647 w 485"/>
                <a:gd name="T7" fmla="*/ 2147483647 h 438"/>
                <a:gd name="T8" fmla="*/ 2147483647 w 485"/>
                <a:gd name="T9" fmla="*/ 0 h 4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5"/>
                <a:gd name="T16" fmla="*/ 0 h 438"/>
                <a:gd name="T17" fmla="*/ 485 w 485"/>
                <a:gd name="T18" fmla="*/ 438 h 4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5" h="438">
                  <a:moveTo>
                    <a:pt x="186" y="0"/>
                  </a:moveTo>
                  <a:lnTo>
                    <a:pt x="0" y="138"/>
                  </a:lnTo>
                  <a:lnTo>
                    <a:pt x="117" y="437"/>
                  </a:lnTo>
                  <a:lnTo>
                    <a:pt x="484" y="270"/>
                  </a:lnTo>
                  <a:lnTo>
                    <a:pt x="186" y="0"/>
                  </a:lnTo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641350" y="4706941"/>
              <a:ext cx="1111251" cy="715963"/>
              <a:chOff x="404" y="2965"/>
              <a:chExt cx="700" cy="451"/>
            </a:xfrm>
          </p:grpSpPr>
          <p:sp>
            <p:nvSpPr>
              <p:cNvPr id="10" name="AutoShape 22"/>
              <p:cNvSpPr>
                <a:spLocks noChangeArrowheads="1"/>
              </p:cNvSpPr>
              <p:nvPr/>
            </p:nvSpPr>
            <p:spPr bwMode="auto">
              <a:xfrm>
                <a:off x="404" y="2965"/>
                <a:ext cx="700" cy="451"/>
              </a:xfrm>
              <a:custGeom>
                <a:avLst/>
                <a:gdLst>
                  <a:gd name="T0" fmla="*/ 0 w 700"/>
                  <a:gd name="T1" fmla="*/ 249 h 451"/>
                  <a:gd name="T2" fmla="*/ 131 w 700"/>
                  <a:gd name="T3" fmla="*/ 124 h 451"/>
                  <a:gd name="T4" fmla="*/ 401 w 700"/>
                  <a:gd name="T5" fmla="*/ 20 h 451"/>
                  <a:gd name="T6" fmla="*/ 692 w 700"/>
                  <a:gd name="T7" fmla="*/ 0 h 451"/>
                  <a:gd name="T8" fmla="*/ 699 w 700"/>
                  <a:gd name="T9" fmla="*/ 138 h 451"/>
                  <a:gd name="T10" fmla="*/ 422 w 700"/>
                  <a:gd name="T11" fmla="*/ 173 h 451"/>
                  <a:gd name="T12" fmla="*/ 207 w 700"/>
                  <a:gd name="T13" fmla="*/ 283 h 451"/>
                  <a:gd name="T14" fmla="*/ 48 w 700"/>
                  <a:gd name="T15" fmla="*/ 450 h 451"/>
                  <a:gd name="T16" fmla="*/ 0 w 700"/>
                  <a:gd name="T17" fmla="*/ 249 h 4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0"/>
                  <a:gd name="T28" fmla="*/ 0 h 451"/>
                  <a:gd name="T29" fmla="*/ 700 w 700"/>
                  <a:gd name="T30" fmla="*/ 451 h 4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0" h="451">
                    <a:moveTo>
                      <a:pt x="0" y="249"/>
                    </a:moveTo>
                    <a:lnTo>
                      <a:pt x="131" y="124"/>
                    </a:lnTo>
                    <a:lnTo>
                      <a:pt x="401" y="20"/>
                    </a:lnTo>
                    <a:lnTo>
                      <a:pt x="692" y="0"/>
                    </a:lnTo>
                    <a:lnTo>
                      <a:pt x="699" y="138"/>
                    </a:lnTo>
                    <a:lnTo>
                      <a:pt x="422" y="173"/>
                    </a:lnTo>
                    <a:lnTo>
                      <a:pt x="207" y="283"/>
                    </a:lnTo>
                    <a:lnTo>
                      <a:pt x="48" y="450"/>
                    </a:lnTo>
                    <a:lnTo>
                      <a:pt x="0" y="249"/>
                    </a:lnTo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" name="Line 23"/>
              <p:cNvSpPr>
                <a:spLocks noChangeShapeType="1"/>
              </p:cNvSpPr>
              <p:nvPr/>
            </p:nvSpPr>
            <p:spPr bwMode="auto">
              <a:xfrm>
                <a:off x="535" y="3090"/>
                <a:ext cx="78" cy="16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" name="Line 24"/>
              <p:cNvSpPr>
                <a:spLocks noChangeShapeType="1"/>
              </p:cNvSpPr>
              <p:nvPr/>
            </p:nvSpPr>
            <p:spPr bwMode="auto">
              <a:xfrm>
                <a:off x="807" y="2986"/>
                <a:ext cx="20" cy="15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" name="Line 25"/>
              <p:cNvSpPr>
                <a:spLocks noChangeShapeType="1"/>
              </p:cNvSpPr>
              <p:nvPr/>
            </p:nvSpPr>
            <p:spPr bwMode="auto">
              <a:xfrm>
                <a:off x="406" y="3214"/>
                <a:ext cx="206" cy="3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" name="Line 26"/>
              <p:cNvSpPr>
                <a:spLocks noChangeShapeType="1"/>
              </p:cNvSpPr>
              <p:nvPr/>
            </p:nvSpPr>
            <p:spPr bwMode="auto">
              <a:xfrm>
                <a:off x="537" y="3092"/>
                <a:ext cx="290" cy="4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Line 27"/>
              <p:cNvSpPr>
                <a:spLocks noChangeShapeType="1"/>
              </p:cNvSpPr>
              <p:nvPr/>
            </p:nvSpPr>
            <p:spPr bwMode="auto">
              <a:xfrm>
                <a:off x="807" y="2988"/>
                <a:ext cx="294" cy="11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381000" y="2589213"/>
              <a:ext cx="186185" cy="4623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639304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http://www.vtk.org/doc/nightly/html/classvtkPolyData.html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32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vtkUnstructuredGrid</a:t>
            </a:r>
            <a:r>
              <a:rPr lang="en-US" dirty="0" smtClean="0"/>
              <a:t>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5867400" cy="5486400"/>
          </a:xfrm>
        </p:spPr>
        <p:txBody>
          <a:bodyPr/>
          <a:lstStyle/>
          <a:p>
            <a:r>
              <a:rPr lang="en-US" dirty="0" smtClean="0"/>
              <a:t>Order of cells is order of insertion </a:t>
            </a:r>
          </a:p>
          <a:p>
            <a:pPr lvl="1"/>
            <a:r>
              <a:rPr lang="en-US" dirty="0" smtClean="0"/>
              <a:t>0-based indexing</a:t>
            </a:r>
          </a:p>
          <a:p>
            <a:r>
              <a:rPr lang="en-US" dirty="0" smtClean="0"/>
              <a:t>Allocate()</a:t>
            </a:r>
          </a:p>
          <a:p>
            <a:r>
              <a:rPr lang="en-US" dirty="0" err="1" smtClean="0"/>
              <a:t>InsertNextCell</a:t>
            </a:r>
            <a:r>
              <a:rPr lang="en-US" dirty="0" smtClean="0"/>
              <a:t>()</a:t>
            </a:r>
          </a:p>
          <a:p>
            <a:r>
              <a:rPr lang="en-US" dirty="0" err="1" smtClean="0"/>
              <a:t>SetCells</a:t>
            </a:r>
            <a:r>
              <a:rPr lang="en-US" dirty="0" smtClean="0"/>
              <a:t>()</a:t>
            </a:r>
          </a:p>
          <a:p>
            <a:r>
              <a:rPr lang="en-US" dirty="0" smtClean="0"/>
              <a:t>Squeeze()</a:t>
            </a:r>
          </a:p>
          <a:p>
            <a:r>
              <a:rPr lang="en-US" dirty="0" smtClean="0"/>
              <a:t>Inserted points of cells are 0-based indexing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4" name="Group 70"/>
          <p:cNvGrpSpPr/>
          <p:nvPr/>
        </p:nvGrpSpPr>
        <p:grpSpPr>
          <a:xfrm>
            <a:off x="6096000" y="1676400"/>
            <a:ext cx="2663829" cy="2449512"/>
            <a:chOff x="5568950" y="3808413"/>
            <a:chExt cx="2663829" cy="2449512"/>
          </a:xfrm>
        </p:grpSpPr>
        <p:sp>
          <p:nvSpPr>
            <p:cNvPr id="5" name="AutoShape 31"/>
            <p:cNvSpPr>
              <a:spLocks noChangeArrowheads="1"/>
            </p:cNvSpPr>
            <p:nvPr/>
          </p:nvSpPr>
          <p:spPr bwMode="auto">
            <a:xfrm>
              <a:off x="7040563" y="4741863"/>
              <a:ext cx="455612" cy="469900"/>
            </a:xfrm>
            <a:prstGeom prst="triangle">
              <a:avLst>
                <a:gd name="adj" fmla="val 49995"/>
              </a:avLst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6" name="AutoShape 32"/>
            <p:cNvSpPr>
              <a:spLocks noChangeArrowheads="1"/>
            </p:cNvSpPr>
            <p:nvPr/>
          </p:nvSpPr>
          <p:spPr bwMode="auto">
            <a:xfrm>
              <a:off x="7278688" y="4746625"/>
              <a:ext cx="346075" cy="469900"/>
            </a:xfrm>
            <a:custGeom>
              <a:avLst/>
              <a:gdLst>
                <a:gd name="T0" fmla="*/ 0 w 218"/>
                <a:gd name="T1" fmla="*/ 0 h 296"/>
                <a:gd name="T2" fmla="*/ 2147483647 w 218"/>
                <a:gd name="T3" fmla="*/ 2147483647 h 296"/>
                <a:gd name="T4" fmla="*/ 2147483647 w 218"/>
                <a:gd name="T5" fmla="*/ 2147483647 h 296"/>
                <a:gd name="T6" fmla="*/ 0 60000 65536"/>
                <a:gd name="T7" fmla="*/ 0 60000 65536"/>
                <a:gd name="T8" fmla="*/ 0 60000 65536"/>
                <a:gd name="T9" fmla="*/ 0 w 218"/>
                <a:gd name="T10" fmla="*/ 0 h 296"/>
                <a:gd name="T11" fmla="*/ 218 w 218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296">
                  <a:moveTo>
                    <a:pt x="0" y="0"/>
                  </a:moveTo>
                  <a:lnTo>
                    <a:pt x="217" y="58"/>
                  </a:lnTo>
                  <a:lnTo>
                    <a:pt x="139" y="295"/>
                  </a:lnTo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Line 33"/>
            <p:cNvSpPr>
              <a:spLocks noChangeShapeType="1"/>
            </p:cNvSpPr>
            <p:nvPr/>
          </p:nvSpPr>
          <p:spPr bwMode="auto">
            <a:xfrm flipV="1">
              <a:off x="7045325" y="4833938"/>
              <a:ext cx="577850" cy="387350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6732588" y="4406900"/>
              <a:ext cx="120650" cy="117475"/>
            </a:xfrm>
            <a:prstGeom prst="ellipse">
              <a:avLst/>
            </a:prstGeom>
            <a:solidFill>
              <a:srgbClr val="FFFFFF"/>
            </a:solidFill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9" name="Line 35"/>
            <p:cNvSpPr>
              <a:spLocks noChangeShapeType="1"/>
            </p:cNvSpPr>
            <p:nvPr/>
          </p:nvSpPr>
          <p:spPr bwMode="auto">
            <a:xfrm flipV="1">
              <a:off x="6846888" y="4281488"/>
              <a:ext cx="825500" cy="554037"/>
            </a:xfrm>
            <a:prstGeom prst="line">
              <a:avLst/>
            </a:prstGeom>
            <a:noFill/>
            <a:ln w="1908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AutoShape 36"/>
            <p:cNvSpPr>
              <a:spLocks noChangeArrowheads="1"/>
            </p:cNvSpPr>
            <p:nvPr/>
          </p:nvSpPr>
          <p:spPr bwMode="auto">
            <a:xfrm>
              <a:off x="6142038" y="5564188"/>
              <a:ext cx="771525" cy="693737"/>
            </a:xfrm>
            <a:custGeom>
              <a:avLst/>
              <a:gdLst>
                <a:gd name="T0" fmla="*/ 2147483647 w 486"/>
                <a:gd name="T1" fmla="*/ 0 h 437"/>
                <a:gd name="T2" fmla="*/ 0 w 486"/>
                <a:gd name="T3" fmla="*/ 2147483647 h 437"/>
                <a:gd name="T4" fmla="*/ 2147483647 w 486"/>
                <a:gd name="T5" fmla="*/ 2147483647 h 437"/>
                <a:gd name="T6" fmla="*/ 2147483647 w 486"/>
                <a:gd name="T7" fmla="*/ 2147483647 h 437"/>
                <a:gd name="T8" fmla="*/ 2147483647 w 486"/>
                <a:gd name="T9" fmla="*/ 0 h 4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437"/>
                <a:gd name="T17" fmla="*/ 486 w 486"/>
                <a:gd name="T18" fmla="*/ 437 h 4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437">
                  <a:moveTo>
                    <a:pt x="187" y="0"/>
                  </a:moveTo>
                  <a:lnTo>
                    <a:pt x="0" y="138"/>
                  </a:lnTo>
                  <a:lnTo>
                    <a:pt x="117" y="436"/>
                  </a:lnTo>
                  <a:lnTo>
                    <a:pt x="485" y="269"/>
                  </a:lnTo>
                  <a:lnTo>
                    <a:pt x="187" y="0"/>
                  </a:lnTo>
                </a:path>
              </a:pathLst>
            </a:custGeom>
            <a:noFill/>
            <a:ln w="1908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7121528" y="5421317"/>
              <a:ext cx="1111251" cy="715963"/>
              <a:chOff x="4486" y="3415"/>
              <a:chExt cx="700" cy="451"/>
            </a:xfrm>
          </p:grpSpPr>
          <p:sp>
            <p:nvSpPr>
              <p:cNvPr id="14" name="AutoShape 38"/>
              <p:cNvSpPr>
                <a:spLocks noChangeArrowheads="1"/>
              </p:cNvSpPr>
              <p:nvPr/>
            </p:nvSpPr>
            <p:spPr bwMode="auto">
              <a:xfrm>
                <a:off x="4486" y="3415"/>
                <a:ext cx="700" cy="451"/>
              </a:xfrm>
              <a:custGeom>
                <a:avLst/>
                <a:gdLst>
                  <a:gd name="T0" fmla="*/ 0 w 700"/>
                  <a:gd name="T1" fmla="*/ 249 h 451"/>
                  <a:gd name="T2" fmla="*/ 131 w 700"/>
                  <a:gd name="T3" fmla="*/ 124 h 451"/>
                  <a:gd name="T4" fmla="*/ 401 w 700"/>
                  <a:gd name="T5" fmla="*/ 20 h 451"/>
                  <a:gd name="T6" fmla="*/ 692 w 700"/>
                  <a:gd name="T7" fmla="*/ 0 h 451"/>
                  <a:gd name="T8" fmla="*/ 699 w 700"/>
                  <a:gd name="T9" fmla="*/ 138 h 451"/>
                  <a:gd name="T10" fmla="*/ 422 w 700"/>
                  <a:gd name="T11" fmla="*/ 173 h 451"/>
                  <a:gd name="T12" fmla="*/ 207 w 700"/>
                  <a:gd name="T13" fmla="*/ 283 h 451"/>
                  <a:gd name="T14" fmla="*/ 48 w 700"/>
                  <a:gd name="T15" fmla="*/ 450 h 451"/>
                  <a:gd name="T16" fmla="*/ 0 w 700"/>
                  <a:gd name="T17" fmla="*/ 249 h 4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0"/>
                  <a:gd name="T28" fmla="*/ 0 h 451"/>
                  <a:gd name="T29" fmla="*/ 700 w 700"/>
                  <a:gd name="T30" fmla="*/ 451 h 4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0" h="451">
                    <a:moveTo>
                      <a:pt x="0" y="249"/>
                    </a:moveTo>
                    <a:lnTo>
                      <a:pt x="131" y="124"/>
                    </a:lnTo>
                    <a:lnTo>
                      <a:pt x="401" y="20"/>
                    </a:lnTo>
                    <a:lnTo>
                      <a:pt x="692" y="0"/>
                    </a:lnTo>
                    <a:lnTo>
                      <a:pt x="699" y="138"/>
                    </a:lnTo>
                    <a:lnTo>
                      <a:pt x="422" y="173"/>
                    </a:lnTo>
                    <a:lnTo>
                      <a:pt x="207" y="283"/>
                    </a:lnTo>
                    <a:lnTo>
                      <a:pt x="48" y="450"/>
                    </a:lnTo>
                    <a:lnTo>
                      <a:pt x="0" y="249"/>
                    </a:lnTo>
                  </a:path>
                </a:pathLst>
              </a:custGeom>
              <a:noFill/>
              <a:ln w="1908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Line 39"/>
              <p:cNvSpPr>
                <a:spLocks noChangeShapeType="1"/>
              </p:cNvSpPr>
              <p:nvPr/>
            </p:nvSpPr>
            <p:spPr bwMode="auto">
              <a:xfrm>
                <a:off x="4617" y="3540"/>
                <a:ext cx="78" cy="161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" name="Line 40"/>
              <p:cNvSpPr>
                <a:spLocks noChangeShapeType="1"/>
              </p:cNvSpPr>
              <p:nvPr/>
            </p:nvSpPr>
            <p:spPr bwMode="auto">
              <a:xfrm>
                <a:off x="4890" y="3436"/>
                <a:ext cx="19" cy="150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" name="Line 41"/>
              <p:cNvSpPr>
                <a:spLocks noChangeShapeType="1"/>
              </p:cNvSpPr>
              <p:nvPr/>
            </p:nvSpPr>
            <p:spPr bwMode="auto">
              <a:xfrm>
                <a:off x="4488" y="3664"/>
                <a:ext cx="206" cy="3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>
                <a:off x="4619" y="3542"/>
                <a:ext cx="290" cy="46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Line 43"/>
              <p:cNvSpPr>
                <a:spLocks noChangeShapeType="1"/>
              </p:cNvSpPr>
              <p:nvPr/>
            </p:nvSpPr>
            <p:spPr bwMode="auto">
              <a:xfrm>
                <a:off x="4890" y="3438"/>
                <a:ext cx="294" cy="115"/>
              </a:xfrm>
              <a:prstGeom prst="line">
                <a:avLst/>
              </a:prstGeom>
              <a:noFill/>
              <a:ln w="1908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2" name="Rectangle 44"/>
            <p:cNvSpPr>
              <a:spLocks noChangeArrowheads="1"/>
            </p:cNvSpPr>
            <p:nvPr/>
          </p:nvSpPr>
          <p:spPr bwMode="auto">
            <a:xfrm>
              <a:off x="5568950" y="3808413"/>
              <a:ext cx="186185" cy="4623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2400" b="1" dirty="0">
                <a:solidFill>
                  <a:srgbClr val="0F6FC6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13" name="AutoShape 74"/>
            <p:cNvSpPr>
              <a:spLocks noChangeArrowheads="1"/>
            </p:cNvSpPr>
            <p:nvPr/>
          </p:nvSpPr>
          <p:spPr bwMode="auto">
            <a:xfrm>
              <a:off x="6161088" y="4848225"/>
              <a:ext cx="484187" cy="463550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12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http://www.vtk.org/doc/nightly/html/classvtkUnstructuredGrid.html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379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Information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3962400" cy="4602163"/>
          </a:xfrm>
        </p:spPr>
        <p:txBody>
          <a:bodyPr/>
          <a:lstStyle/>
          <a:p>
            <a:r>
              <a:rPr lang="en-US" dirty="0" smtClean="0"/>
              <a:t>Store information defined over grids</a:t>
            </a:r>
          </a:p>
          <a:p>
            <a:r>
              <a:rPr lang="en-US" dirty="0" smtClean="0"/>
              <a:t>Stored in concrete classes that derive from </a:t>
            </a:r>
            <a:r>
              <a:rPr lang="en-US" dirty="0" err="1" smtClean="0"/>
              <a:t>vtkDataArray</a:t>
            </a:r>
            <a:endParaRPr lang="en-US" dirty="0" smtClean="0"/>
          </a:p>
          <a:p>
            <a:pPr lvl="1"/>
            <a:r>
              <a:rPr lang="en-US" dirty="0" err="1" smtClean="0"/>
              <a:t>vtkFloatArray</a:t>
            </a:r>
            <a:endParaRPr lang="en-US" dirty="0" smtClean="0"/>
          </a:p>
          <a:p>
            <a:pPr lvl="1"/>
            <a:r>
              <a:rPr lang="en-US" dirty="0" err="1" smtClean="0"/>
              <a:t>vtkIntArray</a:t>
            </a:r>
            <a:endParaRPr lang="en-US" dirty="0" smtClean="0"/>
          </a:p>
          <a:p>
            <a:pPr lvl="1"/>
            <a:r>
              <a:rPr lang="en-US" dirty="0" err="1" smtClean="0"/>
              <a:t>vtkDoubleArray</a:t>
            </a:r>
            <a:endParaRPr lang="en-US" dirty="0" smtClean="0"/>
          </a:p>
          <a:p>
            <a:pPr lvl="1"/>
            <a:r>
              <a:rPr lang="en-US" dirty="0" err="1" smtClean="0"/>
              <a:t>vtkUnsignedCharArray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43400" y="1143000"/>
            <a:ext cx="4800600" cy="5715000"/>
            <a:chOff x="1680" y="960"/>
            <a:chExt cx="2561" cy="316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0" y="960"/>
              <a:ext cx="2562" cy="3168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680" y="960"/>
              <a:ext cx="2562" cy="3168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4724400" y="6477000"/>
            <a:ext cx="685800" cy="381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11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vtkDataArray</a:t>
            </a:r>
            <a:r>
              <a:rPr lang="en-US" sz="2400" dirty="0" smtClean="0"/>
              <a:t> : Basis for </a:t>
            </a:r>
            <a:r>
              <a:rPr lang="en-US" sz="2400" dirty="0" err="1" smtClean="0"/>
              <a:t>vtkDataObject</a:t>
            </a:r>
            <a:r>
              <a:rPr lang="en-US" sz="2400" dirty="0" smtClean="0"/>
              <a:t> Contents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267200" y="1752600"/>
            <a:ext cx="4267200" cy="4114800"/>
          </a:xfrm>
        </p:spPr>
        <p:txBody>
          <a:bodyPr/>
          <a:lstStyle/>
          <a:p>
            <a:pPr lvl="0">
              <a:buFont typeface="Arial" pitchFamily="-107" charset="0"/>
              <a:buChar char="•"/>
              <a:defRPr/>
            </a:pPr>
            <a:r>
              <a:rPr lang="en-US" sz="2400" dirty="0" smtClean="0"/>
              <a:t>An array of </a:t>
            </a:r>
            <a:r>
              <a:rPr lang="en-US" sz="2400" i="1" dirty="0" smtClean="0"/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tuples</a:t>
            </a:r>
            <a:endParaRPr lang="en-US" sz="2400" dirty="0" smtClean="0"/>
          </a:p>
          <a:p>
            <a:pPr lvl="0">
              <a:buFont typeface="Arial" pitchFamily="-107" charset="0"/>
              <a:buChar char="•"/>
              <a:defRPr/>
            </a:pPr>
            <a:r>
              <a:rPr lang="en-US" sz="2400" dirty="0" smtClean="0"/>
              <a:t>Each </a:t>
            </a:r>
            <a:r>
              <a:rPr lang="en-US" sz="2400" dirty="0" err="1" smtClean="0"/>
              <a:t>tuple</a:t>
            </a:r>
            <a:r>
              <a:rPr lang="en-US" sz="2400" dirty="0" smtClean="0"/>
              <a:t> has</a:t>
            </a:r>
            <a:br>
              <a:rPr lang="en-US" sz="2400" dirty="0" smtClean="0"/>
            </a:br>
            <a:r>
              <a:rPr lang="en-US" sz="2400" i="1" dirty="0" smtClean="0"/>
              <a:t>m</a:t>
            </a:r>
            <a:r>
              <a:rPr lang="en-US" sz="2400" dirty="0" smtClean="0"/>
              <a:t> components</a:t>
            </a:r>
          </a:p>
          <a:p>
            <a:pPr lvl="0">
              <a:buFont typeface="Arial" pitchFamily="-107" charset="0"/>
              <a:buChar char="•"/>
              <a:defRPr/>
            </a:pPr>
            <a:r>
              <a:rPr lang="en-US" sz="2400" dirty="0" smtClean="0"/>
              <a:t>Internal implementation is a pointer to an n x m block of memory</a:t>
            </a:r>
          </a:p>
          <a:p>
            <a:pPr lvl="0">
              <a:buFont typeface="Arial" pitchFamily="-107" charset="0"/>
              <a:buChar char="•"/>
              <a:defRPr/>
            </a:pPr>
            <a:r>
              <a:rPr lang="en-US" sz="2400" dirty="0" smtClean="0"/>
              <a:t>Data type determined by class</a:t>
            </a:r>
          </a:p>
          <a:p>
            <a:pPr lvl="0">
              <a:buFont typeface="Arial" pitchFamily="-107" charset="0"/>
              <a:buChar char="•"/>
              <a:defRPr/>
            </a:pPr>
            <a:endParaRPr lang="en-US" sz="2400" dirty="0" smtClean="0"/>
          </a:p>
          <a:p>
            <a:pPr lvl="0">
              <a:buFont typeface="Arial" pitchFamily="-107" charset="0"/>
              <a:buChar char="•"/>
              <a:defRPr/>
            </a:pPr>
            <a:r>
              <a:rPr lang="en-US" sz="2400" dirty="0" smtClean="0"/>
              <a:t>Two APIs : generic and data type specific</a:t>
            </a:r>
          </a:p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308100" y="1535113"/>
            <a:ext cx="1117600" cy="4775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295400" y="19034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295400" y="22844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1295400" y="26654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295400" y="47990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1295400" y="30464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1295400" y="51800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1295400" y="55610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1295400" y="5942012"/>
            <a:ext cx="1143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1858965" y="3609976"/>
            <a:ext cx="90487" cy="9048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1858965" y="3990976"/>
            <a:ext cx="90487" cy="9048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858965" y="4371976"/>
            <a:ext cx="90487" cy="9048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" name="Freeform 15"/>
          <p:cNvSpPr>
            <a:spLocks/>
          </p:cNvSpPr>
          <p:nvPr/>
        </p:nvSpPr>
        <p:spPr bwMode="auto">
          <a:xfrm>
            <a:off x="2590801" y="1522412"/>
            <a:ext cx="230188" cy="1144588"/>
          </a:xfrm>
          <a:custGeom>
            <a:avLst/>
            <a:gdLst>
              <a:gd name="T0" fmla="*/ 0 w 145"/>
              <a:gd name="T1" fmla="*/ 0 h 721"/>
              <a:gd name="T2" fmla="*/ 228600 w 145"/>
              <a:gd name="T3" fmla="*/ 0 h 721"/>
              <a:gd name="T4" fmla="*/ 228600 w 145"/>
              <a:gd name="T5" fmla="*/ 1143000 h 721"/>
              <a:gd name="T6" fmla="*/ 0 w 145"/>
              <a:gd name="T7" fmla="*/ 1143000 h 721"/>
              <a:gd name="T8" fmla="*/ 0 60000 65536"/>
              <a:gd name="T9" fmla="*/ 0 60000 65536"/>
              <a:gd name="T10" fmla="*/ 0 60000 65536"/>
              <a:gd name="T11" fmla="*/ 0 60000 65536"/>
              <a:gd name="T12" fmla="*/ 0 w 145"/>
              <a:gd name="T13" fmla="*/ 0 h 721"/>
              <a:gd name="T14" fmla="*/ 145 w 145"/>
              <a:gd name="T15" fmla="*/ 721 h 7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" h="721">
                <a:moveTo>
                  <a:pt x="0" y="0"/>
                </a:moveTo>
                <a:lnTo>
                  <a:pt x="144" y="0"/>
                </a:lnTo>
                <a:lnTo>
                  <a:pt x="144" y="720"/>
                </a:lnTo>
                <a:lnTo>
                  <a:pt x="0" y="720"/>
                </a:lnTo>
              </a:path>
            </a:pathLst>
          </a:custGeom>
          <a:noFill/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879726" y="1811338"/>
            <a:ext cx="1110882" cy="4623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tuple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0</a:t>
            </a:r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>
            <a:off x="2514601" y="5180012"/>
            <a:ext cx="230188" cy="1144588"/>
          </a:xfrm>
          <a:custGeom>
            <a:avLst/>
            <a:gdLst>
              <a:gd name="T0" fmla="*/ 0 w 145"/>
              <a:gd name="T1" fmla="*/ 0 h 721"/>
              <a:gd name="T2" fmla="*/ 228600 w 145"/>
              <a:gd name="T3" fmla="*/ 0 h 721"/>
              <a:gd name="T4" fmla="*/ 228600 w 145"/>
              <a:gd name="T5" fmla="*/ 1143000 h 721"/>
              <a:gd name="T6" fmla="*/ 0 w 145"/>
              <a:gd name="T7" fmla="*/ 1143000 h 721"/>
              <a:gd name="T8" fmla="*/ 0 60000 65536"/>
              <a:gd name="T9" fmla="*/ 0 60000 65536"/>
              <a:gd name="T10" fmla="*/ 0 60000 65536"/>
              <a:gd name="T11" fmla="*/ 0 60000 65536"/>
              <a:gd name="T12" fmla="*/ 0 w 145"/>
              <a:gd name="T13" fmla="*/ 0 h 721"/>
              <a:gd name="T14" fmla="*/ 145 w 145"/>
              <a:gd name="T15" fmla="*/ 721 h 7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" h="721">
                <a:moveTo>
                  <a:pt x="0" y="0"/>
                </a:moveTo>
                <a:lnTo>
                  <a:pt x="144" y="0"/>
                </a:lnTo>
                <a:lnTo>
                  <a:pt x="144" y="720"/>
                </a:lnTo>
                <a:lnTo>
                  <a:pt x="0" y="720"/>
                </a:lnTo>
              </a:path>
            </a:pathLst>
          </a:custGeom>
          <a:noFill/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2803525" y="5316538"/>
            <a:ext cx="1384995" cy="4623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tuple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n-1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3"/>
              </a:rPr>
              <a:t>http://www.vtk.org/doc/nightly/html/classvtkDataArray.html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556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vtkDataArray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SetNumberOfComponents</a:t>
            </a:r>
            <a:r>
              <a:rPr lang="en-US" dirty="0" smtClean="0"/>
              <a:t>() – call first</a:t>
            </a:r>
          </a:p>
          <a:p>
            <a:r>
              <a:rPr lang="en-US" dirty="0" err="1" smtClean="0"/>
              <a:t>SetNumberOfTuples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For point data must be set to number of points</a:t>
            </a:r>
          </a:p>
          <a:p>
            <a:pPr lvl="1"/>
            <a:r>
              <a:rPr lang="en-US" dirty="0" smtClean="0"/>
              <a:t>For cell data must be set to number of cells</a:t>
            </a:r>
          </a:p>
          <a:p>
            <a:r>
              <a:rPr lang="en-US" dirty="0" err="1" smtClean="0"/>
              <a:t>SetArray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If flat array has proper component &amp; </a:t>
            </a:r>
            <a:r>
              <a:rPr lang="en-US" dirty="0" err="1" smtClean="0"/>
              <a:t>tuple</a:t>
            </a:r>
            <a:r>
              <a:rPr lang="en-US" dirty="0" smtClean="0"/>
              <a:t> ordering use existing memory – most efficient</a:t>
            </a:r>
          </a:p>
          <a:p>
            <a:pPr lvl="1"/>
            <a:r>
              <a:rPr lang="en-US" dirty="0" smtClean="0"/>
              <a:t>Can specify who should delete</a:t>
            </a:r>
          </a:p>
          <a:p>
            <a:pPr lvl="1"/>
            <a:r>
              <a:rPr lang="en-US" dirty="0" smtClean="0"/>
              <a:t>VTK uses pipeline architecture so coprocessing library will NOT modify array values</a:t>
            </a:r>
          </a:p>
          <a:p>
            <a:r>
              <a:rPr lang="en-US" dirty="0" err="1" smtClean="0"/>
              <a:t>SetTupleValue</a:t>
            </a:r>
            <a:r>
              <a:rPr lang="en-US" dirty="0" smtClean="0"/>
              <a:t>() – uses native data type</a:t>
            </a:r>
          </a:p>
          <a:p>
            <a:r>
              <a:rPr lang="en-US" dirty="0" err="1" smtClean="0"/>
              <a:t>SetValue</a:t>
            </a:r>
            <a:r>
              <a:rPr lang="en-US" dirty="0" smtClean="0"/>
              <a:t>() – uses native data type</a:t>
            </a:r>
          </a:p>
          <a:p>
            <a:r>
              <a:rPr lang="en-US" dirty="0" err="1" smtClean="0"/>
              <a:t>SetName</a:t>
            </a:r>
            <a:r>
              <a:rPr lang="en-US" dirty="0" smtClean="0"/>
              <a:t>() – array descriptor, e.g. velocity, density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http://www.vtk.org/doc/nightly/html/classvtkDataArray.html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324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vtkFieldData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for storing </a:t>
            </a:r>
            <a:r>
              <a:rPr lang="en-US" dirty="0" err="1" smtClean="0"/>
              <a:t>vtkDataArrays</a:t>
            </a:r>
            <a:endParaRPr lang="en-US" dirty="0" smtClean="0"/>
          </a:p>
          <a:p>
            <a:r>
              <a:rPr lang="en-US" dirty="0" err="1" smtClean="0"/>
              <a:t>vtkDataSet</a:t>
            </a:r>
            <a:r>
              <a:rPr lang="en-US" dirty="0" smtClean="0"/>
              <a:t>::</a:t>
            </a:r>
            <a:r>
              <a:rPr lang="en-US" dirty="0" err="1" smtClean="0"/>
              <a:t>GetFieldData</a:t>
            </a:r>
            <a:r>
              <a:rPr lang="en-US" dirty="0" smtClean="0"/>
              <a:t>() – non-grid associated arrays</a:t>
            </a:r>
          </a:p>
          <a:p>
            <a:r>
              <a:rPr lang="en-US" dirty="0" smtClean="0"/>
              <a:t>Derived classes</a:t>
            </a:r>
          </a:p>
          <a:p>
            <a:pPr lvl="1"/>
            <a:r>
              <a:rPr lang="en-US" dirty="0" err="1" smtClean="0"/>
              <a:t>vtkPointData</a:t>
            </a:r>
            <a:r>
              <a:rPr lang="en-US" dirty="0" smtClean="0"/>
              <a:t> – </a:t>
            </a:r>
            <a:r>
              <a:rPr lang="en-US" dirty="0" err="1" smtClean="0"/>
              <a:t>vtkDataSet</a:t>
            </a:r>
            <a:r>
              <a:rPr lang="en-US" dirty="0" smtClean="0"/>
              <a:t>::</a:t>
            </a:r>
            <a:r>
              <a:rPr lang="en-US" dirty="0" err="1" smtClean="0"/>
              <a:t>GetPointData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vtkCellData</a:t>
            </a:r>
            <a:r>
              <a:rPr lang="en-US" dirty="0" smtClean="0"/>
              <a:t> – </a:t>
            </a:r>
            <a:r>
              <a:rPr lang="en-US" dirty="0" err="1" smtClean="0"/>
              <a:t>vtkDataSet</a:t>
            </a:r>
            <a:r>
              <a:rPr lang="en-US" dirty="0" smtClean="0"/>
              <a:t>::</a:t>
            </a:r>
            <a:r>
              <a:rPr lang="en-US" dirty="0" err="1" smtClean="0"/>
              <a:t>GetCellData</a:t>
            </a:r>
            <a:r>
              <a:rPr lang="en-US" dirty="0" smtClean="0"/>
              <a:t>()</a:t>
            </a:r>
          </a:p>
          <a:p>
            <a:r>
              <a:rPr lang="en-US" dirty="0" err="1" smtClean="0"/>
              <a:t>vtkFieldData</a:t>
            </a:r>
            <a:r>
              <a:rPr lang="en-US" dirty="0" smtClean="0"/>
              <a:t>::</a:t>
            </a:r>
            <a:r>
              <a:rPr lang="en-US" dirty="0" err="1" smtClean="0"/>
              <a:t>AddArray</a:t>
            </a:r>
            <a:r>
              <a:rPr lang="en-US" dirty="0" smtClean="0"/>
              <a:t>()</a:t>
            </a:r>
          </a:p>
          <a:p>
            <a:r>
              <a:rPr lang="en-US" dirty="0" smtClean="0"/>
              <a:t>Specific arrays are normally retrieved by name from </a:t>
            </a:r>
            <a:r>
              <a:rPr lang="en-US" dirty="0" err="1" smtClean="0"/>
              <a:t>vtkFieldData</a:t>
            </a:r>
            <a:endParaRPr lang="en-US" dirty="0" smtClean="0"/>
          </a:p>
          <a:p>
            <a:pPr lvl="1"/>
            <a:r>
              <a:rPr lang="en-US" dirty="0" smtClean="0"/>
              <a:t>Uniqueness is not required but can cause unexpected results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http://www.vtk.org/doc/nightly/html/classvtkFieldData.html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763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vtkCompositeDataSet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Way to combine multiple </a:t>
            </a:r>
            <a:r>
              <a:rPr lang="en-US" dirty="0" err="1" smtClean="0"/>
              <a:t>vtkDataSets</a:t>
            </a:r>
            <a:r>
              <a:rPr lang="en-US" dirty="0" smtClean="0"/>
              <a:t> into a single VTK structure</a:t>
            </a:r>
          </a:p>
          <a:p>
            <a:r>
              <a:rPr lang="en-US" dirty="0" err="1" smtClean="0"/>
              <a:t>vtkMultiBlockDataSet</a:t>
            </a:r>
            <a:endParaRPr lang="en-US" dirty="0" smtClean="0"/>
          </a:p>
          <a:p>
            <a:pPr lvl="1"/>
            <a:r>
              <a:rPr lang="en-US" dirty="0" smtClean="0"/>
              <a:t>Block structure must be the same on each process</a:t>
            </a:r>
          </a:p>
          <a:p>
            <a:pPr lvl="1"/>
            <a:r>
              <a:rPr lang="en-US" dirty="0" smtClean="0"/>
              <a:t>Block is null if data set is on a different process</a:t>
            </a:r>
          </a:p>
          <a:p>
            <a:pPr lvl="1"/>
            <a:r>
              <a:rPr lang="en-US" dirty="0" err="1" smtClean="0"/>
              <a:t>SetNumberOfBlocks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SetBlock</a:t>
            </a:r>
            <a:r>
              <a:rPr lang="en-US" dirty="0" smtClean="0"/>
              <a:t>()</a:t>
            </a:r>
          </a:p>
          <a:p>
            <a:r>
              <a:rPr lang="en-US" dirty="0" err="1" smtClean="0"/>
              <a:t>vtkHierarchicalBoxDataSet</a:t>
            </a:r>
            <a:endParaRPr lang="en-US" dirty="0" smtClean="0"/>
          </a:p>
          <a:p>
            <a:pPr lvl="1"/>
            <a:r>
              <a:rPr lang="en-US" dirty="0" smtClean="0"/>
              <a:t>AMR data sets using </a:t>
            </a:r>
            <a:r>
              <a:rPr lang="en-US" dirty="0" err="1" smtClean="0"/>
              <a:t>vtkUniformGrids</a:t>
            </a:r>
            <a:endParaRPr lang="en-US" dirty="0" smtClean="0"/>
          </a:p>
          <a:p>
            <a:pPr lvl="1"/>
            <a:r>
              <a:rPr lang="en-US" dirty="0" err="1" smtClean="0"/>
              <a:t>SetNumberOfLevels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SetNumberOfDataSets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SetDataSet</a:t>
            </a:r>
            <a:r>
              <a:rPr lang="en-US" dirty="0" smtClean="0"/>
              <a:t>()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38217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2"/>
              </a:rPr>
              <a:t>http://www.vtk.org/doc/nightly/html/classvtkCompositeDataSet.html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417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unstructured grids and </a:t>
            </a:r>
            <a:r>
              <a:rPr lang="en-US" dirty="0" err="1" smtClean="0"/>
              <a:t>polydatas</a:t>
            </a:r>
            <a:endParaRPr lang="en-US" dirty="0" smtClean="0"/>
          </a:p>
          <a:p>
            <a:pPr lvl="1"/>
            <a:r>
              <a:rPr lang="en-US" dirty="0" smtClean="0"/>
              <a:t>Single data set per process – use as is</a:t>
            </a:r>
          </a:p>
          <a:p>
            <a:pPr lvl="1"/>
            <a:r>
              <a:rPr lang="en-US" dirty="0" smtClean="0"/>
              <a:t>Multiple data sets per process – choice of combining or not depends on memory layout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For topologically structured grids</a:t>
            </a:r>
          </a:p>
          <a:p>
            <a:pPr lvl="1"/>
            <a:r>
              <a:rPr lang="en-US" dirty="0" smtClean="0"/>
              <a:t>Must be partitioned into logical blocks</a:t>
            </a:r>
          </a:p>
          <a:p>
            <a:pPr lvl="1"/>
            <a:r>
              <a:rPr lang="en-US" dirty="0" err="1" smtClean="0"/>
              <a:t>SetExtent</a:t>
            </a:r>
            <a:r>
              <a:rPr lang="en-US" dirty="0" smtClean="0"/>
              <a:t>() </a:t>
            </a:r>
          </a:p>
          <a:p>
            <a:pPr lvl="2"/>
            <a:r>
              <a:rPr lang="en-US" dirty="0" smtClean="0"/>
              <a:t>Index of first and last point in each direction </a:t>
            </a:r>
          </a:p>
          <a:p>
            <a:pPr lvl="2"/>
            <a:r>
              <a:rPr lang="en-US" dirty="0" smtClean="0"/>
              <a:t>Will be different on each process</a:t>
            </a:r>
          </a:p>
          <a:p>
            <a:pPr lvl="1"/>
            <a:r>
              <a:rPr lang="en-US" dirty="0" err="1" smtClean="0"/>
              <a:t>vtkCPInputDataDescription</a:t>
            </a:r>
            <a:r>
              <a:rPr lang="en-US" dirty="0" smtClean="0"/>
              <a:t>::</a:t>
            </a:r>
            <a:r>
              <a:rPr lang="en-US" dirty="0" err="1" smtClean="0"/>
              <a:t>SetWholeExtent</a:t>
            </a:r>
            <a:r>
              <a:rPr lang="en-US" dirty="0" smtClean="0"/>
              <a:t>() – same on each process</a:t>
            </a:r>
          </a:p>
          <a:p>
            <a:pPr lvl="2"/>
            <a:endParaRPr lang="en-US" dirty="0" smtClean="0"/>
          </a:p>
        </p:txBody>
      </p:sp>
      <p:pic>
        <p:nvPicPr>
          <p:cNvPr id="4" name="Picture 3" descr="extents.png"/>
          <p:cNvPicPr>
            <a:picLocks noChangeAspect="1"/>
          </p:cNvPicPr>
          <p:nvPr/>
        </p:nvPicPr>
        <p:blipFill>
          <a:blip r:embed="rId2"/>
          <a:srcRect t="23691" b="20601"/>
          <a:stretch>
            <a:fillRect/>
          </a:stretch>
        </p:blipFill>
        <p:spPr>
          <a:xfrm>
            <a:off x="6892242" y="3505200"/>
            <a:ext cx="2251757" cy="15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120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3962400" cy="4648200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Simulation Developers</a:t>
            </a:r>
            <a:endParaRPr lang="en-US" sz="2200" dirty="0" smtClean="0"/>
          </a:p>
          <a:p>
            <a:r>
              <a:rPr lang="en-US" sz="2200" dirty="0" smtClean="0"/>
              <a:t>Pass necessary simulation data to ParaView</a:t>
            </a:r>
          </a:p>
          <a:p>
            <a:r>
              <a:rPr lang="en-US" sz="2200" dirty="0" smtClean="0"/>
              <a:t>Need sufficient knowledge of both codes</a:t>
            </a:r>
          </a:p>
          <a:p>
            <a:pPr lvl="1"/>
            <a:r>
              <a:rPr lang="en-US" sz="1800" dirty="0" smtClean="0"/>
              <a:t>VTK for grids and field data</a:t>
            </a:r>
          </a:p>
          <a:p>
            <a:pPr lvl="1"/>
            <a:r>
              <a:rPr lang="en-US" sz="1800" dirty="0" smtClean="0"/>
              <a:t>ParaView coprocessing library</a:t>
            </a:r>
          </a:p>
          <a:p>
            <a:r>
              <a:rPr lang="en-US" sz="2200" dirty="0" smtClean="0"/>
              <a:t>Transparent to simulation users</a:t>
            </a:r>
          </a:p>
          <a:p>
            <a:r>
              <a:rPr lang="en-US" sz="2200" dirty="0" smtClean="0"/>
              <a:t>Extensible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3962400" cy="4648200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Simulation Users</a:t>
            </a:r>
          </a:p>
          <a:p>
            <a:r>
              <a:rPr lang="en-US" sz="2200" dirty="0" smtClean="0"/>
              <a:t>Knowledge of ParaView as a post-processing/analysis  tool</a:t>
            </a:r>
          </a:p>
          <a:p>
            <a:pPr lvl="1"/>
            <a:r>
              <a:rPr lang="en-US" sz="1800" dirty="0" smtClean="0"/>
              <a:t>Basic interaction with GUI coprocessing script generator  </a:t>
            </a:r>
            <a:r>
              <a:rPr lang="en-US" sz="1800" dirty="0" err="1" smtClean="0"/>
              <a:t>plugin</a:t>
            </a:r>
            <a:endParaRPr lang="en-US" sz="1800" dirty="0" smtClean="0"/>
          </a:p>
          <a:p>
            <a:pPr lvl="1"/>
            <a:r>
              <a:rPr lang="en-US" sz="1800" dirty="0" smtClean="0"/>
              <a:t>Incremental knowledge increase to use the coprocessing tools from basic ParaView use</a:t>
            </a:r>
          </a:p>
          <a:p>
            <a:r>
              <a:rPr lang="en-US" sz="2200" dirty="0" smtClean="0"/>
              <a:t>Programming knowledge can be useful to extend the tools</a:t>
            </a:r>
          </a:p>
        </p:txBody>
      </p:sp>
    </p:spTree>
    <p:extLst>
      <p:ext uri="{BB962C8B-B14F-4D97-AF65-F5344CB8AC3E}">
        <p14:creationId xmlns:p14="http://schemas.microsoft.com/office/powerpoint/2010/main" val="708538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vtkUnstructuredGrid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990600"/>
            <a:ext cx="7620000" cy="526297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void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CreateGrid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(vtkCPDataDescription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dataDescription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, double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coordsArray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numCells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cellConnectivity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dofArray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vtkUnstructuredGrid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grid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vtkUnstructuredGrid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::</a:t>
            </a:r>
            <a:r>
              <a:rPr lang="en-US" sz="1600" dirty="0" err="1" smtClean="0">
                <a:solidFill>
                  <a:srgbClr val="0000DD"/>
                </a:solidFill>
                <a:latin typeface="Courier New"/>
              </a:rPr>
              <a:t>New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vtkPoints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nodePoints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vtkPoints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::</a:t>
            </a:r>
            <a:r>
              <a:rPr lang="en-US" sz="1600" dirty="0" err="1" smtClean="0">
                <a:solidFill>
                  <a:srgbClr val="0000DD"/>
                </a:solidFill>
                <a:latin typeface="Courier New"/>
              </a:rPr>
              <a:t>New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vtkDoubleArray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coords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vtkDoubleArray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::</a:t>
            </a:r>
            <a:r>
              <a:rPr lang="en-US" sz="1600" dirty="0" err="1" smtClean="0">
                <a:solidFill>
                  <a:srgbClr val="0000DD"/>
                </a:solidFill>
                <a:latin typeface="Courier New"/>
              </a:rPr>
              <a:t>New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coords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&gt;SetNumberOfComponents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3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coords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SetNumberOfTuples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(numPoints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for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0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;i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&lt;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numPoints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;i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++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 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double tuple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[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3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{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coordsArray[i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],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                      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coordsArray[i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+numPoints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], 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                  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coordsArray[i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+numPoints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2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]}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coords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SetTupleValue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(i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tuple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nodePoints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SetData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(coords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coords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Delete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grid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SetPoints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(nodePoints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nodePoints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Delete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742965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vtkUnstructuredGrid</a:t>
            </a:r>
            <a:r>
              <a:rPr lang="en-US" dirty="0" smtClean="0"/>
              <a:t> Example (2)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tetrahedra in this example</a:t>
            </a:r>
          </a:p>
          <a:p>
            <a:r>
              <a:rPr lang="en-US" dirty="0" smtClean="0"/>
              <a:t>Canonical ordering of tetrahedra is same in simulation data structures and VTK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743200"/>
            <a:ext cx="7620000" cy="353943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 </a:t>
            </a:r>
            <a:r>
              <a:rPr lang="en-US" sz="1600" dirty="0" smtClean="0">
                <a:latin typeface="Courier New"/>
              </a:rPr>
              <a:t/>
            </a:r>
            <a:br>
              <a:rPr lang="en-US" sz="1600" dirty="0" smtClean="0">
                <a:latin typeface="Courier New"/>
              </a:rPr>
            </a:br>
            <a:r>
              <a:rPr lang="en-US" sz="1600" dirty="0" smtClean="0">
                <a:latin typeface="Courier New"/>
              </a:rPr>
              <a:t>  </a:t>
            </a:r>
            <a:r>
              <a:rPr lang="en-US" sz="1600" dirty="0" err="1" smtClean="0">
                <a:solidFill>
                  <a:schemeClr val="accent2"/>
                </a:solidFill>
                <a:latin typeface="Courier New"/>
              </a:rPr>
              <a:t>vtkIdType</a:t>
            </a:r>
            <a:r>
              <a:rPr lang="en-US" sz="1600" dirty="0" smtClean="0">
                <a:latin typeface="Courier New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urier New"/>
              </a:rPr>
              <a:t>pts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[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4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for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iCell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0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;iCell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numCells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;iCell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++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for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urier New"/>
              </a:rPr>
              <a:t>i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0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;i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&lt;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4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;i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++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  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  pts[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cellConnectivity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iCell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+i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numCells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  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grid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InsertNextCell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(VTK_TETRA, 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4, pts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dataDescription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GetInputDescriptionByName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</a:rPr>
              <a:t>"input"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      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SetGrid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(grid)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  grid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Delete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534864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086600" y="6096000"/>
            <a:ext cx="2057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6096000"/>
            <a:ext cx="2057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vtkUnstructuredGrid</a:t>
            </a:r>
            <a:r>
              <a:rPr lang="en-US" dirty="0" smtClean="0"/>
              <a:t> Example (3)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102578"/>
            <a:ext cx="8001000" cy="575542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  <a:p>
            <a:r>
              <a:rPr lang="en-US" sz="1600" dirty="0" smtClean="0">
                <a:latin typeface="Courier New"/>
              </a:rPr>
              <a:t>  </a:t>
            </a:r>
            <a:r>
              <a:rPr lang="en-US" sz="1600" dirty="0" err="1" smtClean="0">
                <a:solidFill>
                  <a:schemeClr val="accent2"/>
                </a:solidFill>
                <a:latin typeface="Courier New"/>
              </a:rPr>
              <a:t>vtkCPInputDataDescription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idd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</a:t>
            </a:r>
            <a:br>
              <a:rPr lang="en-US" sz="1600" dirty="0" smtClean="0">
                <a:solidFill>
                  <a:srgbClr val="000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    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dataDescription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GetInputDescriptionByName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</a:rPr>
              <a:t>"input"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if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IsFieldNeeded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</a:rPr>
              <a:t>"velocity"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)) 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vtkDoubleArray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velocity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vtkDoubleArray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::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New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velocity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SetName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</a:rPr>
              <a:t>"velocity"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velocity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SetNumberOfComponents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3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velocity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SetNumberOfTuples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for 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vtkIdType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0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 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 </a:t>
            </a:r>
            <a:r>
              <a:rPr lang="en-US" sz="1600" dirty="0" err="1" smtClean="0">
                <a:solidFill>
                  <a:srgbClr val="00808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++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 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  velocity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&gt;SetTuple3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dofArray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],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dofArray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], 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dofArray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idx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 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2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])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  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grid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GetPointData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AddArray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(velocity)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velocity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Delete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</a:t>
            </a:r>
            <a:r>
              <a:rPr lang="en-US" sz="1600" dirty="0" smtClean="0">
                <a:solidFill>
                  <a:srgbClr val="0000FF"/>
                </a:solidFill>
                <a:latin typeface="Courier New"/>
              </a:rPr>
              <a:t>if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idd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IsFieldNeeded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</a:rPr>
              <a:t>"pressure"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)) {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    </a:t>
            </a:r>
            <a:r>
              <a:rPr lang="en-US" sz="1600" dirty="0" err="1" smtClean="0">
                <a:solidFill>
                  <a:srgbClr val="008000"/>
                </a:solidFill>
                <a:latin typeface="Courier New"/>
              </a:rPr>
              <a:t>vtkDoubleArray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 pressure 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vtkDoubleArray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::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New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pressure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SetName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</a:rPr>
              <a:t>"pressure"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pressure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SetArray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(dofArray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+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3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*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40"/>
                </a:solidFill>
                <a:latin typeface="Courier New"/>
              </a:rPr>
              <a:t>numPoints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, 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1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grid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GetPointData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err="1" smtClean="0">
                <a:solidFill>
                  <a:srgbClr val="000080"/>
                </a:solidFill>
                <a:latin typeface="Courier New"/>
              </a:rPr>
              <a:t>AddArray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(pressure)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pressure</a:t>
            </a:r>
            <a:r>
              <a:rPr lang="en-US" sz="1600" dirty="0" smtClean="0">
                <a:solidFill>
                  <a:srgbClr val="000040"/>
                </a:solidFill>
                <a:latin typeface="Courier New"/>
              </a:rPr>
              <a:t>-</a:t>
            </a:r>
            <a:r>
              <a:rPr lang="en-US" sz="1600" dirty="0" smtClean="0">
                <a:solidFill>
                  <a:srgbClr val="000080"/>
                </a:solidFill>
                <a:latin typeface="Courier New"/>
              </a:rPr>
              <a:t>&gt;</a:t>
            </a:r>
            <a:r>
              <a:rPr lang="en-US" sz="1600" dirty="0" smtClean="0">
                <a:solidFill>
                  <a:srgbClr val="0000DD"/>
                </a:solidFill>
                <a:latin typeface="Courier New"/>
              </a:rPr>
              <a:t>Delete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;</a:t>
            </a:r>
            <a:br>
              <a:rPr lang="en-US" sz="1600" dirty="0" smtClean="0">
                <a:solidFill>
                  <a:srgbClr val="00808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80"/>
                </a:solidFill>
                <a:latin typeface="Courier New"/>
              </a:rPr>
              <a:t>    </a:t>
            </a: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  <a:br>
              <a:rPr lang="en-US" sz="1600" dirty="0" smtClean="0">
                <a:solidFill>
                  <a:srgbClr val="008000"/>
                </a:solidFill>
                <a:latin typeface="Courier New"/>
              </a:rPr>
            </a:br>
            <a:r>
              <a:rPr lang="en-US" sz="1600" dirty="0" smtClean="0">
                <a:solidFill>
                  <a:srgbClr val="008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289923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Binding to Fortran and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755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Adaptor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existing/create flat arrays in C/Fortran code</a:t>
            </a:r>
          </a:p>
          <a:p>
            <a:r>
              <a:rPr lang="en-US" dirty="0" smtClean="0"/>
              <a:t>Create VTK data objects in C++ code</a:t>
            </a:r>
          </a:p>
          <a:p>
            <a:pPr lvl="1"/>
            <a:r>
              <a:rPr lang="en-US" dirty="0" err="1" smtClean="0"/>
              <a:t>vtkDataArrays</a:t>
            </a:r>
            <a:r>
              <a:rPr lang="en-US" dirty="0" smtClean="0"/>
              <a:t> can use existing memory without coprocessing library modifying it</a:t>
            </a:r>
          </a:p>
          <a:p>
            <a:r>
              <a:rPr lang="en-US" dirty="0" smtClean="0"/>
              <a:t>API at </a:t>
            </a:r>
            <a:r>
              <a:rPr lang="en-US" dirty="0" err="1" smtClean="0"/>
              <a:t>ParaView</a:t>
            </a:r>
            <a:r>
              <a:rPr lang="en-US" dirty="0" smtClean="0"/>
              <a:t>/CoProcessing/Adaptors/</a:t>
            </a:r>
            <a:r>
              <a:rPr lang="en-US" dirty="0" err="1" smtClean="0"/>
              <a:t>FortranAdaptors</a:t>
            </a:r>
            <a:r>
              <a:rPr lang="en-US" dirty="0" smtClean="0"/>
              <a:t>/</a:t>
            </a:r>
            <a:r>
              <a:rPr lang="en-US" dirty="0" err="1" smtClean="0"/>
              <a:t>FortranAdaptorAPI.h</a:t>
            </a:r>
            <a:endParaRPr lang="en-US" dirty="0" smtClean="0"/>
          </a:p>
          <a:p>
            <a:r>
              <a:rPr lang="en-US" dirty="0" smtClean="0"/>
              <a:t>Use CMake to simplify the build process</a:t>
            </a:r>
          </a:p>
          <a:p>
            <a:pPr lvl="1"/>
            <a:r>
              <a:rPr lang="en-US" dirty="0" smtClean="0"/>
              <a:t>BUILD_COPROCESSING_ADAPTORS →ON </a:t>
            </a:r>
          </a:p>
        </p:txBody>
      </p:sp>
    </p:spTree>
    <p:extLst>
      <p:ext uri="{BB962C8B-B14F-4D97-AF65-F5344CB8AC3E}">
        <p14:creationId xmlns:p14="http://schemas.microsoft.com/office/powerpoint/2010/main" val="33784884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FortranAdaptorAPI.h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486400"/>
          </a:xfrm>
        </p:spPr>
        <p:txBody>
          <a:bodyPr/>
          <a:lstStyle/>
          <a:p>
            <a:r>
              <a:rPr lang="en-US" dirty="0" smtClean="0"/>
              <a:t>Fortran to C/C++ bindings – </a:t>
            </a:r>
            <a:r>
              <a:rPr lang="en-US" dirty="0" smtClean="0">
                <a:solidFill>
                  <a:srgbClr val="FFFF00"/>
                </a:solidFill>
              </a:rPr>
              <a:t>call xyz()</a:t>
            </a:r>
          </a:p>
          <a:p>
            <a:pPr lvl="1"/>
            <a:r>
              <a:rPr lang="en-US" dirty="0" smtClean="0"/>
              <a:t>Lower case C/C++ function names</a:t>
            </a:r>
          </a:p>
          <a:p>
            <a:pPr lvl="2"/>
            <a:r>
              <a:rPr lang="en-US" dirty="0" smtClean="0"/>
              <a:t>Add underscore to end of function name – </a:t>
            </a:r>
            <a:r>
              <a:rPr lang="en-US" dirty="0" smtClean="0">
                <a:solidFill>
                  <a:srgbClr val="FFFF00"/>
                </a:solidFill>
              </a:rPr>
              <a:t>void xyz_()</a:t>
            </a:r>
          </a:p>
          <a:p>
            <a:pPr lvl="2"/>
            <a:r>
              <a:rPr lang="en-US" dirty="0" smtClean="0"/>
              <a:t>Unchanged – </a:t>
            </a:r>
            <a:r>
              <a:rPr lang="en-US" dirty="0" smtClean="0">
                <a:solidFill>
                  <a:srgbClr val="FFFF00"/>
                </a:solidFill>
              </a:rPr>
              <a:t>void xyz()</a:t>
            </a:r>
          </a:p>
          <a:p>
            <a:pPr lvl="1"/>
            <a:r>
              <a:rPr lang="en-US" dirty="0" smtClean="0"/>
              <a:t>Upper case C/C++ function name – </a:t>
            </a:r>
            <a:r>
              <a:rPr lang="en-US" dirty="0" smtClean="0">
                <a:solidFill>
                  <a:srgbClr val="FFFF00"/>
                </a:solidFill>
              </a:rPr>
              <a:t>void XYZ()</a:t>
            </a:r>
          </a:p>
          <a:p>
            <a:pPr lvl="1"/>
            <a:endParaRPr lang="en-US" sz="1200" dirty="0" smtClean="0"/>
          </a:p>
          <a:p>
            <a:r>
              <a:rPr lang="en-US" dirty="0" smtClean="0"/>
              <a:t>extern "C" void </a:t>
            </a:r>
            <a:r>
              <a:rPr lang="en-US" dirty="0" err="1" smtClean="0"/>
              <a:t>coprocessorinitialize</a:t>
            </a:r>
            <a:r>
              <a:rPr lang="en-US" dirty="0" smtClean="0"/>
              <a:t>_(char* </a:t>
            </a:r>
            <a:r>
              <a:rPr lang="en-US" dirty="0" err="1" smtClean="0"/>
              <a:t>pythonFileName</a:t>
            </a:r>
            <a:r>
              <a:rPr lang="en-US" dirty="0" smtClean="0"/>
              <a:t>, </a:t>
            </a:r>
            <a:r>
              <a:rPr lang="en-US" dirty="0" err="1" smtClean="0"/>
              <a:t>int</a:t>
            </a:r>
            <a:r>
              <a:rPr lang="en-US" dirty="0" smtClean="0"/>
              <a:t>* </a:t>
            </a:r>
            <a:r>
              <a:rPr lang="en-US" dirty="0" err="1" smtClean="0"/>
              <a:t>pythonFileNameLength</a:t>
            </a:r>
            <a:r>
              <a:rPr lang="en-US" dirty="0" smtClean="0"/>
              <a:t>);</a:t>
            </a:r>
          </a:p>
          <a:p>
            <a:pPr lvl="1"/>
            <a:r>
              <a:rPr lang="en-US" dirty="0" smtClean="0"/>
              <a:t>Creates a static </a:t>
            </a:r>
            <a:r>
              <a:rPr lang="en-US" dirty="0" err="1" smtClean="0"/>
              <a:t>vtkCPProcessor</a:t>
            </a:r>
            <a:r>
              <a:rPr lang="en-US" dirty="0" smtClean="0"/>
              <a:t> object and sets the python script file name</a:t>
            </a:r>
          </a:p>
          <a:p>
            <a:pPr lvl="1"/>
            <a:r>
              <a:rPr lang="en-US" dirty="0" smtClean="0"/>
              <a:t>Creates a </a:t>
            </a:r>
            <a:r>
              <a:rPr lang="en-US" dirty="0" err="1" smtClean="0"/>
              <a:t>vtkCPDataDescription</a:t>
            </a:r>
            <a:r>
              <a:rPr lang="en-US" dirty="0" smtClean="0"/>
              <a:t> object and adds in an input with name “input”</a:t>
            </a:r>
          </a:p>
          <a:p>
            <a:r>
              <a:rPr lang="en-US" dirty="0" smtClean="0"/>
              <a:t>extern "C" void </a:t>
            </a:r>
            <a:r>
              <a:rPr lang="en-US" dirty="0" err="1" smtClean="0"/>
              <a:t>coprocessorfinalize</a:t>
            </a:r>
            <a:r>
              <a:rPr lang="en-US" dirty="0" smtClean="0"/>
              <a:t>_();</a:t>
            </a:r>
          </a:p>
          <a:p>
            <a:pPr lvl="1"/>
            <a:r>
              <a:rPr lang="en-US" dirty="0" smtClean="0"/>
              <a:t>Deletes </a:t>
            </a:r>
            <a:r>
              <a:rPr lang="en-US" dirty="0" err="1" smtClean="0"/>
              <a:t>vtkCPProcessor</a:t>
            </a:r>
            <a:r>
              <a:rPr lang="en-US" dirty="0" smtClean="0"/>
              <a:t> and </a:t>
            </a:r>
            <a:r>
              <a:rPr lang="en-US" dirty="0" err="1" smtClean="0"/>
              <a:t>vtkCPDataDescription</a:t>
            </a:r>
            <a:r>
              <a:rPr lang="en-US" dirty="0" smtClean="0"/>
              <a:t> objects</a:t>
            </a:r>
          </a:p>
        </p:txBody>
      </p:sp>
    </p:spTree>
    <p:extLst>
      <p:ext uri="{BB962C8B-B14F-4D97-AF65-F5344CB8AC3E}">
        <p14:creationId xmlns:p14="http://schemas.microsoft.com/office/powerpoint/2010/main" val="325978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FortranAdaptorAPI.h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153400" cy="4876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extern "C" void </a:t>
            </a:r>
            <a:r>
              <a:rPr lang="en-US" dirty="0" err="1" smtClean="0"/>
              <a:t>requestdatadescription</a:t>
            </a:r>
            <a:r>
              <a:rPr lang="en-US" dirty="0" smtClean="0"/>
              <a:t>_(</a:t>
            </a:r>
            <a:r>
              <a:rPr lang="en-US" dirty="0" err="1" smtClean="0"/>
              <a:t>int</a:t>
            </a:r>
            <a:r>
              <a:rPr lang="en-US" dirty="0" smtClean="0"/>
              <a:t>* </a:t>
            </a:r>
            <a:r>
              <a:rPr lang="en-US" dirty="0" err="1" smtClean="0">
                <a:solidFill>
                  <a:srgbClr val="FFFF00"/>
                </a:solidFill>
              </a:rPr>
              <a:t>timeStep</a:t>
            </a:r>
            <a:r>
              <a:rPr lang="en-US" dirty="0" smtClean="0"/>
              <a:t>,  double* </a:t>
            </a:r>
            <a:r>
              <a:rPr lang="en-US" dirty="0" smtClean="0">
                <a:solidFill>
                  <a:srgbClr val="FFFF00"/>
                </a:solidFill>
              </a:rPr>
              <a:t>time</a:t>
            </a:r>
            <a:r>
              <a:rPr lang="en-US" dirty="0" smtClean="0"/>
              <a:t>, </a:t>
            </a:r>
            <a:r>
              <a:rPr lang="en-US" dirty="0" err="1" smtClean="0"/>
              <a:t>int</a:t>
            </a:r>
            <a:r>
              <a:rPr lang="en-US" dirty="0" smtClean="0"/>
              <a:t>* </a:t>
            </a:r>
            <a:r>
              <a:rPr lang="en-US" dirty="0" err="1" smtClean="0">
                <a:solidFill>
                  <a:srgbClr val="FFFF00"/>
                </a:solidFill>
              </a:rPr>
              <a:t>coprocessThisTimeStep</a:t>
            </a:r>
            <a:r>
              <a:rPr lang="en-US" dirty="0" smtClean="0"/>
              <a:t>);</a:t>
            </a:r>
          </a:p>
          <a:p>
            <a:pPr lvl="1"/>
            <a:r>
              <a:rPr lang="en-US" dirty="0" smtClean="0"/>
              <a:t>Checks with the python coprocessing script whether or not to process for input </a:t>
            </a:r>
            <a:r>
              <a:rPr lang="en-US" dirty="0" err="1" smtClean="0">
                <a:solidFill>
                  <a:srgbClr val="FFFF00"/>
                </a:solidFill>
              </a:rPr>
              <a:t>timeStep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err="1" smtClean="0">
                <a:solidFill>
                  <a:srgbClr val="FFFF00"/>
                </a:solidFill>
              </a:rPr>
              <a:t>time</a:t>
            </a:r>
          </a:p>
          <a:p>
            <a:pPr lvl="1"/>
            <a:r>
              <a:rPr lang="en-US" dirty="0" smtClean="0"/>
              <a:t>Sets </a:t>
            </a:r>
            <a:r>
              <a:rPr lang="en-US" dirty="0" err="1" smtClean="0">
                <a:solidFill>
                  <a:srgbClr val="FFFF00"/>
                </a:solidFill>
              </a:rPr>
              <a:t>coprocessThisTimeStep</a:t>
            </a:r>
          </a:p>
          <a:p>
            <a:pPr lvl="2"/>
            <a:r>
              <a:rPr lang="en-US" dirty="0" smtClean="0"/>
              <a:t>1 – do coprocessing</a:t>
            </a:r>
          </a:p>
          <a:p>
            <a:pPr lvl="2"/>
            <a:r>
              <a:rPr lang="en-US" dirty="0" smtClean="0"/>
              <a:t>0 – skip coprocessing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12247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FortranAdaptorAPI.h</a:t>
            </a:r>
            <a:r>
              <a:rPr lang="en-US" dirty="0" smtClean="0"/>
              <a:t>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77200" cy="5486400"/>
          </a:xfrm>
        </p:spPr>
        <p:txBody>
          <a:bodyPr/>
          <a:lstStyle/>
          <a:p>
            <a:r>
              <a:rPr lang="en-US" dirty="0" smtClean="0"/>
              <a:t>extern "C" void </a:t>
            </a:r>
            <a:r>
              <a:rPr lang="en-US" dirty="0" err="1" smtClean="0"/>
              <a:t>needtocreategrid</a:t>
            </a:r>
            <a:r>
              <a:rPr lang="en-US" dirty="0" smtClean="0"/>
              <a:t>_(</a:t>
            </a:r>
            <a:r>
              <a:rPr lang="en-US" dirty="0" err="1" smtClean="0"/>
              <a:t>int</a:t>
            </a:r>
            <a:r>
              <a:rPr lang="en-US" dirty="0" smtClean="0"/>
              <a:t>* </a:t>
            </a:r>
            <a:r>
              <a:rPr lang="en-US" dirty="0" err="1" smtClean="0">
                <a:solidFill>
                  <a:srgbClr val="FFFF00"/>
                </a:solidFill>
              </a:rPr>
              <a:t>needGrid</a:t>
            </a:r>
            <a:r>
              <a:rPr lang="en-US" dirty="0" smtClean="0"/>
              <a:t>);</a:t>
            </a:r>
          </a:p>
          <a:p>
            <a:pPr lvl="1"/>
            <a:r>
              <a:rPr lang="en-US" dirty="0" smtClean="0"/>
              <a:t>Checks whether or not a grid has been created and added to the </a:t>
            </a:r>
            <a:r>
              <a:rPr lang="en-US" dirty="0" err="1" smtClean="0"/>
              <a:t>vtkCPDataDescription</a:t>
            </a:r>
            <a:r>
              <a:rPr lang="en-US" dirty="0" smtClean="0"/>
              <a:t> object</a:t>
            </a:r>
          </a:p>
          <a:p>
            <a:pPr lvl="2"/>
            <a:r>
              <a:rPr lang="en-US" dirty="0" smtClean="0"/>
              <a:t>Assumes the grid is static</a:t>
            </a:r>
          </a:p>
          <a:p>
            <a:pPr lvl="2"/>
            <a:r>
              <a:rPr lang="en-US" dirty="0" smtClean="0"/>
              <a:t>Sets </a:t>
            </a:r>
            <a:r>
              <a:rPr lang="en-US" dirty="0" err="1" smtClean="0">
                <a:solidFill>
                  <a:srgbClr val="FFFF00"/>
                </a:solidFill>
              </a:rPr>
              <a:t>needGrid</a:t>
            </a:r>
            <a:endParaRPr lang="en-US" dirty="0" smtClean="0">
              <a:solidFill>
                <a:srgbClr val="FFFF00"/>
              </a:solidFill>
            </a:endParaRPr>
          </a:p>
          <a:p>
            <a:pPr lvl="3"/>
            <a:r>
              <a:rPr lang="en-US" dirty="0" smtClean="0"/>
              <a:t>1 – need to create the grid</a:t>
            </a:r>
          </a:p>
          <a:p>
            <a:pPr lvl="3"/>
            <a:r>
              <a:rPr lang="en-US" dirty="0" smtClean="0"/>
              <a:t>0 – a grid exists</a:t>
            </a:r>
          </a:p>
          <a:p>
            <a:pPr lvl="1"/>
            <a:r>
              <a:rPr lang="en-US" dirty="0" smtClean="0"/>
              <a:t>Clears field data from the created grid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extern "C" void </a:t>
            </a:r>
            <a:r>
              <a:rPr lang="en-US" dirty="0" err="1" smtClean="0"/>
              <a:t>coprocess</a:t>
            </a:r>
            <a:r>
              <a:rPr lang="en-US" dirty="0" smtClean="0"/>
              <a:t>_();</a:t>
            </a:r>
          </a:p>
          <a:p>
            <a:pPr lvl="1"/>
            <a:r>
              <a:rPr lang="en-US" dirty="0" smtClean="0"/>
              <a:t>Only need to call if coprocessing is requested</a:t>
            </a:r>
          </a:p>
          <a:p>
            <a:pPr lvl="1"/>
            <a:r>
              <a:rPr lang="en-US" dirty="0" smtClean="0"/>
              <a:t>Must create grid and set field information first</a:t>
            </a:r>
          </a:p>
          <a:p>
            <a:pPr lvl="1"/>
            <a:r>
              <a:rPr lang="en-US" dirty="0" smtClean="0"/>
              <a:t>Executes the proper coprocessing pipelines</a:t>
            </a:r>
          </a:p>
        </p:txBody>
      </p:sp>
    </p:spTree>
    <p:extLst>
      <p:ext uri="{BB962C8B-B14F-4D97-AF65-F5344CB8AC3E}">
        <p14:creationId xmlns:p14="http://schemas.microsoft.com/office/powerpoint/2010/main" val="21128951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FortranAdaptorAPI.h</a:t>
            </a:r>
            <a:r>
              <a:rPr lang="en-US" dirty="0" smtClean="0"/>
              <a:t>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Helper functions:</a:t>
            </a:r>
          </a:p>
          <a:p>
            <a:r>
              <a:rPr lang="en-US" dirty="0" err="1" smtClean="0"/>
              <a:t>vtkCPDataDescription</a:t>
            </a:r>
            <a:r>
              <a:rPr lang="en-US" dirty="0" smtClean="0"/>
              <a:t>* </a:t>
            </a:r>
            <a:r>
              <a:rPr lang="en-US" dirty="0" err="1" smtClean="0"/>
              <a:t>GetCoProcessorData</a:t>
            </a:r>
            <a:r>
              <a:rPr lang="en-US" dirty="0" smtClean="0"/>
              <a:t>();</a:t>
            </a:r>
          </a:p>
          <a:p>
            <a:pPr lvl="1"/>
            <a:r>
              <a:rPr lang="en-US" dirty="0" smtClean="0"/>
              <a:t>Access to a static </a:t>
            </a:r>
            <a:r>
              <a:rPr lang="en-US" dirty="0" err="1" smtClean="0"/>
              <a:t>vtkCPDataDescription</a:t>
            </a:r>
            <a:r>
              <a:rPr lang="en-US" dirty="0" smtClean="0"/>
              <a:t> object</a:t>
            </a:r>
          </a:p>
          <a:p>
            <a:r>
              <a:rPr lang="en-US" dirty="0" smtClean="0"/>
              <a:t>void </a:t>
            </a:r>
            <a:r>
              <a:rPr lang="en-US" dirty="0" err="1" smtClean="0"/>
              <a:t>ClearFieldDataFromGrid</a:t>
            </a:r>
            <a:r>
              <a:rPr lang="en-US" dirty="0" smtClean="0"/>
              <a:t>(</a:t>
            </a:r>
            <a:r>
              <a:rPr lang="en-US" dirty="0" err="1" smtClean="0"/>
              <a:t>vtkDataSet</a:t>
            </a:r>
            <a:r>
              <a:rPr lang="en-US" dirty="0" smtClean="0"/>
              <a:t>* grid);</a:t>
            </a:r>
          </a:p>
          <a:p>
            <a:pPr lvl="1"/>
            <a:r>
              <a:rPr lang="en-US" dirty="0" smtClean="0"/>
              <a:t>Assumes grid is static but field information is changing</a:t>
            </a:r>
          </a:p>
          <a:p>
            <a:r>
              <a:rPr lang="en-US" dirty="0" err="1" smtClean="0"/>
              <a:t>bool</a:t>
            </a:r>
            <a:r>
              <a:rPr lang="en-US" dirty="0" smtClean="0"/>
              <a:t> </a:t>
            </a:r>
            <a:r>
              <a:rPr lang="en-US" dirty="0" err="1" smtClean="0"/>
              <a:t>ConvertFortranStringToCString</a:t>
            </a:r>
            <a:r>
              <a:rPr lang="en-US" dirty="0" smtClean="0"/>
              <a:t>(char* </a:t>
            </a:r>
            <a:r>
              <a:rPr lang="en-US" dirty="0" err="1" smtClean="0"/>
              <a:t>fortranString</a:t>
            </a:r>
            <a:r>
              <a:rPr lang="en-US" dirty="0" smtClean="0"/>
              <a:t>,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fortranStringLength</a:t>
            </a:r>
            <a:r>
              <a:rPr lang="en-US" dirty="0" smtClean="0"/>
              <a:t>, char* </a:t>
            </a:r>
            <a:r>
              <a:rPr lang="en-US" dirty="0" err="1" smtClean="0"/>
              <a:t>cString</a:t>
            </a:r>
            <a:r>
              <a:rPr lang="en-US" dirty="0" smtClean="0"/>
              <a:t>,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cStringMaxLength</a:t>
            </a:r>
            <a:r>
              <a:rPr lang="en-US" dirty="0" smtClean="0"/>
              <a:t>);</a:t>
            </a:r>
          </a:p>
          <a:p>
            <a:pPr lvl="1"/>
            <a:r>
              <a:rPr lang="en-US" dirty="0" smtClean="0"/>
              <a:t>C/C++ code doesn’t know when Fortran strings end</a:t>
            </a:r>
          </a:p>
        </p:txBody>
      </p:sp>
    </p:spTree>
    <p:extLst>
      <p:ext uri="{BB962C8B-B14F-4D97-AF65-F5344CB8AC3E}">
        <p14:creationId xmlns:p14="http://schemas.microsoft.com/office/powerpoint/2010/main" val="1394343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PHASTA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105400" cy="4648200"/>
          </a:xfrm>
        </p:spPr>
        <p:txBody>
          <a:bodyPr/>
          <a:lstStyle/>
          <a:p>
            <a:r>
              <a:rPr lang="en-US" dirty="0" err="1" smtClean="0"/>
              <a:t>phastaadaptor.f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Creates the flat arrays from PHASTA data structures</a:t>
            </a:r>
          </a:p>
          <a:p>
            <a:pPr lvl="1"/>
            <a:r>
              <a:rPr lang="en-US" dirty="0" smtClean="0"/>
              <a:t>PHASTA blocks some information for cache efficiency</a:t>
            </a:r>
          </a:p>
          <a:p>
            <a:r>
              <a:rPr lang="en-US" dirty="0" smtClean="0"/>
              <a:t>PhastaAdaptor.cxx </a:t>
            </a:r>
          </a:p>
          <a:p>
            <a:pPr lvl="1"/>
            <a:r>
              <a:rPr lang="en-US" dirty="0" smtClean="0"/>
              <a:t>Similar to the </a:t>
            </a:r>
            <a:r>
              <a:rPr lang="en-US" dirty="0" err="1" smtClean="0"/>
              <a:t>vtkUnstructured</a:t>
            </a:r>
            <a:r>
              <a:rPr lang="en-US" dirty="0" smtClean="0"/>
              <a:t> example shown earlier</a:t>
            </a:r>
          </a:p>
          <a:p>
            <a:pPr lvl="1"/>
            <a:r>
              <a:rPr lang="en-US" dirty="0" smtClean="0"/>
              <a:t>Single unstructured grid per block</a:t>
            </a:r>
          </a:p>
          <a:p>
            <a:pPr lvl="1"/>
            <a:r>
              <a:rPr lang="en-US" dirty="0" smtClean="0"/>
              <a:t>Scalar temperature and pressure arrays </a:t>
            </a:r>
            <a:r>
              <a:rPr lang="en-US" smtClean="0"/>
              <a:t>just reference PHASTA memory</a:t>
            </a:r>
            <a:endParaRPr lang="en-US" dirty="0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752600"/>
            <a:ext cx="3124200" cy="438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143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ParaView</a:t>
            </a:r>
            <a:r>
              <a:rPr lang="en-US" dirty="0" smtClean="0"/>
              <a:t>/CoProcessing/Adaptors/</a:t>
            </a:r>
            <a:r>
              <a:rPr lang="en-US" dirty="0" err="1" smtClean="0"/>
              <a:t>FortranAdaptors</a:t>
            </a:r>
            <a:r>
              <a:rPr lang="en-US" dirty="0" smtClean="0"/>
              <a:t>/</a:t>
            </a:r>
            <a:r>
              <a:rPr lang="en-US" dirty="0" err="1" smtClean="0"/>
              <a:t>PhastaAdaptor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04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 Perspective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381000" y="1828800"/>
            <a:ext cx="2362200" cy="4114800"/>
          </a:xfrm>
          <a:prstGeom prst="round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indent="0" algn="ctr" defTabSz="4572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6781800" y="1828800"/>
            <a:ext cx="1905000" cy="21336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indent="0" algn="ctr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dk1"/>
                </a:solidFill>
                <a:latin typeface="Calibri"/>
                <a:cs typeface="Calibri"/>
              </a:rPr>
              <a:t>Catalyst</a:t>
            </a:r>
            <a:endParaRPr lang="en-US" dirty="0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172200" y="3048000"/>
            <a:ext cx="1524000" cy="7620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 defTabSz="457200"/>
            <a:r>
              <a:rPr lang="en-US" sz="1800" dirty="0" err="1" smtClean="0">
                <a:latin typeface="Calibri"/>
                <a:cs typeface="Calibri"/>
              </a:rPr>
              <a:t>Coprocessing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cs typeface="Calibri"/>
              </a:rPr>
              <a:t>API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657600" y="3124200"/>
            <a:ext cx="1600200" cy="6096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4572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</a:rPr>
              <a:t>Adaptor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39624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 smtClean="0">
                <a:latin typeface="Times New Roman"/>
                <a:cs typeface="Times New Roman"/>
              </a:rPr>
              <a:t>Initialize</a:t>
            </a:r>
            <a:r>
              <a:rPr lang="en-US" sz="1600" dirty="0" smtClean="0">
                <a:latin typeface="Times New Roman"/>
                <a:cs typeface="Times New Roman"/>
              </a:rPr>
              <a:t>()</a:t>
            </a:r>
          </a:p>
          <a:p>
            <a:r>
              <a:rPr lang="en-US" sz="1600" cap="small" dirty="0" err="1" smtClean="0">
                <a:latin typeface="Times New Roman"/>
                <a:cs typeface="Times New Roman"/>
              </a:rPr>
              <a:t>AddPipeline</a:t>
            </a:r>
            <a:r>
              <a:rPr lang="en-US" sz="1600" dirty="0" err="1" smtClean="0">
                <a:latin typeface="Times New Roman"/>
                <a:cs typeface="Times New Roman"/>
              </a:rPr>
              <a:t>(in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pipeline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1600" cap="small" dirty="0" err="1" smtClean="0">
                <a:latin typeface="Times New Roman"/>
                <a:cs typeface="Times New Roman"/>
              </a:rPr>
              <a:t>RequestDataDescription</a:t>
            </a:r>
            <a:r>
              <a:rPr lang="en-US" sz="1600" dirty="0" err="1" smtClean="0">
                <a:latin typeface="Times New Roman"/>
                <a:cs typeface="Times New Roman"/>
              </a:rPr>
              <a:t>(in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time</a:t>
            </a:r>
            <a:r>
              <a:rPr lang="en-US" sz="1600" dirty="0" smtClean="0">
                <a:latin typeface="Times New Roman"/>
                <a:cs typeface="Times New Roman"/>
              </a:rPr>
              <a:t>, out </a:t>
            </a:r>
            <a:r>
              <a:rPr lang="en-US" sz="1600" i="1" dirty="0" smtClean="0">
                <a:latin typeface="Times New Roman"/>
                <a:cs typeface="Times New Roman"/>
              </a:rPr>
              <a:t>fields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600" cap="small" dirty="0" err="1" smtClean="0">
                <a:latin typeface="Times New Roman"/>
                <a:cs typeface="Times New Roman"/>
              </a:rPr>
              <a:t>CoProcess</a:t>
            </a:r>
            <a:r>
              <a:rPr lang="en-US" sz="1600" dirty="0" err="1" smtClean="0">
                <a:latin typeface="Times New Roman"/>
                <a:cs typeface="Times New Roman"/>
              </a:rPr>
              <a:t>(in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err="1" smtClean="0">
                <a:latin typeface="Times New Roman"/>
                <a:cs typeface="Times New Roman"/>
              </a:rPr>
              <a:t>vtkDataSet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1600" cap="small" dirty="0" smtClean="0">
                <a:latin typeface="Times New Roman"/>
                <a:cs typeface="Times New Roman"/>
              </a:rPr>
              <a:t>Finalize</a:t>
            </a:r>
            <a:r>
              <a:rPr lang="en-US" sz="1600" dirty="0" smtClean="0">
                <a:latin typeface="Times New Roman"/>
                <a:cs typeface="Times New Roman"/>
              </a:rPr>
              <a:t>()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18" name="Straight Connector 17"/>
          <p:cNvCxnSpPr>
            <a:endCxn id="15" idx="1"/>
          </p:cNvCxnSpPr>
          <p:nvPr/>
        </p:nvCxnSpPr>
        <p:spPr bwMode="auto">
          <a:xfrm>
            <a:off x="2667000" y="3429000"/>
            <a:ext cx="990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15" idx="3"/>
            <a:endCxn id="14" idx="1"/>
          </p:cNvCxnSpPr>
          <p:nvPr/>
        </p:nvCxnSpPr>
        <p:spPr bwMode="auto">
          <a:xfrm>
            <a:off x="5257800" y="3429000"/>
            <a:ext cx="914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863541" y="2971800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function</a:t>
            </a:r>
          </a:p>
          <a:p>
            <a:pPr algn="ctr"/>
            <a:r>
              <a:rPr lang="en-US" sz="1200" dirty="0" smtClean="0">
                <a:latin typeface="+mn-lt"/>
              </a:rPr>
              <a:t>calls</a:t>
            </a:r>
            <a:endParaRPr lang="en-US" sz="12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8141" y="2971800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function</a:t>
            </a:r>
          </a:p>
          <a:p>
            <a:pPr algn="ctr"/>
            <a:r>
              <a:rPr lang="en-US" sz="1200" dirty="0" smtClean="0">
                <a:latin typeface="+mn-lt"/>
              </a:rPr>
              <a:t>calls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837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Compiling Fun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381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077200" cy="4038600"/>
          </a:xfrm>
        </p:spPr>
        <p:txBody>
          <a:bodyPr/>
          <a:lstStyle/>
          <a:p>
            <a:r>
              <a:rPr lang="en-US" dirty="0" smtClean="0"/>
              <a:t>Why / when should we cross compile?</a:t>
            </a:r>
          </a:p>
          <a:p>
            <a:pPr>
              <a:buNone/>
            </a:pPr>
            <a:r>
              <a:rPr lang="en-US" sz="2000" dirty="0" smtClean="0"/>
              <a:t>    - When target platform does not support a compiler environment</a:t>
            </a:r>
          </a:p>
          <a:p>
            <a:pPr>
              <a:buNone/>
            </a:pPr>
            <a:r>
              <a:rPr lang="en-US" sz="2000" dirty="0" smtClean="0"/>
              <a:t>    - Mobile devices, embedded systems</a:t>
            </a:r>
          </a:p>
          <a:p>
            <a:pPr>
              <a:buNone/>
            </a:pPr>
            <a:r>
              <a:rPr lang="en-US" sz="2000" dirty="0" smtClean="0"/>
              <a:t>    - Supercomputers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i="1" dirty="0" smtClean="0"/>
              <a:t>Native</a:t>
            </a:r>
            <a:r>
              <a:rPr lang="en-US" dirty="0" smtClean="0"/>
              <a:t>, or </a:t>
            </a:r>
            <a:r>
              <a:rPr lang="en-US" i="1" dirty="0" smtClean="0"/>
              <a:t>build</a:t>
            </a:r>
            <a:r>
              <a:rPr lang="en-US" dirty="0" smtClean="0"/>
              <a:t> platform vs.  </a:t>
            </a:r>
            <a:r>
              <a:rPr lang="en-US" i="1" dirty="0" smtClean="0"/>
              <a:t>target</a:t>
            </a:r>
            <a:r>
              <a:rPr lang="en-US" dirty="0" smtClean="0"/>
              <a:t>, or </a:t>
            </a:r>
            <a:r>
              <a:rPr lang="en-US" i="1" dirty="0" smtClean="0"/>
              <a:t>host</a:t>
            </a:r>
            <a:r>
              <a:rPr lang="en-US" dirty="0" smtClean="0"/>
              <a:t> platform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95906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077200" cy="4038600"/>
          </a:xfrm>
        </p:spPr>
        <p:txBody>
          <a:bodyPr/>
          <a:lstStyle/>
          <a:p>
            <a:r>
              <a:rPr lang="en-US" dirty="0" smtClean="0"/>
              <a:t>Need headers and libraries for target platform 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dirty="0" smtClean="0"/>
              <a:t>Need to restrict search paths when configuring build</a:t>
            </a:r>
          </a:p>
        </p:txBody>
      </p:sp>
    </p:spTree>
    <p:extLst>
      <p:ext uri="{BB962C8B-B14F-4D97-AF65-F5344CB8AC3E}">
        <p14:creationId xmlns:p14="http://schemas.microsoft.com/office/powerpoint/2010/main" val="11317659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038600"/>
          </a:xfrm>
        </p:spPr>
        <p:txBody>
          <a:bodyPr/>
          <a:lstStyle/>
          <a:p>
            <a:r>
              <a:rPr lang="en-US" dirty="0" smtClean="0"/>
              <a:t>Configure time tests </a:t>
            </a:r>
            <a:endParaRPr lang="en-US" sz="2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- Try compile</a:t>
            </a:r>
          </a:p>
          <a:p>
            <a:pPr>
              <a:buNone/>
            </a:pPr>
            <a:r>
              <a:rPr lang="en-US" sz="2000" dirty="0" smtClean="0"/>
              <a:t>         - Example:   check if symbol exists</a:t>
            </a:r>
          </a:p>
          <a:p>
            <a:pPr>
              <a:buNone/>
            </a:pPr>
            <a:r>
              <a:rPr lang="en-US" sz="2000" dirty="0" smtClean="0"/>
              <a:t>         - No problem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- Try run</a:t>
            </a:r>
          </a:p>
          <a:p>
            <a:pPr>
              <a:buNone/>
            </a:pPr>
            <a:r>
              <a:rPr lang="en-US" sz="2000" dirty="0" smtClean="0"/>
              <a:t>		- Example:   check if char is signed</a:t>
            </a:r>
          </a:p>
          <a:p>
            <a:pPr>
              <a:buNone/>
            </a:pPr>
            <a:r>
              <a:rPr lang="en-US" sz="2000" dirty="0" smtClean="0"/>
              <a:t>           - Can’t do it!  Test must run on target platform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89208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077200" cy="4038600"/>
          </a:xfrm>
        </p:spPr>
        <p:txBody>
          <a:bodyPr/>
          <a:lstStyle/>
          <a:p>
            <a:r>
              <a:rPr lang="en-US" dirty="0" smtClean="0"/>
              <a:t>Problem: compile time code execution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Example, python wrapping:</a:t>
            </a:r>
          </a:p>
          <a:p>
            <a:pPr>
              <a:buNone/>
            </a:pPr>
            <a:r>
              <a:rPr lang="en-US" dirty="0" smtClean="0"/>
              <a:t>    - Compile a helper executable</a:t>
            </a:r>
          </a:p>
          <a:p>
            <a:pPr>
              <a:buNone/>
            </a:pPr>
            <a:r>
              <a:rPr lang="en-US" dirty="0" smtClean="0"/>
              <a:t>    - Helper writes generated source files</a:t>
            </a:r>
          </a:p>
          <a:p>
            <a:pPr>
              <a:buNone/>
            </a:pPr>
            <a:r>
              <a:rPr lang="en-US" dirty="0" smtClean="0"/>
              <a:t>    - Generated source files are compiled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Solution:</a:t>
            </a:r>
          </a:p>
          <a:p>
            <a:pPr>
              <a:buNone/>
            </a:pPr>
            <a:r>
              <a:rPr lang="en-US" dirty="0" smtClean="0"/>
              <a:t>        - Compile helper executables natively</a:t>
            </a:r>
          </a:p>
          <a:p>
            <a:pPr>
              <a:buNone/>
            </a:pPr>
            <a:r>
              <a:rPr lang="en-US" dirty="0" smtClean="0"/>
              <a:t>        - Invoke native executables while cross compiling</a:t>
            </a:r>
          </a:p>
        </p:txBody>
      </p:sp>
    </p:spTree>
    <p:extLst>
      <p:ext uri="{BB962C8B-B14F-4D97-AF65-F5344CB8AC3E}">
        <p14:creationId xmlns:p14="http://schemas.microsoft.com/office/powerpoint/2010/main" val="14484787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038600"/>
          </a:xfrm>
        </p:spPr>
        <p:txBody>
          <a:bodyPr/>
          <a:lstStyle/>
          <a:p>
            <a:r>
              <a:rPr lang="en-US" dirty="0" err="1" smtClean="0"/>
              <a:t>CMake</a:t>
            </a:r>
            <a:r>
              <a:rPr lang="en-US" dirty="0" smtClean="0"/>
              <a:t> is a configure tool, writes </a:t>
            </a:r>
            <a:r>
              <a:rPr lang="en-US" dirty="0" err="1" smtClean="0"/>
              <a:t>Makefiles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cross compile, specify a </a:t>
            </a:r>
            <a:r>
              <a:rPr lang="en-US" dirty="0" err="1" smtClean="0"/>
              <a:t>toolchain</a:t>
            </a:r>
            <a:r>
              <a:rPr lang="en-US" dirty="0" smtClean="0"/>
              <a:t> file: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</a:t>
            </a:r>
            <a:r>
              <a:rPr lang="en-US" sz="2000" dirty="0" err="1" smtClean="0"/>
              <a:t>cmake</a:t>
            </a:r>
            <a:r>
              <a:rPr lang="en-US" sz="2000" dirty="0" smtClean="0"/>
              <a:t>  –D CMAKE_TOOLCHAIN_FILE=/path/to/</a:t>
            </a:r>
            <a:r>
              <a:rPr lang="en-US" sz="2000" dirty="0" err="1" smtClean="0"/>
              <a:t>toolchain.cmake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Toolchain</a:t>
            </a:r>
            <a:r>
              <a:rPr lang="en-US" dirty="0" smtClean="0"/>
              <a:t> file specifies target platform, compilers, search paths, default flags</a:t>
            </a:r>
          </a:p>
        </p:txBody>
      </p:sp>
    </p:spTree>
    <p:extLst>
      <p:ext uri="{BB962C8B-B14F-4D97-AF65-F5344CB8AC3E}">
        <p14:creationId xmlns:p14="http://schemas.microsoft.com/office/powerpoint/2010/main" val="13857907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038600"/>
          </a:xfrm>
        </p:spPr>
        <p:txBody>
          <a:bodyPr/>
          <a:lstStyle/>
          <a:p>
            <a:r>
              <a:rPr lang="en-US" dirty="0" smtClean="0"/>
              <a:t>Handling Try Run tests: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err="1" smtClean="0"/>
              <a:t>CMake</a:t>
            </a:r>
            <a:r>
              <a:rPr lang="en-US" dirty="0" smtClean="0"/>
              <a:t> generates a file with the command line of the Try Run test it </a:t>
            </a:r>
            <a:r>
              <a:rPr lang="en-US" i="1" dirty="0" smtClean="0"/>
              <a:t>wants</a:t>
            </a:r>
            <a:r>
              <a:rPr lang="en-US" dirty="0" smtClean="0"/>
              <a:t> to execute</a:t>
            </a:r>
          </a:p>
          <a:p>
            <a:pPr lvl="1"/>
            <a:r>
              <a:rPr lang="en-US" dirty="0" smtClean="0"/>
              <a:t>User executes Try Run tests by hand, types result into generated file for </a:t>
            </a:r>
            <a:r>
              <a:rPr lang="en-US" dirty="0" err="1" smtClean="0"/>
              <a:t>CMake</a:t>
            </a:r>
            <a:r>
              <a:rPr lang="en-US" dirty="0" smtClean="0"/>
              <a:t> to read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ParaView</a:t>
            </a:r>
            <a:r>
              <a:rPr lang="en-US" dirty="0" smtClean="0"/>
              <a:t> is distributed with </a:t>
            </a:r>
            <a:r>
              <a:rPr lang="en-US" dirty="0" err="1" smtClean="0"/>
              <a:t>TryRunResults</a:t>
            </a:r>
            <a:r>
              <a:rPr lang="en-US" dirty="0" smtClean="0"/>
              <a:t> files for popular target platforms</a:t>
            </a:r>
          </a:p>
        </p:txBody>
      </p:sp>
    </p:spTree>
    <p:extLst>
      <p:ext uri="{BB962C8B-B14F-4D97-AF65-F5344CB8AC3E}">
        <p14:creationId xmlns:p14="http://schemas.microsoft.com/office/powerpoint/2010/main" val="27467046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038600"/>
          </a:xfrm>
        </p:spPr>
        <p:txBody>
          <a:bodyPr/>
          <a:lstStyle/>
          <a:p>
            <a:r>
              <a:rPr lang="en-US" dirty="0" smtClean="0"/>
              <a:t>Handling compile time code execution in </a:t>
            </a:r>
            <a:r>
              <a:rPr lang="en-US" dirty="0" err="1" smtClean="0"/>
              <a:t>CMake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Configure the project twice: native and cross compile</a:t>
            </a:r>
          </a:p>
          <a:p>
            <a:pPr lvl="1"/>
            <a:r>
              <a:rPr lang="en-US" dirty="0" smtClean="0"/>
              <a:t>For native build, compile only the helper executables</a:t>
            </a:r>
          </a:p>
          <a:p>
            <a:pPr lvl="1"/>
            <a:r>
              <a:rPr lang="en-US" dirty="0" smtClean="0"/>
              <a:t>During cross compile, use native executables</a:t>
            </a:r>
          </a:p>
        </p:txBody>
      </p:sp>
    </p:spTree>
    <p:extLst>
      <p:ext uri="{BB962C8B-B14F-4D97-AF65-F5344CB8AC3E}">
        <p14:creationId xmlns:p14="http://schemas.microsoft.com/office/powerpoint/2010/main" val="34802592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7924800" cy="3785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 Invoke a python wrapper executable to generate a new source file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 and then create a library with the generated source file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add_custom_command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OUTPUT           myClassPython.cpp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DEPENDS     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myClass.cpp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COMMAND 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ARGS                myClass.cpp)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add_library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mymodule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myClassPython.cpp)  </a:t>
            </a:r>
          </a:p>
          <a:p>
            <a:pPr>
              <a:buNone/>
            </a:pP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202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Compiling with CMake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7924800" cy="3477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 Create the python wrapper executable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if(NOT CMAKE_CROSSCOMPILING)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add_executable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pythonWrapper.c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else()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add_executable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IMPORTED)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set_target_properties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PROPERTIES   IMPORTED_LOCATION "/path/to/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pythonWrapper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")</a:t>
            </a:r>
          </a:p>
          <a:p>
            <a:pP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endif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()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818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10694</TotalTime>
  <Words>9092</Words>
  <Application>Microsoft Macintosh PowerPoint</Application>
  <PresentationFormat>On-screen Show (4:3)</PresentationFormat>
  <Paragraphs>1529</Paragraphs>
  <Slides>157</Slides>
  <Notes>74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59" baseType="lpstr">
      <vt:lpstr>Default Design</vt:lpstr>
      <vt:lpstr>Document</vt:lpstr>
      <vt:lpstr>In-Situ Visualization with Catalyst</vt:lpstr>
      <vt:lpstr>Agenda</vt:lpstr>
      <vt:lpstr>What is Catalyst</vt:lpstr>
      <vt:lpstr>Access to More Data</vt:lpstr>
      <vt:lpstr>Why In Situ?</vt:lpstr>
      <vt:lpstr> </vt:lpstr>
      <vt:lpstr>Catalyst Architecture</vt:lpstr>
      <vt:lpstr>High Level View</vt:lpstr>
      <vt:lpstr>Developer Perspective</vt:lpstr>
      <vt:lpstr>Developer Perspective</vt:lpstr>
      <vt:lpstr>User Perspective</vt:lpstr>
      <vt:lpstr>User Perspective</vt:lpstr>
      <vt:lpstr>User Perspective</vt:lpstr>
      <vt:lpstr>User Perspective</vt:lpstr>
      <vt:lpstr>User Perspective</vt:lpstr>
      <vt:lpstr>Exporting from ParaView</vt:lpstr>
      <vt:lpstr>Setting up the Plugin</vt:lpstr>
      <vt:lpstr>Setting up the Plugin</vt:lpstr>
      <vt:lpstr>Setting up the Plugin</vt:lpstr>
      <vt:lpstr>Bootstrapping a New Simulation</vt:lpstr>
      <vt:lpstr>Example Bootstrap</vt:lpstr>
      <vt:lpstr>Example Bootstrap</vt:lpstr>
      <vt:lpstr>Creating the Script</vt:lpstr>
      <vt:lpstr>Pick the input reference</vt:lpstr>
      <vt:lpstr>Pick the input reference</vt:lpstr>
      <vt:lpstr>The Input reference</vt:lpstr>
      <vt:lpstr>Generate the script</vt:lpstr>
      <vt:lpstr>Generated Script</vt:lpstr>
      <vt:lpstr>Loading the Bootstrapped Data</vt:lpstr>
      <vt:lpstr>Generating an Image</vt:lpstr>
      <vt:lpstr>First Useful Image</vt:lpstr>
      <vt:lpstr>Two Images</vt:lpstr>
      <vt:lpstr>Two Images</vt:lpstr>
      <vt:lpstr>The Catalyst API</vt:lpstr>
      <vt:lpstr>Online Help</vt:lpstr>
      <vt:lpstr>ParaView Pipeline Concept</vt:lpstr>
      <vt:lpstr>Catalyst Pipelines</vt:lpstr>
      <vt:lpstr>vtkCPPythonScriptPipeline </vt:lpstr>
      <vt:lpstr>vtkCPPythonScriptPipeline (2) </vt:lpstr>
      <vt:lpstr>vtkCPPythonScriptPipeline (3) </vt:lpstr>
      <vt:lpstr>Hard-coded Pipelines</vt:lpstr>
      <vt:lpstr>Catalyst</vt:lpstr>
      <vt:lpstr>Information Flow</vt:lpstr>
      <vt:lpstr>Information Flow</vt:lpstr>
      <vt:lpstr>Information Flow</vt:lpstr>
      <vt:lpstr>Information Flow</vt:lpstr>
      <vt:lpstr>Information Flow</vt:lpstr>
      <vt:lpstr>Information Flow</vt:lpstr>
      <vt:lpstr>Information Flow</vt:lpstr>
      <vt:lpstr>What is Catalyst?</vt:lpstr>
      <vt:lpstr>Interfacing with Catalyst</vt:lpstr>
      <vt:lpstr>Adaptor Architectural View</vt:lpstr>
      <vt:lpstr>Adaptor Architectural View</vt:lpstr>
      <vt:lpstr>Adaptor Architectural View</vt:lpstr>
      <vt:lpstr>Adaptor Architectural View</vt:lpstr>
      <vt:lpstr>Main CoProcessing Parts</vt:lpstr>
      <vt:lpstr>C++ Example</vt:lpstr>
      <vt:lpstr>C++ Example (2)</vt:lpstr>
      <vt:lpstr>Python Example</vt:lpstr>
      <vt:lpstr>Python Example Code</vt:lpstr>
      <vt:lpstr>Python Example Code (2)</vt:lpstr>
      <vt:lpstr>Creating VTK Objects</vt:lpstr>
      <vt:lpstr>Getting Data Into Catalyst</vt:lpstr>
      <vt:lpstr>vtkDataSet Subclasses </vt:lpstr>
      <vt:lpstr>vtkImageData/vtkUniformGrid</vt:lpstr>
      <vt:lpstr>Extents</vt:lpstr>
      <vt:lpstr>vtkRectilinearGrid</vt:lpstr>
      <vt:lpstr>vtkPointSet</vt:lpstr>
      <vt:lpstr>vtkStructuredGrid</vt:lpstr>
      <vt:lpstr>vtkCell Straight-Edged Types</vt:lpstr>
      <vt:lpstr>vtkCell Curvilinear-Edged Types</vt:lpstr>
      <vt:lpstr>vtkPolyData Cells</vt:lpstr>
      <vt:lpstr>vtkUnstructuredGrid Cells</vt:lpstr>
      <vt:lpstr>Field Information</vt:lpstr>
      <vt:lpstr>vtkDataArray : Basis for vtkDataObject Contents </vt:lpstr>
      <vt:lpstr>vtkDataArray</vt:lpstr>
      <vt:lpstr>vtkFieldData</vt:lpstr>
      <vt:lpstr>vtkCompositeDataSet</vt:lpstr>
      <vt:lpstr>Grid Partitioning</vt:lpstr>
      <vt:lpstr>vtkUnstructuredGrid Example</vt:lpstr>
      <vt:lpstr>vtkUnstructuredGrid Example (2)</vt:lpstr>
      <vt:lpstr>vtkUnstructuredGrid Example (3)</vt:lpstr>
      <vt:lpstr>Binding to Fortran and C</vt:lpstr>
      <vt:lpstr>Adaptor Strategy</vt:lpstr>
      <vt:lpstr>FortranAdaptorAPI.h</vt:lpstr>
      <vt:lpstr>FortranAdaptorAPI.h (2)</vt:lpstr>
      <vt:lpstr>FortranAdaptorAPI.h (3)</vt:lpstr>
      <vt:lpstr>FortranAdaptorAPI.h (4)</vt:lpstr>
      <vt:lpstr>PHASTA Example</vt:lpstr>
      <vt:lpstr>Compiling Fun</vt:lpstr>
      <vt:lpstr>Cross Compiling</vt:lpstr>
      <vt:lpstr>Cross Compiling</vt:lpstr>
      <vt:lpstr>Cross Compiling</vt:lpstr>
      <vt:lpstr>Cross Compiling</vt:lpstr>
      <vt:lpstr>Cross Compiling with CMake</vt:lpstr>
      <vt:lpstr>Cross Compiling with CMake</vt:lpstr>
      <vt:lpstr>Cross Compiling with CMake</vt:lpstr>
      <vt:lpstr>Cross Compiling with CMake</vt:lpstr>
      <vt:lpstr>Cross Compiling with CMake</vt:lpstr>
      <vt:lpstr>Cross Compiling with CMake</vt:lpstr>
      <vt:lpstr>Cross Compiling with CMake</vt:lpstr>
      <vt:lpstr>Static Python Linking</vt:lpstr>
      <vt:lpstr>Static Python Linking</vt:lpstr>
      <vt:lpstr>Static Python Linking</vt:lpstr>
      <vt:lpstr>Static Python Linking</vt:lpstr>
      <vt:lpstr>Static Python Linking</vt:lpstr>
      <vt:lpstr>Minimizing Executable Size</vt:lpstr>
      <vt:lpstr>Minimizing Executable Size</vt:lpstr>
      <vt:lpstr>Minimizing Executable Size</vt:lpstr>
      <vt:lpstr>Minimizing Executable Size</vt:lpstr>
      <vt:lpstr>Minimizing Executable Size</vt:lpstr>
      <vt:lpstr>Minimizing Executable Size</vt:lpstr>
      <vt:lpstr>Minimizing Startup Time</vt:lpstr>
      <vt:lpstr>Minimizing Startup Time</vt:lpstr>
      <vt:lpstr>Minimizing Startup Time</vt:lpstr>
      <vt:lpstr>Minimizing Startup Time</vt:lpstr>
      <vt:lpstr>Minimizing Startup Time</vt:lpstr>
      <vt:lpstr>Minimizing Startup Time</vt:lpstr>
      <vt:lpstr>Live catylst demo</vt:lpstr>
      <vt:lpstr>Coprocessing as an I/O Service</vt:lpstr>
      <vt:lpstr>Agenda</vt:lpstr>
      <vt:lpstr>Service Oriented Architecture philosophy</vt:lpstr>
      <vt:lpstr>Data Staging</vt:lpstr>
      <vt:lpstr>ADIOS: Adaptable I/O System</vt:lpstr>
      <vt:lpstr>BP File Format</vt:lpstr>
      <vt:lpstr>Output file is self-describing</vt:lpstr>
      <vt:lpstr>ADIOS API</vt:lpstr>
      <vt:lpstr>ADIOS API</vt:lpstr>
      <vt:lpstr>ADIOS API</vt:lpstr>
      <vt:lpstr>DataSpaces</vt:lpstr>
      <vt:lpstr>Demonstration</vt:lpstr>
      <vt:lpstr>PowerPoint Presentation</vt:lpstr>
      <vt:lpstr>Towards the Exascale</vt:lpstr>
      <vt:lpstr>In Situ Workflows</vt:lpstr>
      <vt:lpstr>Selected References  </vt:lpstr>
      <vt:lpstr>ADIOS Online</vt:lpstr>
      <vt:lpstr>Use the Software!</vt:lpstr>
      <vt:lpstr>The Network Scalable Service Interface (Nessie) A Framework for Supporting Integrated Data Services</vt:lpstr>
      <vt:lpstr>Some I/O Issues for Exascale</vt:lpstr>
      <vt:lpstr>I/O Processing for Seismic Imaging Our First Data Service (1996)</vt:lpstr>
      <vt:lpstr>Network Scalable Service Interface (Nessie)</vt:lpstr>
      <vt:lpstr>Nessie Network Transport Layer (NNTP) An abstract API for RDMA-based interconnects</vt:lpstr>
      <vt:lpstr>Example: A Simple Transfer Service Trilinos/packages/trios/examples/xfer-service</vt:lpstr>
      <vt:lpstr>Transfer Service Implementing the Client Stubs</vt:lpstr>
      <vt:lpstr>Transfer Service Implementing the Server</vt:lpstr>
      <vt:lpstr>Transfer Service Evaluation Overhead of XDR Encoding on RedStorm</vt:lpstr>
      <vt:lpstr>Transfer Service Evaluation  Read/Write performance</vt:lpstr>
      <vt:lpstr>Transfer Service Evaluation  uGNI compared to MPI</vt:lpstr>
      <vt:lpstr>Transfer Service Evaluation  uGNI Compared to SeaStar</vt:lpstr>
      <vt:lpstr>Scalable I/O Services PnetCDF Data Staging</vt:lpstr>
      <vt:lpstr>Data Service Applications CTH Fragment Detection</vt:lpstr>
      <vt:lpstr>Data-Service Applications SQL Service: Remote Access to Data Warehouse Appliances</vt:lpstr>
      <vt:lpstr>Data-Services Application Interactive Visualization for Multilingual Document Clustering</vt:lpstr>
      <vt:lpstr>So What’s Missing?</vt:lpstr>
      <vt:lpstr>So What’s Missing?</vt:lpstr>
      <vt:lpstr>So What’s Missing?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Nathan Fabian</cp:lastModifiedBy>
  <cp:revision>109</cp:revision>
  <dcterms:created xsi:type="dcterms:W3CDTF">2011-09-09T06:07:44Z</dcterms:created>
  <dcterms:modified xsi:type="dcterms:W3CDTF">2012-09-14T16:17:37Z</dcterms:modified>
</cp:coreProperties>
</file>