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2" r:id="rId3"/>
    <p:sldId id="283" r:id="rId4"/>
    <p:sldId id="281" r:id="rId5"/>
    <p:sldId id="284" r:id="rId6"/>
    <p:sldId id="279" r:id="rId7"/>
    <p:sldId id="280" r:id="rId8"/>
    <p:sldId id="278" r:id="rId9"/>
    <p:sldId id="277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B7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0" autoAdjust="0"/>
    <p:restoredTop sz="94638" autoAdjust="0"/>
  </p:normalViewPr>
  <p:slideViewPr>
    <p:cSldViewPr>
      <p:cViewPr varScale="1">
        <p:scale>
          <a:sx n="45" d="100"/>
          <a:sy n="45" d="100"/>
        </p:scale>
        <p:origin x="-9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508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 smtClean="0"/>
              <a:t>Developer’s Training Week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dirty="0" smtClean="0"/>
              <a:t>September 29 – October 2,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 smtClean="0"/>
              <a:t>Kitware,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en-US" dirty="0" smtClean="0"/>
              <a:t>CMake Introduction - </a:t>
            </a:r>
            <a:fld id="{5A0BB513-880C-4BE5-9945-0F9C2F25D0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411EE21-7374-480A-8F2B-47AE947819D1}" type="datetimeFigureOut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C00E512-4365-4D61-9549-8618E59D0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0E512-4365-4D61-9549-8618E59D07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743200"/>
            <a:ext cx="7239000" cy="533401"/>
          </a:xfrm>
        </p:spPr>
        <p:txBody>
          <a:bodyPr anchor="t">
            <a:noAutofit/>
          </a:bodyPr>
          <a:lstStyle>
            <a:lvl1pPr algn="l">
              <a:defRPr sz="6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2390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F65C-D659-43E2-9F88-CCC59CB65011}" type="datetimeFigureOut">
              <a:rPr lang="en-US"/>
              <a:pPr>
                <a:defRPr/>
              </a:pPr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5B314-2998-440F-AA54-8C1C71AA31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DD13B-92D8-40CE-BC2C-ED4823800027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A9C3-98DB-4B87-8A92-F7EBCAC92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82606-51A1-41D1-9BE1-87351F79B654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2DF7-D4A5-4F26-9AA6-7B3E244DF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AB1BF-3FAB-4588-A9E6-A84E15E4B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0" i="0" cap="all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FFBE-5F5E-4AC0-85F9-F754111D49AE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04592-D3AE-42E1-88F1-C481F5967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259F-E700-414B-BEE7-23C329175943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EA46D-1C2C-4048-9CF3-8A1981960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4CC7-534A-4576-8400-95F09BFBE418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2F6A3-D01E-4242-828C-C085BEF94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5F96-314B-412D-9DD0-71E2F538BD6A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F4FF-81D7-4ACB-95D7-FB0EBF329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E984B-5E13-4B67-92A7-E2591BB5F8CD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7213-F073-44D0-AC46-AAF657A75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B904-A152-4D45-AC6B-DE339EE31E3D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F86B-0C7F-4A73-B31B-CD9A96121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AC4EA-BA27-4A5E-B7C6-16EC2D6AD907}" type="datetimeFigureOut">
              <a:rPr lang="en-US"/>
              <a:pPr>
                <a:defRPr/>
              </a:pPr>
              <a:t>2/1/2011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B40A-BA3E-4990-ABE9-3D5043517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62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AB6DE9-C5AA-4468-B586-95509A4CD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37609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tware.com/products/html/DistributedVersionControlTheFutureOfHistory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62000" y="2743200"/>
            <a:ext cx="7848600" cy="533401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dirty="0" smtClean="0"/>
              <a:t>ITKv4 Software Process</a:t>
            </a:r>
            <a:endParaRPr lang="en-US" sz="4800" dirty="0" smtClean="0"/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657600"/>
            <a:ext cx="8153400" cy="85725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527425" y="4238625"/>
            <a:ext cx="2825453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Bill Hoffman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bill.hoffman@kitware.com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Gerrit</a:t>
            </a:r>
            <a:endParaRPr lang="en-US" dirty="0" smtClean="0"/>
          </a:p>
          <a:p>
            <a:r>
              <a:rPr lang="en-US" dirty="0" smtClean="0"/>
              <a:t>CMake/CTest/</a:t>
            </a:r>
            <a:r>
              <a:rPr lang="en-US" dirty="0" err="1" smtClean="0"/>
              <a:t>CPack</a:t>
            </a:r>
            <a:r>
              <a:rPr lang="en-US" dirty="0" smtClean="0"/>
              <a:t>/</a:t>
            </a:r>
            <a:r>
              <a:rPr lang="en-US" dirty="0" err="1" smtClean="0"/>
              <a:t>Cdash</a:t>
            </a:r>
            <a:endParaRPr lang="en-US" dirty="0" smtClean="0"/>
          </a:p>
          <a:p>
            <a:r>
              <a:rPr lang="en-US" dirty="0" smtClean="0"/>
              <a:t>Mailing list  - no change</a:t>
            </a:r>
          </a:p>
          <a:p>
            <a:r>
              <a:rPr lang="en-US" dirty="0" smtClean="0"/>
              <a:t>Wiki  - no change</a:t>
            </a:r>
          </a:p>
          <a:p>
            <a:r>
              <a:rPr lang="en-US" dirty="0" smtClean="0"/>
              <a:t>Mantis – no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to all information at all times</a:t>
            </a:r>
            <a:endParaRPr lang="en-US" dirty="0"/>
          </a:p>
        </p:txBody>
      </p:sp>
      <p:pic>
        <p:nvPicPr>
          <p:cNvPr id="6" name="Picture 5" descr="GitHis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2343150" cy="187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4/21/2010	</a:t>
            </a:r>
            <a:endParaRPr lang="en-GB"/>
          </a:p>
        </p:txBody>
      </p:sp>
      <p:sp>
        <p:nvSpPr>
          <p:cNvPr id="3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Git at Kitware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Git</a:t>
            </a:r>
            <a:r>
              <a:rPr lang="en-US" dirty="0" smtClean="0"/>
              <a:t> “Branchy” workflow for CMake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6425" cy="2971800"/>
          </a:xfrm>
        </p:spPr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integration branches on server</a:t>
            </a:r>
          </a:p>
          <a:p>
            <a:pPr lvl="1"/>
            <a:r>
              <a:rPr lang="en-US" b="1" dirty="0" err="1"/>
              <a:t>maint</a:t>
            </a:r>
            <a:r>
              <a:rPr lang="en-US" dirty="0"/>
              <a:t> = release bug fixes </a:t>
            </a:r>
            <a:r>
              <a:rPr lang="en-US" i="1" dirty="0"/>
              <a:t>(Release Manager)</a:t>
            </a:r>
          </a:p>
          <a:p>
            <a:pPr lvl="1"/>
            <a:r>
              <a:rPr lang="en-US" b="1" dirty="0"/>
              <a:t>master</a:t>
            </a:r>
            <a:r>
              <a:rPr lang="en-US" dirty="0"/>
              <a:t> = release preparation</a:t>
            </a:r>
            <a:r>
              <a:rPr lang="en-US" i="1" dirty="0"/>
              <a:t> </a:t>
            </a:r>
            <a:r>
              <a:rPr lang="en-US" i="1" dirty="0" smtClean="0"/>
              <a:t>(Topic lead/Developer)</a:t>
            </a:r>
            <a:endParaRPr lang="en-US" i="1" dirty="0"/>
          </a:p>
          <a:p>
            <a:pPr lvl="1"/>
            <a:r>
              <a:rPr lang="en-US" b="1" dirty="0"/>
              <a:t>next</a:t>
            </a:r>
            <a:r>
              <a:rPr lang="en-US" dirty="0"/>
              <a:t> = bleeding edge</a:t>
            </a:r>
            <a:r>
              <a:rPr lang="en-US" i="1" dirty="0"/>
              <a:t> (Developers)</a:t>
            </a:r>
          </a:p>
          <a:p>
            <a:r>
              <a:rPr lang="en-US" dirty="0" smtClean="0"/>
              <a:t>Fork </a:t>
            </a:r>
            <a:r>
              <a:rPr lang="en-US" dirty="0"/>
              <a:t>topics from </a:t>
            </a:r>
            <a:r>
              <a:rPr lang="en-US" b="1" dirty="0"/>
              <a:t>master</a:t>
            </a:r>
            <a:r>
              <a:rPr lang="en-US" dirty="0"/>
              <a:t>, merge to </a:t>
            </a:r>
            <a:r>
              <a:rPr lang="en-US" b="1" dirty="0" smtClean="0"/>
              <a:t>next</a:t>
            </a:r>
          </a:p>
          <a:p>
            <a:r>
              <a:rPr lang="en-US" b="1" dirty="0" smtClean="0"/>
              <a:t>Distributed Release </a:t>
            </a:r>
            <a:r>
              <a:rPr lang="en-US" b="1" dirty="0" err="1" smtClean="0"/>
              <a:t>Managment</a:t>
            </a:r>
            <a:endParaRPr lang="en-US" b="1" dirty="0"/>
          </a:p>
        </p:txBody>
      </p:sp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25146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4391" name="AutoShape 7"/>
          <p:cNvCxnSpPr>
            <a:cxnSpLocks noChangeShapeType="1"/>
            <a:stCxn id="144390" idx="2"/>
            <a:endCxn id="144389" idx="6"/>
          </p:cNvCxnSpPr>
          <p:nvPr/>
        </p:nvCxnSpPr>
        <p:spPr bwMode="auto">
          <a:xfrm flipH="1">
            <a:off x="2667000" y="4724400"/>
            <a:ext cx="533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144392" name="Oval 8"/>
          <p:cNvSpPr>
            <a:spLocks noChangeArrowheads="1"/>
          </p:cNvSpPr>
          <p:nvPr/>
        </p:nvSpPr>
        <p:spPr bwMode="auto">
          <a:xfrm>
            <a:off x="3886200" y="4648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4393" name="AutoShape 9"/>
          <p:cNvCxnSpPr>
            <a:cxnSpLocks noChangeShapeType="1"/>
            <a:stCxn id="144392" idx="2"/>
            <a:endCxn id="144390" idx="6"/>
          </p:cNvCxnSpPr>
          <p:nvPr/>
        </p:nvCxnSpPr>
        <p:spPr bwMode="auto">
          <a:xfrm flipH="1">
            <a:off x="3352800" y="4724400"/>
            <a:ext cx="5334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144394" name="Oval 10"/>
          <p:cNvSpPr>
            <a:spLocks noChangeArrowheads="1"/>
          </p:cNvSpPr>
          <p:nvPr/>
        </p:nvSpPr>
        <p:spPr bwMode="auto">
          <a:xfrm>
            <a:off x="3657600" y="50292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4395" name="AutoShape 11"/>
          <p:cNvCxnSpPr>
            <a:cxnSpLocks noChangeShapeType="1"/>
            <a:stCxn id="144412" idx="2"/>
            <a:endCxn id="144392" idx="6"/>
          </p:cNvCxnSpPr>
          <p:nvPr/>
        </p:nvCxnSpPr>
        <p:spPr bwMode="auto">
          <a:xfrm flipH="1">
            <a:off x="4038600" y="4724400"/>
            <a:ext cx="1219200" cy="0"/>
          </a:xfrm>
          <a:prstGeom prst="straightConnector1">
            <a:avLst/>
          </a:prstGeom>
          <a:noFill/>
          <a:ln w="25400">
            <a:solidFill>
              <a:srgbClr val="5F5F5F"/>
            </a:solidFill>
            <a:round/>
            <a:headEnd/>
            <a:tailEnd type="triangle" w="lg" len="lg"/>
          </a:ln>
          <a:effectLst/>
        </p:spPr>
      </p:cxnSp>
      <p:cxnSp>
        <p:nvCxnSpPr>
          <p:cNvPr id="144396" name="AutoShape 12"/>
          <p:cNvCxnSpPr>
            <a:cxnSpLocks noChangeShapeType="1"/>
            <a:stCxn id="144394" idx="1"/>
            <a:endCxn id="144390" idx="5"/>
          </p:cNvCxnSpPr>
          <p:nvPr/>
        </p:nvCxnSpPr>
        <p:spPr bwMode="auto">
          <a:xfrm flipH="1" flipV="1">
            <a:off x="3330575" y="4778375"/>
            <a:ext cx="349250" cy="273050"/>
          </a:xfrm>
          <a:prstGeom prst="straightConnector1">
            <a:avLst/>
          </a:prstGeom>
          <a:noFill/>
          <a:ln w="25400">
            <a:solidFill>
              <a:srgbClr val="339933"/>
            </a:solidFill>
            <a:round/>
            <a:headEnd/>
            <a:tailEnd type="triangle" w="lg" len="lg"/>
          </a:ln>
          <a:effectLst/>
        </p:spPr>
      </p:cxnSp>
      <p:cxnSp>
        <p:nvCxnSpPr>
          <p:cNvPr id="144397" name="AutoShape 13"/>
          <p:cNvCxnSpPr>
            <a:cxnSpLocks noChangeShapeType="1"/>
            <a:stCxn id="144405" idx="1"/>
            <a:endCxn id="144409" idx="5"/>
          </p:cNvCxnSpPr>
          <p:nvPr/>
        </p:nvCxnSpPr>
        <p:spPr bwMode="auto">
          <a:xfrm flipH="1" flipV="1">
            <a:off x="4397375" y="5159375"/>
            <a:ext cx="349250" cy="2730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</p:cxn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5486400" y="4495800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master</a:t>
            </a:r>
          </a:p>
        </p:txBody>
      </p:sp>
      <p:cxnSp>
        <p:nvCxnSpPr>
          <p:cNvPr id="144399" name="AutoShape 15"/>
          <p:cNvCxnSpPr>
            <a:cxnSpLocks noChangeShapeType="1"/>
          </p:cNvCxnSpPr>
          <p:nvPr/>
        </p:nvCxnSpPr>
        <p:spPr bwMode="auto">
          <a:xfrm flipH="1">
            <a:off x="1981200" y="4724400"/>
            <a:ext cx="533400" cy="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</p:spPr>
      </p:cxnSp>
      <p:cxnSp>
        <p:nvCxnSpPr>
          <p:cNvPr id="144400" name="AutoShape 16"/>
          <p:cNvCxnSpPr>
            <a:cxnSpLocks noChangeShapeType="1"/>
            <a:stCxn id="144390" idx="1"/>
          </p:cNvCxnSpPr>
          <p:nvPr/>
        </p:nvCxnSpPr>
        <p:spPr bwMode="auto">
          <a:xfrm flipH="1" flipV="1">
            <a:off x="2819400" y="4344988"/>
            <a:ext cx="403225" cy="325437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</p:spPr>
      </p:cxnSp>
      <p:cxnSp>
        <p:nvCxnSpPr>
          <p:cNvPr id="144401" name="AutoShape 17"/>
          <p:cNvCxnSpPr>
            <a:cxnSpLocks noChangeShapeType="1"/>
            <a:stCxn id="144392" idx="1"/>
          </p:cNvCxnSpPr>
          <p:nvPr/>
        </p:nvCxnSpPr>
        <p:spPr bwMode="auto">
          <a:xfrm flipH="1" flipV="1">
            <a:off x="3505200" y="4343400"/>
            <a:ext cx="403225" cy="3270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</p:spPr>
      </p:cxnSp>
      <p:sp>
        <p:nvSpPr>
          <p:cNvPr id="144402" name="Oval 18"/>
          <p:cNvSpPr>
            <a:spLocks noChangeArrowheads="1"/>
          </p:cNvSpPr>
          <p:nvPr/>
        </p:nvSpPr>
        <p:spPr bwMode="auto">
          <a:xfrm>
            <a:off x="2514600" y="5410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03" name="Oval 19"/>
          <p:cNvSpPr>
            <a:spLocks noChangeArrowheads="1"/>
          </p:cNvSpPr>
          <p:nvPr/>
        </p:nvSpPr>
        <p:spPr bwMode="auto">
          <a:xfrm>
            <a:off x="3200400" y="5410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4404" name="AutoShape 20"/>
          <p:cNvCxnSpPr>
            <a:cxnSpLocks noChangeShapeType="1"/>
            <a:stCxn id="144403" idx="2"/>
            <a:endCxn id="144402" idx="6"/>
          </p:cNvCxnSpPr>
          <p:nvPr/>
        </p:nvCxnSpPr>
        <p:spPr bwMode="auto">
          <a:xfrm flipH="1">
            <a:off x="2667000" y="5486400"/>
            <a:ext cx="5334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</p:cxnSp>
      <p:sp>
        <p:nvSpPr>
          <p:cNvPr id="144405" name="Oval 21"/>
          <p:cNvSpPr>
            <a:spLocks noChangeArrowheads="1"/>
          </p:cNvSpPr>
          <p:nvPr/>
        </p:nvSpPr>
        <p:spPr bwMode="auto">
          <a:xfrm>
            <a:off x="4724400" y="5410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4406" name="AutoShape 22"/>
          <p:cNvCxnSpPr>
            <a:cxnSpLocks noChangeShapeType="1"/>
            <a:stCxn id="144405" idx="2"/>
            <a:endCxn id="144403" idx="6"/>
          </p:cNvCxnSpPr>
          <p:nvPr/>
        </p:nvCxnSpPr>
        <p:spPr bwMode="auto">
          <a:xfrm flipH="1">
            <a:off x="3352800" y="5486400"/>
            <a:ext cx="13716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</p:spPr>
      </p:cxnSp>
      <p:cxnSp>
        <p:nvCxnSpPr>
          <p:cNvPr id="144407" name="AutoShape 23"/>
          <p:cNvCxnSpPr>
            <a:cxnSpLocks noChangeShapeType="1"/>
          </p:cNvCxnSpPr>
          <p:nvPr/>
        </p:nvCxnSpPr>
        <p:spPr bwMode="auto">
          <a:xfrm flipH="1">
            <a:off x="1981200" y="5486400"/>
            <a:ext cx="533400" cy="0"/>
          </a:xfrm>
          <a:prstGeom prst="straightConnector1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 type="none" w="lg" len="lg"/>
          </a:ln>
          <a:effectLst/>
        </p:spPr>
      </p:cxnSp>
      <p:cxnSp>
        <p:nvCxnSpPr>
          <p:cNvPr id="144408" name="AutoShape 24"/>
          <p:cNvCxnSpPr>
            <a:cxnSpLocks noChangeShapeType="1"/>
          </p:cNvCxnSpPr>
          <p:nvPr/>
        </p:nvCxnSpPr>
        <p:spPr bwMode="auto">
          <a:xfrm flipH="1" flipV="1">
            <a:off x="2819400" y="5105400"/>
            <a:ext cx="403225" cy="325438"/>
          </a:xfrm>
          <a:prstGeom prst="straightConnector1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 type="none" w="lg" len="lg"/>
          </a:ln>
          <a:effectLst/>
        </p:spPr>
      </p:cxnSp>
      <p:sp>
        <p:nvSpPr>
          <p:cNvPr id="144409" name="Oval 25"/>
          <p:cNvSpPr>
            <a:spLocks noChangeArrowheads="1"/>
          </p:cNvSpPr>
          <p:nvPr/>
        </p:nvSpPr>
        <p:spPr bwMode="auto">
          <a:xfrm>
            <a:off x="4267200" y="50292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4410" name="AutoShape 26"/>
          <p:cNvCxnSpPr>
            <a:cxnSpLocks noChangeShapeType="1"/>
            <a:stCxn id="144409" idx="2"/>
            <a:endCxn id="144394" idx="6"/>
          </p:cNvCxnSpPr>
          <p:nvPr/>
        </p:nvCxnSpPr>
        <p:spPr bwMode="auto">
          <a:xfrm flipH="1">
            <a:off x="3810000" y="5105400"/>
            <a:ext cx="457200" cy="0"/>
          </a:xfrm>
          <a:prstGeom prst="straightConnector1">
            <a:avLst/>
          </a:prstGeom>
          <a:noFill/>
          <a:ln w="25400">
            <a:solidFill>
              <a:srgbClr val="339933"/>
            </a:solidFill>
            <a:round/>
            <a:headEnd/>
            <a:tailEnd type="triangle" w="lg" len="lg"/>
          </a:ln>
          <a:effectLst/>
        </p:spPr>
      </p:cxnSp>
      <p:cxnSp>
        <p:nvCxnSpPr>
          <p:cNvPr id="144411" name="AutoShape 27"/>
          <p:cNvCxnSpPr>
            <a:cxnSpLocks noChangeShapeType="1"/>
            <a:stCxn id="144412" idx="3"/>
            <a:endCxn id="144409" idx="6"/>
          </p:cNvCxnSpPr>
          <p:nvPr/>
        </p:nvCxnSpPr>
        <p:spPr bwMode="auto">
          <a:xfrm flipH="1">
            <a:off x="4419600" y="4778375"/>
            <a:ext cx="860425" cy="327025"/>
          </a:xfrm>
          <a:prstGeom prst="straightConnector1">
            <a:avLst/>
          </a:prstGeom>
          <a:noFill/>
          <a:ln w="25400">
            <a:solidFill>
              <a:srgbClr val="5F5F5F"/>
            </a:solidFill>
            <a:round/>
            <a:headEnd/>
            <a:tailEnd type="triangle" w="lg" len="lg"/>
          </a:ln>
          <a:effectLst/>
        </p:spPr>
      </p:cxnSp>
      <p:sp>
        <p:nvSpPr>
          <p:cNvPr id="144412" name="Oval 28"/>
          <p:cNvSpPr>
            <a:spLocks noChangeArrowheads="1"/>
          </p:cNvSpPr>
          <p:nvPr/>
        </p:nvSpPr>
        <p:spPr bwMode="auto">
          <a:xfrm>
            <a:off x="5257800" y="4648200"/>
            <a:ext cx="152400" cy="152400"/>
          </a:xfrm>
          <a:prstGeom prst="ellipse">
            <a:avLst/>
          </a:prstGeom>
          <a:solidFill>
            <a:srgbClr val="5F5F5F"/>
          </a:solidFill>
          <a:ln w="9525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13" name="Text Box 29"/>
          <p:cNvSpPr txBox="1">
            <a:spLocks noChangeArrowheads="1"/>
          </p:cNvSpPr>
          <p:nvPr/>
        </p:nvSpPr>
        <p:spPr bwMode="auto">
          <a:xfrm>
            <a:off x="4953000" y="52578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next</a:t>
            </a:r>
          </a:p>
        </p:txBody>
      </p:sp>
      <p:sp>
        <p:nvSpPr>
          <p:cNvPr id="144414" name="Text Box 30"/>
          <p:cNvSpPr txBox="1">
            <a:spLocks noChangeArrowheads="1"/>
          </p:cNvSpPr>
          <p:nvPr/>
        </p:nvSpPr>
        <p:spPr bwMode="auto">
          <a:xfrm>
            <a:off x="4572000" y="49530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9900"/>
                </a:solidFill>
              </a:rPr>
              <a:t>some-topic</a:t>
            </a:r>
          </a:p>
        </p:txBody>
      </p:sp>
      <p:sp>
        <p:nvSpPr>
          <p:cNvPr id="144415" name="Line 31"/>
          <p:cNvSpPr>
            <a:spLocks noChangeShapeType="1"/>
          </p:cNvSpPr>
          <p:nvPr/>
        </p:nvSpPr>
        <p:spPr bwMode="auto">
          <a:xfrm>
            <a:off x="5334000" y="4800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16" name="Text Box 32"/>
          <p:cNvSpPr txBox="1">
            <a:spLocks noChangeArrowheads="1"/>
          </p:cNvSpPr>
          <p:nvPr/>
        </p:nvSpPr>
        <p:spPr bwMode="auto">
          <a:xfrm>
            <a:off x="5715000" y="4800600"/>
            <a:ext cx="3437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Merge by Topic </a:t>
            </a:r>
            <a:r>
              <a:rPr lang="en-US" dirty="0" smtClean="0"/>
              <a:t>Lead/Developer</a:t>
            </a:r>
            <a:endParaRPr lang="en-US" dirty="0"/>
          </a:p>
        </p:txBody>
      </p:sp>
      <p:sp>
        <p:nvSpPr>
          <p:cNvPr id="144417" name="Line 33"/>
          <p:cNvSpPr>
            <a:spLocks noChangeShapeType="1"/>
          </p:cNvSpPr>
          <p:nvPr/>
        </p:nvSpPr>
        <p:spPr bwMode="auto">
          <a:xfrm>
            <a:off x="4800600" y="5562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18" name="Text Box 34"/>
          <p:cNvSpPr txBox="1">
            <a:spLocks noChangeArrowheads="1"/>
          </p:cNvSpPr>
          <p:nvPr/>
        </p:nvSpPr>
        <p:spPr bwMode="auto">
          <a:xfrm>
            <a:off x="5181600" y="5562600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Merge by Developer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Support for “branchy” Workflow to </a:t>
            </a:r>
            <a:r>
              <a:rPr lang="en-US" dirty="0" err="1" smtClean="0"/>
              <a:t>Gerrit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Shawn Pearce from </a:t>
            </a:r>
            <a:r>
              <a:rPr lang="en-US" dirty="0" err="1" smtClean="0"/>
              <a:t>google</a:t>
            </a:r>
            <a:r>
              <a:rPr lang="en-US" dirty="0" smtClean="0"/>
              <a:t> is working with Marcus </a:t>
            </a:r>
            <a:r>
              <a:rPr lang="en-US" dirty="0" err="1" smtClean="0"/>
              <a:t>Hanwell</a:t>
            </a:r>
            <a:r>
              <a:rPr lang="en-US" dirty="0" smtClean="0"/>
              <a:t> to add topic branch support to </a:t>
            </a:r>
            <a:r>
              <a:rPr lang="en-US" dirty="0" err="1" smtClean="0"/>
              <a:t>Gerrit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www.kitware.com/products/html/DistributedVersionControlTheFutureOfHistory.html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Dashboard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756631" cy="472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Gerrit</a:t>
            </a:r>
            <a:r>
              <a:rPr lang="en-US" dirty="0" smtClean="0"/>
              <a:t> and </a:t>
            </a:r>
            <a:r>
              <a:rPr lang="en-US" dirty="0" err="1" smtClean="0"/>
              <a:t>CDash@home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1905000"/>
            <a:ext cx="87344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362200"/>
            <a:ext cx="7848600" cy="398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with ITK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582372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10000"/>
            <a:ext cx="3819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219200"/>
            <a:ext cx="48958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twareLight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KitwareLight-3</Template>
  <TotalTime>51871</TotalTime>
  <Words>138</Words>
  <Application>Microsoft Office PowerPoint</Application>
  <PresentationFormat>On-screen Show (4:3)</PresentationFormat>
  <Paragraphs>40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KitwareLight-3</vt:lpstr>
      <vt:lpstr>ITKv4 Software Process</vt:lpstr>
      <vt:lpstr>Tools </vt:lpstr>
      <vt:lpstr>Access to all information at all times</vt:lpstr>
      <vt:lpstr>‘Git “Branchy” workflow for CMake</vt:lpstr>
      <vt:lpstr>Adding Support for “branchy” Workflow to Gerrit</vt:lpstr>
      <vt:lpstr>git</vt:lpstr>
      <vt:lpstr>Modular Dashboard </vt:lpstr>
      <vt:lpstr>Gerrit and CDash@home</vt:lpstr>
      <vt:lpstr>Contract with ITK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CMake / CTest / CPack</dc:title>
  <dc:creator>Lisa S Avila</dc:creator>
  <cp:lastModifiedBy>Bill Hoffman</cp:lastModifiedBy>
  <cp:revision>959</cp:revision>
  <dcterms:created xsi:type="dcterms:W3CDTF">2009-09-26T14:38:09Z</dcterms:created>
  <dcterms:modified xsi:type="dcterms:W3CDTF">2011-02-03T19:08:30Z</dcterms:modified>
</cp:coreProperties>
</file>