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5" r:id="rId4"/>
    <p:sldId id="263" r:id="rId5"/>
    <p:sldId id="266" r:id="rId6"/>
    <p:sldId id="259" r:id="rId7"/>
    <p:sldId id="271" r:id="rId8"/>
    <p:sldId id="270" r:id="rId9"/>
    <p:sldId id="268" r:id="rId10"/>
    <p:sldId id="275" r:id="rId11"/>
    <p:sldId id="273" r:id="rId12"/>
    <p:sldId id="279" r:id="rId13"/>
    <p:sldId id="28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6600"/>
    <a:srgbClr val="00FF00"/>
    <a:srgbClr val="454545"/>
    <a:srgbClr val="FF0000"/>
    <a:srgbClr val="A7A7A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1" autoAdjust="0"/>
    <p:restoredTop sz="94700" autoAdjust="0"/>
  </p:normalViewPr>
  <p:slideViewPr>
    <p:cSldViewPr>
      <p:cViewPr varScale="1">
        <p:scale>
          <a:sx n="44" d="100"/>
          <a:sy n="44" d="100"/>
        </p:scale>
        <p:origin x="-114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40E455-E8B8-4C87-9571-71D35A31E000}" type="datetimeFigureOut">
              <a:rPr lang="en-US"/>
              <a:pPr>
                <a:defRPr/>
              </a:pPr>
              <a:t>2/2/2011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532818-8801-4237-8FF1-D0F4EB13C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241BA2-0432-43C6-A003-A595AF91907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A61D45-B03C-407B-B911-D593D93F3068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636C8AF-FC3F-4D20-904A-DFE0D1140BE7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88B283-75E7-48A6-AF41-776ACA647E36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636C8AF-FC3F-4D20-904A-DFE0D1140BE7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34251F3-CF4A-4B2D-AAF4-251F16E18838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CD486B4-2D78-44BE-BB74-9CB7C899B856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5A781D-D5FD-4B89-8D64-1ABD5A3E2465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233FFF2-BB8B-4971-9682-AA6B520FF2E3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258713-53BA-4135-BD79-F832368678AC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235310-5881-47F9-A998-B887FF6AB7F4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57968F3-755B-4F0A-9EA6-8225B8F16196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4D62ED-F231-4EB0-A189-B84265325EF8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743200"/>
            <a:ext cx="7239000" cy="533401"/>
          </a:xfrm>
        </p:spPr>
        <p:txBody>
          <a:bodyPr anchor="t">
            <a:noAutofit/>
          </a:bodyPr>
          <a:lstStyle>
            <a:lvl1pPr algn="l">
              <a:defRPr sz="5400" b="0">
                <a:solidFill>
                  <a:schemeClr val="tx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648200"/>
            <a:ext cx="72390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C641-4430-4E7B-AE02-A3DCA8501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8E98D-1BDD-439F-A009-99ED27887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A4A3D-5F7A-487A-B8F6-527098A35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457200" y="1447800"/>
            <a:ext cx="3429000" cy="646113"/>
          </a:xfrm>
          <a:custGeom>
            <a:avLst/>
            <a:gdLst>
              <a:gd name="connsiteX0" fmla="*/ 0 w 3429000"/>
              <a:gd name="connsiteY0" fmla="*/ 0 h 369332"/>
              <a:gd name="connsiteX1" fmla="*/ 3429000 w 3429000"/>
              <a:gd name="connsiteY1" fmla="*/ 0 h 369332"/>
              <a:gd name="connsiteX2" fmla="*/ 3429000 w 3429000"/>
              <a:gd name="connsiteY2" fmla="*/ 369332 h 369332"/>
              <a:gd name="connsiteX3" fmla="*/ 0 w 3429000"/>
              <a:gd name="connsiteY3" fmla="*/ 369332 h 369332"/>
              <a:gd name="connsiteX4" fmla="*/ 0 w 3429000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69332">
                <a:moveTo>
                  <a:pt x="0" y="0"/>
                </a:moveTo>
                <a:lnTo>
                  <a:pt x="3429000" y="0"/>
                </a:lnTo>
                <a:lnTo>
                  <a:pt x="34290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457200" y="1524000"/>
            <a:ext cx="4038600" cy="4572000"/>
          </a:xfrm>
        </p:spPr>
        <p:txBody>
          <a:bodyPr/>
          <a:lstStyle>
            <a:lvl1pPr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48200" y="1524000"/>
            <a:ext cx="4038600" cy="4572000"/>
          </a:xfrm>
        </p:spPr>
        <p:txBody>
          <a:bodyPr/>
          <a:lstStyle>
            <a:lvl1pPr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1532-C1D4-4260-9281-8B72CEBB6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 rot="5400000">
            <a:off x="571500" y="190500"/>
            <a:ext cx="5791200" cy="6019800"/>
          </a:xfrm>
        </p:spPr>
        <p:txBody>
          <a:bodyPr/>
          <a:lstStyle>
            <a:lvl1pPr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2E84-331A-4096-97DB-52B236076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5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B3DC-A63D-48CF-9A9E-BBD1C2CF6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0" i="0" cap="all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3D652-C816-4305-BCA7-0142A72B6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buClr>
                <a:schemeClr val="accent5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chemeClr val="accent5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421BA-15C1-43A0-9810-60904EED0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7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7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6FBDC-AA17-450D-8047-7F7BD46C8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419600"/>
          </a:xfrm>
        </p:spPr>
        <p:txBody>
          <a:bodyPr/>
          <a:lstStyle>
            <a:lvl1pPr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6E99-7B5F-41F6-804A-7C348A8C1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93804-1006-42C3-ADD1-90C2F2352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1BFF-8859-42EE-9EEB-53DD9CC8F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41231-F0B2-4279-92E5-8891F5613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64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21549B-6382-4743-947F-EF29B1174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2" r:id="rId2"/>
    <p:sldLayoutId id="2147483663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4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37609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Font typeface="Arial" charset="0"/>
        <a:buChar char="•"/>
        <a:defRPr sz="28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Font typeface="Arial" charset="0"/>
        <a:buChar char="•"/>
        <a:defRPr sz="20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eview.source.kitware.com/#change,78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6800" y="2743200"/>
            <a:ext cx="7239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Test Data Management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9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B5395"/>
                </a:solidFill>
                <a:latin typeface="Arial" charset="0"/>
                <a:cs typeface="Arial" charset="0"/>
              </a:rPr>
              <a:t>ExternalData Module - Fetch</a:t>
            </a:r>
          </a:p>
        </p:txBody>
      </p:sp>
      <p:sp>
        <p:nvSpPr>
          <p:cNvPr id="36866" name="Content Placeholder 21"/>
          <p:cNvSpPr>
            <a:spLocks noGrp="1"/>
          </p:cNvSpPr>
          <p:nvPr>
            <p:ph sz="half" idx="4294967295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Method is a black box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Hidden from source code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Can change in future without breaking old versions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Configured list of URL templates</a:t>
            </a:r>
          </a:p>
          <a:p>
            <a:pPr lvl="1" eaLnBrk="1" hangingPunct="1"/>
            <a:r>
              <a:rPr lang="en-US" sz="1600" b="1" smtClean="0">
                <a:latin typeface="Courier New" pitchFamily="49" charset="0"/>
                <a:cs typeface="Arial" charset="0"/>
              </a:rPr>
              <a:t>file:///local/%(algo)/%(hash)</a:t>
            </a:r>
          </a:p>
          <a:p>
            <a:pPr lvl="1" eaLnBrk="1" hangingPunct="1"/>
            <a:r>
              <a:rPr lang="en-US" sz="1600" b="1" smtClean="0">
                <a:latin typeface="Courier New" pitchFamily="49" charset="0"/>
                <a:cs typeface="Arial" charset="0"/>
              </a:rPr>
              <a:t>http://server.local/%(algo)/%(hash)</a:t>
            </a:r>
          </a:p>
          <a:p>
            <a:pPr lvl="1" eaLnBrk="1" hangingPunct="1"/>
            <a:r>
              <a:rPr lang="en-US" sz="1600" b="1" smtClean="0">
                <a:latin typeface="Courier New" pitchFamily="49" charset="0"/>
                <a:cs typeface="Arial" charset="0"/>
              </a:rPr>
              <a:t>http://midas.kitware.com/...?algorithm=%(algo)&amp;hash=%(hash)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Try each location in order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Substitute for %(algo) and %(hash) in URL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Download and check content hash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Done if hash matches, else continue</a:t>
            </a:r>
          </a:p>
        </p:txBody>
      </p:sp>
      <p:grpSp>
        <p:nvGrpSpPr>
          <p:cNvPr id="36867" name="Group 24"/>
          <p:cNvGrpSpPr>
            <a:grpSpLocks/>
          </p:cNvGrpSpPr>
          <p:nvPr/>
        </p:nvGrpSpPr>
        <p:grpSpPr bwMode="auto">
          <a:xfrm>
            <a:off x="4800600" y="1676400"/>
            <a:ext cx="3276600" cy="457200"/>
            <a:chOff x="2880" y="768"/>
            <a:chExt cx="2064" cy="288"/>
          </a:xfrm>
        </p:grpSpPr>
        <p:sp>
          <p:nvSpPr>
            <p:cNvPr id="36868" name="Text Box 12"/>
            <p:cNvSpPr txBox="1">
              <a:spLocks noChangeArrowheads="1"/>
            </p:cNvSpPr>
            <p:nvPr/>
          </p:nvSpPr>
          <p:spPr bwMode="auto">
            <a:xfrm>
              <a:off x="2880" y="816"/>
              <a:ext cx="6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“0b2135”</a:t>
              </a:r>
            </a:p>
          </p:txBody>
        </p:sp>
        <p:sp>
          <p:nvSpPr>
            <p:cNvPr id="36869" name="AutoShape 13"/>
            <p:cNvSpPr>
              <a:spLocks noChangeArrowheads="1"/>
            </p:cNvSpPr>
            <p:nvPr/>
          </p:nvSpPr>
          <p:spPr bwMode="auto">
            <a:xfrm>
              <a:off x="4368" y="768"/>
              <a:ext cx="576" cy="288"/>
            </a:xfrm>
            <a:prstGeom prst="flowChartMagneticDisk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0b2135</a:t>
              </a:r>
            </a:p>
          </p:txBody>
        </p:sp>
        <p:sp>
          <p:nvSpPr>
            <p:cNvPr id="36870" name="Rectangle 21"/>
            <p:cNvSpPr>
              <a:spLocks noChangeArrowheads="1"/>
            </p:cNvSpPr>
            <p:nvPr/>
          </p:nvSpPr>
          <p:spPr bwMode="auto">
            <a:xfrm>
              <a:off x="3744" y="768"/>
              <a:ext cx="432" cy="28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6871" name="AutoShape 22"/>
            <p:cNvCxnSpPr>
              <a:cxnSpLocks noChangeShapeType="1"/>
              <a:stCxn id="36870" idx="3"/>
              <a:endCxn id="36869" idx="2"/>
            </p:cNvCxnSpPr>
            <p:nvPr/>
          </p:nvCxnSpPr>
          <p:spPr bwMode="auto">
            <a:xfrm>
              <a:off x="4176" y="912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872" name="Line 23"/>
            <p:cNvSpPr>
              <a:spLocks noChangeShapeType="1"/>
            </p:cNvSpPr>
            <p:nvPr/>
          </p:nvSpPr>
          <p:spPr bwMode="auto">
            <a:xfrm>
              <a:off x="3552" y="9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9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B5395"/>
                </a:solidFill>
                <a:latin typeface="Arial" charset="0"/>
                <a:cs typeface="Arial" charset="0"/>
              </a:rPr>
              <a:t>Where to Host Content?</a:t>
            </a:r>
          </a:p>
        </p:txBody>
      </p:sp>
      <p:sp>
        <p:nvSpPr>
          <p:cNvPr id="38914" name="Content Placeholder 21"/>
          <p:cNvSpPr>
            <a:spLocks noGrp="1"/>
          </p:cNvSpPr>
          <p:nvPr>
            <p:ph sz="half" idx="4294967295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Real medical data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Used as example or input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Interesting meta-data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Data publishing service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Synthetic test data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Input or Baseline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No meta-data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Temporary location during review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Permanent location when accepted</a:t>
            </a:r>
          </a:p>
        </p:txBody>
      </p:sp>
      <p:grpSp>
        <p:nvGrpSpPr>
          <p:cNvPr id="38915" name="Group 18"/>
          <p:cNvGrpSpPr>
            <a:grpSpLocks/>
          </p:cNvGrpSpPr>
          <p:nvPr/>
        </p:nvGrpSpPr>
        <p:grpSpPr bwMode="auto">
          <a:xfrm>
            <a:off x="6172200" y="4648200"/>
            <a:ext cx="1600200" cy="533400"/>
            <a:chOff x="3840" y="2496"/>
            <a:chExt cx="1008" cy="336"/>
          </a:xfrm>
        </p:grpSpPr>
        <p:pic>
          <p:nvPicPr>
            <p:cNvPr id="38920" name="Picture 11" descr="gerri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0" y="2496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1" name="Text Box 12"/>
            <p:cNvSpPr txBox="1">
              <a:spLocks noChangeArrowheads="1"/>
            </p:cNvSpPr>
            <p:nvPr/>
          </p:nvSpPr>
          <p:spPr bwMode="auto">
            <a:xfrm>
              <a:off x="4176" y="2496"/>
              <a:ext cx="6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Gerrit</a:t>
              </a:r>
            </a:p>
            <a:p>
              <a:r>
                <a:rPr lang="en-US" sz="1000"/>
                <a:t>Code Review</a:t>
              </a:r>
            </a:p>
          </p:txBody>
        </p:sp>
      </p:grpSp>
      <p:pic>
        <p:nvPicPr>
          <p:cNvPr id="38916" name="Picture 14" descr="Midas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819400"/>
            <a:ext cx="17049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7" name="Group 17"/>
          <p:cNvGrpSpPr>
            <a:grpSpLocks/>
          </p:cNvGrpSpPr>
          <p:nvPr/>
        </p:nvGrpSpPr>
        <p:grpSpPr bwMode="auto">
          <a:xfrm>
            <a:off x="6172200" y="5334000"/>
            <a:ext cx="1825625" cy="476250"/>
            <a:chOff x="2928" y="2463"/>
            <a:chExt cx="1150" cy="300"/>
          </a:xfrm>
        </p:grpSpPr>
        <p:pic>
          <p:nvPicPr>
            <p:cNvPr id="38918" name="Picture 13" descr="itk-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28" y="2463"/>
              <a:ext cx="432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9" name="Text Box 16"/>
            <p:cNvSpPr txBox="1">
              <a:spLocks noChangeArrowheads="1"/>
            </p:cNvSpPr>
            <p:nvPr/>
          </p:nvSpPr>
          <p:spPr bwMode="auto">
            <a:xfrm>
              <a:off x="3360" y="2496"/>
              <a:ext cx="7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ourier New" pitchFamily="49" charset="0"/>
                </a:rPr>
                <a:t>itk.org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9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B5395"/>
                </a:solidFill>
                <a:latin typeface="Arial" charset="0"/>
                <a:cs typeface="Arial" charset="0"/>
              </a:rPr>
              <a:t>Workflow to Add Synthetic Data</a:t>
            </a:r>
          </a:p>
        </p:txBody>
      </p:sp>
      <p:sp>
        <p:nvSpPr>
          <p:cNvPr id="40962" name="Content Placeholder 21"/>
          <p:cNvSpPr>
            <a:spLocks noGrp="1"/>
          </p:cNvSpPr>
          <p:nvPr>
            <p:ph sz="half" idx="4294967295"/>
          </p:nvPr>
        </p:nvSpPr>
        <p:spPr>
          <a:xfrm>
            <a:off x="457200" y="1295400"/>
            <a:ext cx="8229600" cy="5334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Copy data into local source tree</a:t>
            </a:r>
          </a:p>
        </p:txBody>
      </p:sp>
      <p:sp>
        <p:nvSpPr>
          <p:cNvPr id="40963" name="Text Box 7"/>
          <p:cNvSpPr txBox="1">
            <a:spLocks noChangeArrowheads="1"/>
          </p:cNvSpPr>
          <p:nvPr/>
        </p:nvSpPr>
        <p:spPr bwMode="auto">
          <a:xfrm>
            <a:off x="1066800" y="1828800"/>
            <a:ext cx="586740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Courier New" pitchFamily="49" charset="0"/>
              </a:rPr>
              <a:t>$</a:t>
            </a:r>
            <a:r>
              <a:rPr lang="en-US" sz="140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400" b="1">
                <a:solidFill>
                  <a:schemeClr val="bg1"/>
                </a:solidFill>
                <a:latin typeface="Courier New" pitchFamily="49" charset="0"/>
              </a:rPr>
              <a:t>cp ~/out.png Baseline/MyTest.png</a:t>
            </a:r>
          </a:p>
        </p:txBody>
      </p: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1066800" y="4800600"/>
            <a:ext cx="5867400" cy="5175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Courier New" pitchFamily="49" charset="0"/>
              </a:rPr>
              <a:t>$</a:t>
            </a:r>
            <a:r>
              <a:rPr lang="en-US" sz="1400" b="1">
                <a:solidFill>
                  <a:schemeClr val="bg1"/>
                </a:solidFill>
                <a:latin typeface="Courier New" pitchFamily="49" charset="0"/>
              </a:rPr>
              <a:t> git add Baseline/MyTest.png.md5 CMakeLists.txt</a:t>
            </a:r>
          </a:p>
          <a:p>
            <a:r>
              <a:rPr lang="en-US" sz="1400" b="1">
                <a:solidFill>
                  <a:srgbClr val="FF0000"/>
                </a:solidFill>
                <a:latin typeface="Courier New" pitchFamily="49" charset="0"/>
              </a:rPr>
              <a:t>$</a:t>
            </a:r>
            <a:r>
              <a:rPr lang="en-US" sz="1400" b="1">
                <a:solidFill>
                  <a:schemeClr val="bg1"/>
                </a:solidFill>
                <a:latin typeface="Courier New" pitchFamily="49" charset="0"/>
              </a:rPr>
              <a:t> git commit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1066800" y="2667000"/>
            <a:ext cx="5867400" cy="4873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Courier New" pitchFamily="49" charset="0"/>
              </a:rPr>
              <a:t>$</a:t>
            </a:r>
            <a:r>
              <a:rPr lang="en-US" sz="1400" b="1">
                <a:solidFill>
                  <a:schemeClr val="bg1"/>
                </a:solidFill>
                <a:latin typeface="Courier New" pitchFamily="49" charset="0"/>
              </a:rPr>
              <a:t> vim CMakeLists.txt</a:t>
            </a:r>
          </a:p>
          <a:p>
            <a:r>
              <a:rPr lang="en-US" sz="1200">
                <a:solidFill>
                  <a:srgbClr val="FF9900"/>
                </a:solidFill>
                <a:latin typeface="Courier New" pitchFamily="49" charset="0"/>
              </a:rPr>
              <a:t>ExternalData_add_test</a:t>
            </a: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(ITKData … </a:t>
            </a:r>
            <a:r>
              <a:rPr lang="en-US" sz="1200" b="1">
                <a:solidFill>
                  <a:srgbClr val="FF9900"/>
                </a:solidFill>
                <a:latin typeface="Courier New" pitchFamily="49" charset="0"/>
              </a:rPr>
              <a:t>DATA{</a:t>
            </a:r>
            <a:r>
              <a:rPr lang="en-US" sz="1200" b="1">
                <a:solidFill>
                  <a:srgbClr val="00FF00"/>
                </a:solidFill>
                <a:latin typeface="Courier New" pitchFamily="49" charset="0"/>
              </a:rPr>
              <a:t>Baseline/MyTest.png</a:t>
            </a:r>
            <a:r>
              <a:rPr lang="en-US" sz="1200" b="1">
                <a:solidFill>
                  <a:srgbClr val="FF9900"/>
                </a:solidFill>
                <a:latin typeface="Courier New" pitchFamily="49" charset="0"/>
              </a:rPr>
              <a:t>}</a:t>
            </a:r>
            <a:r>
              <a:rPr lang="en-US" sz="1200" b="1">
                <a:solidFill>
                  <a:schemeClr val="bg1"/>
                </a:solidFill>
                <a:latin typeface="Courier New" pitchFamily="49" charset="0"/>
              </a:rPr>
              <a:t> …)</a:t>
            </a:r>
          </a:p>
        </p:txBody>
      </p:sp>
      <p:sp>
        <p:nvSpPr>
          <p:cNvPr id="40966" name="Content Placeholder 21"/>
          <p:cNvSpPr>
            <a:spLocks/>
          </p:cNvSpPr>
          <p:nvPr/>
        </p:nvSpPr>
        <p:spPr bwMode="auto">
          <a:xfrm>
            <a:off x="457200" y="2133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CCA62"/>
              </a:buClr>
              <a:buFont typeface="Arial" charset="0"/>
              <a:buChar char="•"/>
            </a:pPr>
            <a:r>
              <a:rPr lang="en-US" sz="2800">
                <a:solidFill>
                  <a:srgbClr val="595959"/>
                </a:solidFill>
              </a:rPr>
              <a:t>Add test referencing data</a:t>
            </a:r>
          </a:p>
        </p:txBody>
      </p:sp>
      <p:sp>
        <p:nvSpPr>
          <p:cNvPr id="40967" name="Content Placeholder 21"/>
          <p:cNvSpPr>
            <a:spLocks/>
          </p:cNvSpPr>
          <p:nvPr/>
        </p:nvSpPr>
        <p:spPr bwMode="auto">
          <a:xfrm>
            <a:off x="457200" y="3124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CCA62"/>
              </a:buClr>
              <a:buFont typeface="Arial" charset="0"/>
              <a:buChar char="•"/>
            </a:pPr>
            <a:r>
              <a:rPr lang="en-US" sz="2800">
                <a:solidFill>
                  <a:srgbClr val="595959"/>
                </a:solidFill>
              </a:rPr>
              <a:t>Convert data file to content link</a:t>
            </a:r>
          </a:p>
        </p:txBody>
      </p:sp>
      <p:sp>
        <p:nvSpPr>
          <p:cNvPr id="40968" name="Content Placeholder 21"/>
          <p:cNvSpPr>
            <a:spLocks/>
          </p:cNvSpPr>
          <p:nvPr/>
        </p:nvSpPr>
        <p:spPr bwMode="auto">
          <a:xfrm>
            <a:off x="457200" y="4267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CCA62"/>
              </a:buClr>
              <a:buFont typeface="Arial" charset="0"/>
              <a:buChar char="•"/>
            </a:pPr>
            <a:r>
              <a:rPr lang="en-US" sz="2800">
                <a:solidFill>
                  <a:srgbClr val="595959"/>
                </a:solidFill>
              </a:rPr>
              <a:t>Commit content link</a:t>
            </a:r>
          </a:p>
        </p:txBody>
      </p:sp>
      <p:sp>
        <p:nvSpPr>
          <p:cNvPr id="40969" name="Text Box 7"/>
          <p:cNvSpPr txBox="1">
            <a:spLocks noChangeArrowheads="1"/>
          </p:cNvSpPr>
          <p:nvPr/>
        </p:nvSpPr>
        <p:spPr bwMode="auto">
          <a:xfrm>
            <a:off x="1066800" y="3657600"/>
            <a:ext cx="5867400" cy="6699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Courier New" pitchFamily="49" charset="0"/>
              </a:rPr>
              <a:t>$</a:t>
            </a:r>
            <a:r>
              <a:rPr lang="en-US" sz="1400" b="1">
                <a:solidFill>
                  <a:schemeClr val="bg1"/>
                </a:solidFill>
                <a:latin typeface="Courier New" pitchFamily="49" charset="0"/>
              </a:rPr>
              <a:t> DataToContentLink Baseline/MyTest.png</a:t>
            </a:r>
          </a:p>
          <a:p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Created object MD5/4b765f50b103f6c103ffabff43c30cbb</a:t>
            </a:r>
          </a:p>
          <a:p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Replaced "Baseline/MyTest.png" with "Baseline/MyTest.png.md5"</a:t>
            </a:r>
          </a:p>
        </p:txBody>
      </p:sp>
      <p:sp>
        <p:nvSpPr>
          <p:cNvPr id="40970" name="Text Box 7"/>
          <p:cNvSpPr txBox="1">
            <a:spLocks noChangeArrowheads="1"/>
          </p:cNvSpPr>
          <p:nvPr/>
        </p:nvSpPr>
        <p:spPr bwMode="auto">
          <a:xfrm>
            <a:off x="1066800" y="5791200"/>
            <a:ext cx="5867400" cy="5175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Courier New" pitchFamily="49" charset="0"/>
              </a:rPr>
              <a:t>$</a:t>
            </a:r>
            <a:r>
              <a:rPr lang="en-US" sz="1400" b="1">
                <a:solidFill>
                  <a:schemeClr val="bg1"/>
                </a:solidFill>
                <a:latin typeface="Courier New" pitchFamily="49" charset="0"/>
              </a:rPr>
              <a:t> DataPush</a:t>
            </a:r>
          </a:p>
          <a:p>
            <a:r>
              <a:rPr lang="en-US" sz="1400" b="1">
                <a:solidFill>
                  <a:srgbClr val="FF0000"/>
                </a:solidFill>
                <a:latin typeface="Courier New" pitchFamily="49" charset="0"/>
              </a:rPr>
              <a:t>$</a:t>
            </a:r>
            <a:r>
              <a:rPr lang="en-US" sz="1400" b="1">
                <a:solidFill>
                  <a:schemeClr val="bg1"/>
                </a:solidFill>
                <a:latin typeface="Courier New" pitchFamily="49" charset="0"/>
              </a:rPr>
              <a:t> git push …</a:t>
            </a:r>
          </a:p>
        </p:txBody>
      </p:sp>
      <p:sp>
        <p:nvSpPr>
          <p:cNvPr id="40971" name="Content Placeholder 21"/>
          <p:cNvSpPr>
            <a:spLocks/>
          </p:cNvSpPr>
          <p:nvPr/>
        </p:nvSpPr>
        <p:spPr bwMode="auto">
          <a:xfrm>
            <a:off x="457200" y="5257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CCA62"/>
              </a:buClr>
              <a:buFont typeface="Arial" charset="0"/>
              <a:buChar char="•"/>
            </a:pPr>
            <a:r>
              <a:rPr lang="en-US" sz="2800">
                <a:solidFill>
                  <a:srgbClr val="595959"/>
                </a:solidFill>
              </a:rPr>
              <a:t>Publish data and commits</a:t>
            </a:r>
          </a:p>
        </p:txBody>
      </p:sp>
      <p:sp>
        <p:nvSpPr>
          <p:cNvPr id="40972" name="AutoShape 52"/>
          <p:cNvSpPr>
            <a:spLocks noChangeArrowheads="1"/>
          </p:cNvSpPr>
          <p:nvPr/>
        </p:nvSpPr>
        <p:spPr bwMode="auto">
          <a:xfrm>
            <a:off x="7315200" y="5791200"/>
            <a:ext cx="1371600" cy="457200"/>
          </a:xfrm>
          <a:prstGeom prst="wedgeRoundRectCallout">
            <a:avLst>
              <a:gd name="adj1" fmla="val -103356"/>
              <a:gd name="adj2" fmla="val -243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454545"/>
                </a:solidFill>
              </a:rPr>
              <a:t>Git Alias?</a:t>
            </a:r>
          </a:p>
        </p:txBody>
      </p:sp>
      <p:sp>
        <p:nvSpPr>
          <p:cNvPr id="40973" name="AutoShape 52"/>
          <p:cNvSpPr>
            <a:spLocks noChangeArrowheads="1"/>
          </p:cNvSpPr>
          <p:nvPr/>
        </p:nvSpPr>
        <p:spPr bwMode="auto">
          <a:xfrm>
            <a:off x="7467600" y="3581400"/>
            <a:ext cx="990600" cy="685800"/>
          </a:xfrm>
          <a:prstGeom prst="wedgeRoundRectCallout">
            <a:avLst>
              <a:gd name="adj1" fmla="val -131569"/>
              <a:gd name="adj2" fmla="val -717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454545"/>
                </a:solidFill>
              </a:rPr>
              <a:t>Part of Build?</a:t>
            </a:r>
          </a:p>
        </p:txBody>
      </p:sp>
      <p:sp>
        <p:nvSpPr>
          <p:cNvPr id="40974" name="AutoShape 19"/>
          <p:cNvSpPr>
            <a:spLocks noChangeArrowheads="1"/>
          </p:cNvSpPr>
          <p:nvPr/>
        </p:nvSpPr>
        <p:spPr bwMode="auto">
          <a:xfrm>
            <a:off x="7086600" y="3505200"/>
            <a:ext cx="1752600" cy="28956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Work in</a:t>
            </a:r>
          </a:p>
          <a:p>
            <a:pPr algn="ctr"/>
            <a:r>
              <a:rPr lang="en-US"/>
              <a:t>Progress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9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B5395"/>
                </a:solidFill>
                <a:latin typeface="Arial" charset="0"/>
                <a:cs typeface="Arial" charset="0"/>
              </a:rPr>
              <a:t>Try it</a:t>
            </a:r>
            <a:endParaRPr lang="en-US" dirty="0" smtClean="0">
              <a:solidFill>
                <a:srgbClr val="0B5395"/>
              </a:solidFill>
              <a:latin typeface="Arial" charset="0"/>
              <a:cs typeface="Arial" charset="0"/>
            </a:endParaRPr>
          </a:p>
        </p:txBody>
      </p:sp>
      <p:sp>
        <p:nvSpPr>
          <p:cNvPr id="38914" name="Content Placeholder 21"/>
          <p:cNvSpPr>
            <a:spLocks noGrp="1"/>
          </p:cNvSpPr>
          <p:nvPr>
            <p:ph sz="half" idx="4294967295"/>
          </p:nvPr>
        </p:nvSpPr>
        <p:spPr>
          <a:xfrm>
            <a:off x="457200" y="1676400"/>
            <a:ext cx="82296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hlinkClick r:id="rId3"/>
              </a:rPr>
              <a:t>http://review.source.kitware.com/#</a:t>
            </a:r>
            <a:r>
              <a:rPr lang="en-US" dirty="0" smtClean="0">
                <a:hlinkClick r:id="rId3"/>
              </a:rPr>
              <a:t>change,780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9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B5395"/>
                </a:solidFill>
                <a:latin typeface="Arial" charset="0"/>
                <a:cs typeface="Arial" charset="0"/>
              </a:rPr>
              <a:t>Distributed Version Control</a:t>
            </a:r>
          </a:p>
        </p:txBody>
      </p:sp>
      <p:sp>
        <p:nvSpPr>
          <p:cNvPr id="20482" name="Content Placeholder 21"/>
          <p:cNvSpPr>
            <a:spLocks noGrp="1"/>
          </p:cNvSpPr>
          <p:nvPr>
            <p:ph sz="half" idx="4294967295"/>
          </p:nvPr>
        </p:nvSpPr>
        <p:spPr>
          <a:xfrm>
            <a:off x="685800" y="1600200"/>
            <a:ext cx="5943600" cy="4648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Meant for source code, not data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Local history of </a:t>
            </a:r>
            <a:r>
              <a:rPr lang="en-US" i="1" smtClean="0">
                <a:latin typeface="Arial" charset="0"/>
                <a:cs typeface="Arial" charset="0"/>
              </a:rPr>
              <a:t>source</a:t>
            </a:r>
            <a:r>
              <a:rPr lang="en-US" smtClean="0">
                <a:latin typeface="Arial" charset="0"/>
                <a:cs typeface="Arial" charset="0"/>
              </a:rPr>
              <a:t> is good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Often modified </a:t>
            </a:r>
            <a:r>
              <a:rPr lang="en-US" smtClean="0">
                <a:latin typeface="Arial" charset="0"/>
                <a:cs typeface="Arial" charset="0"/>
                <a:sym typeface="Wingdings" pitchFamily="2" charset="2"/>
              </a:rPr>
              <a:t> interesting history</a:t>
            </a:r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Line-wise commits </a:t>
            </a:r>
            <a:r>
              <a:rPr lang="en-US" smtClean="0">
                <a:latin typeface="Arial" charset="0"/>
                <a:cs typeface="Arial" charset="0"/>
                <a:sym typeface="Wingdings" pitchFamily="2" charset="2"/>
              </a:rPr>
              <a:t> good deltas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Fast </a:t>
            </a:r>
            <a:r>
              <a:rPr lang="en-US" b="1" smtClean="0">
                <a:latin typeface="Courier New" pitchFamily="49" charset="0"/>
                <a:cs typeface="Arial" charset="0"/>
              </a:rPr>
              <a:t>log</a:t>
            </a:r>
            <a:r>
              <a:rPr lang="en-US" smtClean="0">
                <a:latin typeface="Arial" charset="0"/>
                <a:cs typeface="Arial" charset="0"/>
              </a:rPr>
              <a:t>, </a:t>
            </a:r>
            <a:r>
              <a:rPr lang="en-US" b="1" smtClean="0">
                <a:latin typeface="Courier New" pitchFamily="49" charset="0"/>
                <a:cs typeface="Arial" charset="0"/>
              </a:rPr>
              <a:t>blame</a:t>
            </a:r>
            <a:r>
              <a:rPr lang="en-US" smtClean="0">
                <a:latin typeface="Arial" charset="0"/>
                <a:cs typeface="Arial" charset="0"/>
              </a:rPr>
              <a:t>, etc.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Local history of </a:t>
            </a:r>
            <a:r>
              <a:rPr lang="en-US" i="1" smtClean="0">
                <a:latin typeface="Arial" charset="0"/>
                <a:cs typeface="Arial" charset="0"/>
              </a:rPr>
              <a:t>data</a:t>
            </a:r>
            <a:r>
              <a:rPr lang="en-US" smtClean="0">
                <a:latin typeface="Arial" charset="0"/>
                <a:cs typeface="Arial" charset="0"/>
              </a:rPr>
              <a:t> is bad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Rarely modified </a:t>
            </a:r>
            <a:r>
              <a:rPr lang="en-US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mtClean="0">
                <a:latin typeface="Arial" charset="0"/>
                <a:cs typeface="Arial" charset="0"/>
              </a:rPr>
              <a:t> boring history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Whole-file commits </a:t>
            </a:r>
            <a:r>
              <a:rPr lang="en-US" smtClean="0">
                <a:latin typeface="Arial" charset="0"/>
                <a:cs typeface="Arial" charset="0"/>
                <a:sym typeface="Wingdings" pitchFamily="2" charset="2"/>
              </a:rPr>
              <a:t> poor deltas</a:t>
            </a:r>
            <a:endParaRPr lang="en-US" smtClean="0">
              <a:latin typeface="Arial" charset="0"/>
              <a:cs typeface="Arial" charset="0"/>
            </a:endParaRP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No </a:t>
            </a:r>
            <a:r>
              <a:rPr lang="en-US" b="1" smtClean="0">
                <a:latin typeface="Courier New" pitchFamily="49" charset="0"/>
                <a:cs typeface="Arial" charset="0"/>
              </a:rPr>
              <a:t>blame</a:t>
            </a:r>
            <a:r>
              <a:rPr lang="en-US" smtClean="0">
                <a:latin typeface="Arial" charset="0"/>
                <a:cs typeface="Arial" charset="0"/>
              </a:rPr>
              <a:t> for binary files</a:t>
            </a:r>
          </a:p>
        </p:txBody>
      </p:sp>
      <p:sp>
        <p:nvSpPr>
          <p:cNvPr id="20483" name="AutoShape 13"/>
          <p:cNvSpPr>
            <a:spLocks noChangeArrowheads="1"/>
          </p:cNvSpPr>
          <p:nvPr/>
        </p:nvSpPr>
        <p:spPr bwMode="auto">
          <a:xfrm>
            <a:off x="6629400" y="4114800"/>
            <a:ext cx="1676400" cy="1676400"/>
          </a:xfrm>
          <a:prstGeom prst="flowChartMagneticDisk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/>
          </a:p>
        </p:txBody>
      </p:sp>
      <p:sp>
        <p:nvSpPr>
          <p:cNvPr id="20484" name="AutoShape 16"/>
          <p:cNvSpPr>
            <a:spLocks noChangeArrowheads="1"/>
          </p:cNvSpPr>
          <p:nvPr/>
        </p:nvSpPr>
        <p:spPr bwMode="auto">
          <a:xfrm>
            <a:off x="6629400" y="2057400"/>
            <a:ext cx="1524000" cy="1524000"/>
          </a:xfrm>
          <a:prstGeom prst="flowChartMultidocumen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9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B5395"/>
                </a:solidFill>
                <a:latin typeface="Arial" charset="0"/>
                <a:cs typeface="Arial" charset="0"/>
              </a:rPr>
              <a:t>Separating Data from Source</a:t>
            </a:r>
          </a:p>
        </p:txBody>
      </p:sp>
      <p:sp>
        <p:nvSpPr>
          <p:cNvPr id="22530" name="Content Placeholder 21"/>
          <p:cNvSpPr>
            <a:spLocks noGrp="1"/>
          </p:cNvSpPr>
          <p:nvPr>
            <p:ph sz="half" idx="4294967295"/>
          </p:nvPr>
        </p:nvSpPr>
        <p:spPr>
          <a:xfrm>
            <a:off x="685800" y="2209800"/>
            <a:ext cx="5105400" cy="29718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Source must reference data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Tests need matching data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Links must be </a:t>
            </a:r>
            <a:r>
              <a:rPr lang="en-US" i="1" smtClean="0">
                <a:latin typeface="Arial" charset="0"/>
                <a:cs typeface="Arial" charset="0"/>
              </a:rPr>
              <a:t>unambiguous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Links must be </a:t>
            </a:r>
            <a:r>
              <a:rPr lang="en-US" i="1" smtClean="0">
                <a:latin typeface="Arial" charset="0"/>
                <a:cs typeface="Arial" charset="0"/>
              </a:rPr>
              <a:t>lightweight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Answer: </a:t>
            </a:r>
            <a:r>
              <a:rPr lang="en-US" i="1" smtClean="0">
                <a:latin typeface="Arial" charset="0"/>
                <a:cs typeface="Arial" charset="0"/>
              </a:rPr>
              <a:t>content hash</a:t>
            </a:r>
          </a:p>
        </p:txBody>
      </p:sp>
      <p:sp>
        <p:nvSpPr>
          <p:cNvPr id="22531" name="AutoShape 4"/>
          <p:cNvSpPr>
            <a:spLocks noChangeArrowheads="1"/>
          </p:cNvSpPr>
          <p:nvPr/>
        </p:nvSpPr>
        <p:spPr bwMode="auto">
          <a:xfrm>
            <a:off x="5943600" y="3733800"/>
            <a:ext cx="1676400" cy="1676400"/>
          </a:xfrm>
          <a:prstGeom prst="flowChartMagneticDisk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Data</a:t>
            </a:r>
          </a:p>
        </p:txBody>
      </p:sp>
      <p:cxnSp>
        <p:nvCxnSpPr>
          <p:cNvPr id="22532" name="AutoShape 6"/>
          <p:cNvCxnSpPr>
            <a:cxnSpLocks noChangeShapeType="1"/>
            <a:stCxn id="22534" idx="2"/>
            <a:endCxn id="22531" idx="1"/>
          </p:cNvCxnSpPr>
          <p:nvPr/>
        </p:nvCxnSpPr>
        <p:spPr bwMode="auto">
          <a:xfrm>
            <a:off x="6781800" y="2927350"/>
            <a:ext cx="0" cy="806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6781800" y="30480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b="1">
                <a:latin typeface="Courier New" pitchFamily="49" charset="0"/>
              </a:rPr>
              <a:t>1b83a0…</a:t>
            </a:r>
          </a:p>
        </p:txBody>
      </p:sp>
      <p:sp>
        <p:nvSpPr>
          <p:cNvPr id="22534" name="AutoShape 8"/>
          <p:cNvSpPr>
            <a:spLocks noChangeArrowheads="1"/>
          </p:cNvSpPr>
          <p:nvPr/>
        </p:nvSpPr>
        <p:spPr bwMode="auto">
          <a:xfrm>
            <a:off x="6019800" y="1524000"/>
            <a:ext cx="1524000" cy="1524000"/>
          </a:xfrm>
          <a:prstGeom prst="flowChartMultidocumen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9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B5395"/>
                </a:solidFill>
                <a:latin typeface="Arial" charset="0"/>
                <a:cs typeface="Arial" charset="0"/>
              </a:rPr>
              <a:t>ITK </a:t>
            </a:r>
            <a:r>
              <a:rPr lang="en-US" b="1" smtClean="0">
                <a:solidFill>
                  <a:srgbClr val="0B5395"/>
                </a:solidFill>
                <a:latin typeface="Courier New" pitchFamily="49" charset="0"/>
                <a:cs typeface="Arial" charset="0"/>
              </a:rPr>
              <a:t>Testing/Data</a:t>
            </a:r>
            <a:r>
              <a:rPr lang="en-US" smtClean="0">
                <a:solidFill>
                  <a:srgbClr val="0B5395"/>
                </a:solidFill>
                <a:latin typeface="Arial" charset="0"/>
                <a:cs typeface="Arial" charset="0"/>
              </a:rPr>
              <a:t> Submdule</a:t>
            </a:r>
          </a:p>
        </p:txBody>
      </p:sp>
      <p:sp>
        <p:nvSpPr>
          <p:cNvPr id="24578" name="Content Placeholder 21"/>
          <p:cNvSpPr>
            <a:spLocks noGrp="1"/>
          </p:cNvSpPr>
          <p:nvPr>
            <p:ph sz="half" idx="4294967295"/>
          </p:nvPr>
        </p:nvSpPr>
        <p:spPr>
          <a:xfrm>
            <a:off x="457200" y="1219200"/>
            <a:ext cx="7924800" cy="190500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The </a:t>
            </a:r>
            <a:r>
              <a:rPr lang="en-US" sz="2400" b="1" smtClean="0">
                <a:latin typeface="Courier New" pitchFamily="49" charset="0"/>
                <a:cs typeface="Arial" charset="0"/>
              </a:rPr>
              <a:t>Testing/Data</a:t>
            </a:r>
            <a:r>
              <a:rPr lang="en-US" sz="2400" smtClean="0">
                <a:latin typeface="Arial" charset="0"/>
                <a:cs typeface="Arial" charset="0"/>
              </a:rPr>
              <a:t> “directory” is a </a:t>
            </a:r>
            <a:r>
              <a:rPr lang="en-US" sz="2400" i="1" smtClean="0">
                <a:latin typeface="Arial" charset="0"/>
                <a:cs typeface="Arial" charset="0"/>
              </a:rPr>
              <a:t>submodule</a:t>
            </a:r>
            <a:r>
              <a:rPr lang="en-US" sz="2400" smtClean="0">
                <a:latin typeface="Arial" charset="0"/>
                <a:cs typeface="Arial" charset="0"/>
              </a:rPr>
              <a:t> link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Commit name is hash of content and history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No historical bulk in source code repository</a:t>
            </a:r>
          </a:p>
          <a:p>
            <a:pPr eaLnBrk="1" hangingPunct="1"/>
            <a:r>
              <a:rPr lang="en-US" sz="2400" smtClean="0">
                <a:latin typeface="Arial" charset="0"/>
                <a:cs typeface="Arial" charset="0"/>
              </a:rPr>
              <a:t>Tides us over until we do something better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143000" y="3124200"/>
            <a:ext cx="6477000" cy="28432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</a:rPr>
              <a:t>$</a:t>
            </a:r>
            <a:r>
              <a:rPr lang="en-US" sz="1400" b="1">
                <a:solidFill>
                  <a:schemeClr val="bg1"/>
                </a:solidFill>
                <a:latin typeface="Courier New" pitchFamily="49" charset="0"/>
              </a:rPr>
              <a:t> git ls-tree HEAD -- Testing/Data</a:t>
            </a:r>
          </a:p>
          <a:p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160000 commit bb5bb20680a28797520a613a8e199d1062e429f8  Testing/Data</a:t>
            </a:r>
          </a:p>
          <a:p>
            <a:pPr>
              <a:spcBef>
                <a:spcPct val="15000"/>
              </a:spcBef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</a:rPr>
              <a:t>$</a:t>
            </a:r>
            <a:r>
              <a:rPr lang="en-US" sz="1400" b="1">
                <a:solidFill>
                  <a:schemeClr val="bg1"/>
                </a:solidFill>
                <a:latin typeface="Courier New" pitchFamily="49" charset="0"/>
              </a:rPr>
              <a:t> cd Testing/Data</a:t>
            </a:r>
          </a:p>
          <a:p>
            <a:pPr>
              <a:spcBef>
                <a:spcPct val="15000"/>
              </a:spcBef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</a:rPr>
              <a:t>$</a:t>
            </a:r>
            <a:r>
              <a:rPr lang="en-US" sz="1400" b="1">
                <a:solidFill>
                  <a:schemeClr val="bg1"/>
                </a:solidFill>
                <a:latin typeface="Courier New" pitchFamily="49" charset="0"/>
              </a:rPr>
              <a:t> git log</a:t>
            </a:r>
          </a:p>
          <a:p>
            <a:pPr>
              <a:lnSpc>
                <a:spcPct val="85000"/>
              </a:lnSpc>
            </a:pPr>
            <a:r>
              <a:rPr lang="en-US" sz="1200">
                <a:solidFill>
                  <a:srgbClr val="FF9900"/>
                </a:solidFill>
                <a:latin typeface="Courier New" pitchFamily="49" charset="0"/>
              </a:rPr>
              <a:t>commit bb5bb20680a28797520a613a8e199d1062e429f8</a:t>
            </a:r>
          </a:p>
          <a:p>
            <a:pPr>
              <a:lnSpc>
                <a:spcPct val="85000"/>
              </a:lnSpc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Author: Bradley Lowekamp &lt;blowekamp@mail.nih.gov&gt;</a:t>
            </a:r>
          </a:p>
          <a:p>
            <a:pPr>
              <a:lnSpc>
                <a:spcPct val="85000"/>
              </a:lnSpc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Date:   Sun Jan 23 16:21:55 2011 -0500</a:t>
            </a:r>
          </a:p>
          <a:p>
            <a:pPr>
              <a:lnSpc>
                <a:spcPct val="85000"/>
              </a:lnSpc>
            </a:pPr>
            <a:endParaRPr lang="en-US" sz="1200">
              <a:solidFill>
                <a:schemeClr val="bg1"/>
              </a:solidFill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    BUG: updated Baseline images for fixed DiscreteGaussianOperator</a:t>
            </a:r>
          </a:p>
          <a:p>
            <a:pPr>
              <a:lnSpc>
                <a:spcPct val="85000"/>
              </a:lnSpc>
            </a:pPr>
            <a:endParaRPr lang="en-US" sz="1200">
              <a:solidFill>
                <a:schemeClr val="bg1"/>
              </a:solidFill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1200">
                <a:solidFill>
                  <a:srgbClr val="FF9900"/>
                </a:solidFill>
                <a:latin typeface="Courier New" pitchFamily="49" charset="0"/>
              </a:rPr>
              <a:t>commit 8e8b8c353c6c658f81c7c579f849007f4f4fafef</a:t>
            </a:r>
          </a:p>
          <a:p>
            <a:pPr>
              <a:lnSpc>
                <a:spcPct val="85000"/>
              </a:lnSpc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Author: Luis Ibanez &lt;luis.ibanez@kitware.com&gt;</a:t>
            </a:r>
          </a:p>
          <a:p>
            <a:pPr>
              <a:lnSpc>
                <a:spcPct val="85000"/>
              </a:lnSpc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Date:   Thu Jan 6 12:40:04 2011 -0500</a:t>
            </a:r>
          </a:p>
          <a:p>
            <a:pPr>
              <a:lnSpc>
                <a:spcPct val="85000"/>
              </a:lnSpc>
            </a:pPr>
            <a:endParaRPr lang="en-US" sz="1200">
              <a:solidFill>
                <a:schemeClr val="bg1"/>
              </a:solidFill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    DiscreteGaussianMultipleComponentImagesSupport</a:t>
            </a:r>
          </a:p>
          <a:p>
            <a:pPr>
              <a:lnSpc>
                <a:spcPct val="85000"/>
              </a:lnSpc>
            </a:pPr>
            <a:r>
              <a:rPr lang="en-US" sz="1200">
                <a:solidFill>
                  <a:srgbClr val="A7A7A7"/>
                </a:solidFill>
                <a:latin typeface="Courier New" pitchFamily="49" charset="0"/>
              </a:rPr>
              <a:t>...</a:t>
            </a:r>
          </a:p>
        </p:txBody>
      </p:sp>
      <p:sp>
        <p:nvSpPr>
          <p:cNvPr id="24580" name="Line 7"/>
          <p:cNvSpPr>
            <a:spLocks noChangeShapeType="1"/>
          </p:cNvSpPr>
          <p:nvPr/>
        </p:nvSpPr>
        <p:spPr bwMode="auto">
          <a:xfrm flipH="1" flipV="1">
            <a:off x="6248400" y="3581400"/>
            <a:ext cx="533400" cy="3048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Line 8"/>
          <p:cNvSpPr>
            <a:spLocks noChangeShapeType="1"/>
          </p:cNvSpPr>
          <p:nvPr/>
        </p:nvSpPr>
        <p:spPr bwMode="auto">
          <a:xfrm flipH="1">
            <a:off x="5638800" y="3886200"/>
            <a:ext cx="1143000" cy="2286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9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B5395"/>
                </a:solidFill>
                <a:latin typeface="Arial" charset="0"/>
                <a:cs typeface="Arial" charset="0"/>
              </a:rPr>
              <a:t>Disadvantages of Data Submodule</a:t>
            </a:r>
          </a:p>
        </p:txBody>
      </p:sp>
      <p:sp>
        <p:nvSpPr>
          <p:cNvPr id="26626" name="Content Placeholder 21"/>
          <p:cNvSpPr>
            <a:spLocks noGrp="1"/>
          </p:cNvSpPr>
          <p:nvPr>
            <p:ph sz="half" idx="4294967295"/>
          </p:nvPr>
        </p:nvSpPr>
        <p:spPr>
          <a:xfrm>
            <a:off x="457200" y="1295400"/>
            <a:ext cx="7924800" cy="25146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Historical bulk is still present in ITKData.git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Workflow has extra “</a:t>
            </a:r>
            <a:r>
              <a:rPr lang="en-US" sz="2400" b="1" smtClean="0">
                <a:latin typeface="Courier New" pitchFamily="49" charset="0"/>
                <a:cs typeface="Arial" charset="0"/>
              </a:rPr>
              <a:t>git submodule update</a:t>
            </a:r>
            <a:r>
              <a:rPr lang="en-US" smtClean="0">
                <a:latin typeface="Arial" charset="0"/>
                <a:cs typeface="Arial" charset="0"/>
              </a:rPr>
              <a:t>”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At least 2 commits needed to update data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Redundant submodule commit is meaningless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Obscures changed files behind Testing/Data</a:t>
            </a: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1066800" y="3733800"/>
            <a:ext cx="6477000" cy="1704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Courier New" pitchFamily="49" charset="0"/>
              </a:rPr>
              <a:t>$</a:t>
            </a:r>
            <a:r>
              <a:rPr lang="en-US" sz="1400" b="1">
                <a:solidFill>
                  <a:schemeClr val="bg1"/>
                </a:solidFill>
                <a:latin typeface="Courier New" pitchFamily="49" charset="0"/>
              </a:rPr>
              <a:t> git show --name-only 28d60f1b</a:t>
            </a:r>
          </a:p>
          <a:p>
            <a:pPr>
              <a:lnSpc>
                <a:spcPct val="85000"/>
              </a:lnSpc>
            </a:pPr>
            <a:r>
              <a:rPr lang="en-US" sz="1200">
                <a:solidFill>
                  <a:srgbClr val="FF9900"/>
                </a:solidFill>
                <a:latin typeface="Courier New" pitchFamily="49" charset="0"/>
              </a:rPr>
              <a:t>commit 28d60f1bdd79b9c0d48d558b9aa08ef69935d722</a:t>
            </a:r>
          </a:p>
          <a:p>
            <a:pPr>
              <a:lnSpc>
                <a:spcPct val="85000"/>
              </a:lnSpc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Author: Gabe Hart &lt;gabe.hart@kitware.com&gt;</a:t>
            </a:r>
          </a:p>
          <a:p>
            <a:pPr>
              <a:lnSpc>
                <a:spcPct val="85000"/>
              </a:lnSpc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Date:   Mon Jun 21 14:11:57 2010 -0400</a:t>
            </a:r>
          </a:p>
          <a:p>
            <a:pPr>
              <a:lnSpc>
                <a:spcPct val="85000"/>
              </a:lnSpc>
            </a:pPr>
            <a:endParaRPr lang="en-US" sz="1200">
              <a:solidFill>
                <a:schemeClr val="bg1"/>
              </a:solidFill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    ENH: Added test coverage for missed methods in itkMetaImageIO.h</a:t>
            </a:r>
          </a:p>
          <a:p>
            <a:pPr>
              <a:lnSpc>
                <a:spcPct val="85000"/>
              </a:lnSpc>
            </a:pPr>
            <a:endParaRPr lang="en-US" sz="1200">
              <a:solidFill>
                <a:schemeClr val="bg1"/>
              </a:solidFill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Testing/Code/IO/itkMetaImageIOTest.cxx Testing/Code/IO/itkMetaImageStreamingIOTest.cxx</a:t>
            </a:r>
          </a:p>
          <a:p>
            <a:pPr>
              <a:lnSpc>
                <a:spcPct val="85000"/>
              </a:lnSpc>
            </a:pP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Testing/Data</a:t>
            </a:r>
          </a:p>
        </p:txBody>
      </p:sp>
      <p:sp>
        <p:nvSpPr>
          <p:cNvPr id="26628" name="AutoShape 52"/>
          <p:cNvSpPr>
            <a:spLocks noChangeArrowheads="1"/>
          </p:cNvSpPr>
          <p:nvPr/>
        </p:nvSpPr>
        <p:spPr bwMode="auto">
          <a:xfrm>
            <a:off x="2362200" y="5486400"/>
            <a:ext cx="3429000" cy="457200"/>
          </a:xfrm>
          <a:prstGeom prst="wedgeRoundRectCallout">
            <a:avLst>
              <a:gd name="adj1" fmla="val -50741"/>
              <a:gd name="adj2" fmla="val -9166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Courier New" pitchFamily="49" charset="0"/>
              </a:rPr>
              <a:t>Input/HeadMRVolume.mhd</a:t>
            </a:r>
          </a:p>
          <a:p>
            <a:r>
              <a:rPr lang="en-US" sz="1200">
                <a:latin typeface="Courier New" pitchFamily="49" charset="0"/>
              </a:rPr>
              <a:t>Input/HeadMRVolumeCompressed.mha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9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B5395"/>
                </a:solidFill>
                <a:latin typeface="Arial" charset="0"/>
                <a:cs typeface="Arial" charset="0"/>
              </a:rPr>
              <a:t>Historical Bulk of ITK’s Data</a:t>
            </a:r>
            <a:endParaRPr lang="en-US" b="1" smtClean="0">
              <a:solidFill>
                <a:srgbClr val="0B5395"/>
              </a:solidFill>
              <a:latin typeface="Courier New" pitchFamily="49" charset="0"/>
              <a:cs typeface="Arial" charset="0"/>
            </a:endParaRPr>
          </a:p>
        </p:txBody>
      </p:sp>
      <p:graphicFrame>
        <p:nvGraphicFramePr>
          <p:cNvPr id="28675" name="Group 3"/>
          <p:cNvGraphicFramePr>
            <a:graphicFrameLocks noGrp="1"/>
          </p:cNvGraphicFramePr>
          <p:nvPr/>
        </p:nvGraphicFramePr>
        <p:xfrm>
          <a:off x="1143000" y="4114800"/>
          <a:ext cx="4876800" cy="1371600"/>
        </p:xfrm>
        <a:graphic>
          <a:graphicData uri="http://schemas.openxmlformats.org/drawingml/2006/table">
            <a:tbl>
              <a:tblPr/>
              <a:tblGrid>
                <a:gridCol w="762000"/>
                <a:gridCol w="1295400"/>
                <a:gridCol w="987425"/>
                <a:gridCol w="18319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CA6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CA6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Checkout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CA6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Tarball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CA6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Git Now/All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CA6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CA6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17594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CA6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11507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CA6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10879 / 24724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CA6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MD5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CA6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CA6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CA6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 / 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697" name="Group 25"/>
          <p:cNvGraphicFramePr>
            <a:graphicFrameLocks noGrp="1"/>
          </p:cNvGraphicFramePr>
          <p:nvPr/>
        </p:nvGraphicFramePr>
        <p:xfrm>
          <a:off x="1143000" y="1828800"/>
          <a:ext cx="4876800" cy="1371600"/>
        </p:xfrm>
        <a:graphic>
          <a:graphicData uri="http://schemas.openxmlformats.org/drawingml/2006/table">
            <a:tbl>
              <a:tblPr/>
              <a:tblGrid>
                <a:gridCol w="762000"/>
                <a:gridCol w="1295400"/>
                <a:gridCol w="990600"/>
                <a:gridCol w="1828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CA62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CA6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Checkout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CA6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Tarball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CA6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Git Now/All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CA6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CA6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CA6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11415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CA6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10454 / 13958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CA6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MD5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CA6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CA6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CCA6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/ 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18" name="Text Box 47"/>
          <p:cNvSpPr txBox="1">
            <a:spLocks noChangeArrowheads="1"/>
          </p:cNvSpPr>
          <p:nvPr/>
        </p:nvSpPr>
        <p:spPr bwMode="auto">
          <a:xfrm>
            <a:off x="1143000" y="12954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Input Data Size (KiB)</a:t>
            </a:r>
          </a:p>
        </p:txBody>
      </p:sp>
      <p:sp>
        <p:nvSpPr>
          <p:cNvPr id="28719" name="Text Box 48"/>
          <p:cNvSpPr txBox="1">
            <a:spLocks noChangeArrowheads="1"/>
          </p:cNvSpPr>
          <p:nvPr/>
        </p:nvSpPr>
        <p:spPr bwMode="auto">
          <a:xfrm>
            <a:off x="1143000" y="3657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Baseline Data Size (KiB)</a:t>
            </a:r>
          </a:p>
        </p:txBody>
      </p:sp>
      <p:sp>
        <p:nvSpPr>
          <p:cNvPr id="28720" name="AutoShape 52"/>
          <p:cNvSpPr>
            <a:spLocks noChangeArrowheads="1"/>
          </p:cNvSpPr>
          <p:nvPr/>
        </p:nvSpPr>
        <p:spPr bwMode="auto">
          <a:xfrm>
            <a:off x="6172200" y="2133600"/>
            <a:ext cx="2438400" cy="685800"/>
          </a:xfrm>
          <a:prstGeom prst="wedgeRoundRectCallout">
            <a:avLst>
              <a:gd name="adj1" fmla="val -66148"/>
              <a:gd name="adj2" fmla="val -3125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454545"/>
                </a:solidFill>
              </a:rPr>
              <a:t>Storage for current version v. all history</a:t>
            </a:r>
          </a:p>
        </p:txBody>
      </p:sp>
      <p:sp>
        <p:nvSpPr>
          <p:cNvPr id="28721" name="AutoShape 54"/>
          <p:cNvSpPr>
            <a:spLocks noChangeArrowheads="1"/>
          </p:cNvSpPr>
          <p:nvPr/>
        </p:nvSpPr>
        <p:spPr bwMode="auto">
          <a:xfrm>
            <a:off x="6172200" y="4876800"/>
            <a:ext cx="1905000" cy="685800"/>
          </a:xfrm>
          <a:prstGeom prst="wedgeRoundRectCallout">
            <a:avLst>
              <a:gd name="adj1" fmla="val -70000"/>
              <a:gd name="adj2" fmla="val -43056"/>
              <a:gd name="adj3" fmla="val 16667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14 MiB / 56% old baselines!</a:t>
            </a:r>
          </a:p>
        </p:txBody>
      </p:sp>
      <p:sp>
        <p:nvSpPr>
          <p:cNvPr id="28722" name="AutoShape 54"/>
          <p:cNvSpPr>
            <a:spLocks noChangeArrowheads="1"/>
          </p:cNvSpPr>
          <p:nvPr/>
        </p:nvSpPr>
        <p:spPr bwMode="auto">
          <a:xfrm>
            <a:off x="5562600" y="5715000"/>
            <a:ext cx="1524000" cy="381000"/>
          </a:xfrm>
          <a:prstGeom prst="wedgeRoundRectCallout">
            <a:avLst>
              <a:gd name="adj1" fmla="val -53231"/>
              <a:gd name="adj2" fmla="val -132917"/>
              <a:gd name="adj3" fmla="val 16667"/>
            </a:avLst>
          </a:prstGeom>
          <a:solidFill>
            <a:schemeClr val="bg1"/>
          </a:solidFill>
          <a:ln w="25400">
            <a:solidFill>
              <a:srgbClr val="0066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006600"/>
                </a:solidFill>
              </a:rPr>
              <a:t>Negligible!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9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B5395"/>
                </a:solidFill>
                <a:latin typeface="Arial" charset="0"/>
                <a:cs typeface="Arial" charset="0"/>
              </a:rPr>
              <a:t>Content-Addressed Storage</a:t>
            </a:r>
          </a:p>
        </p:txBody>
      </p:sp>
      <p:sp>
        <p:nvSpPr>
          <p:cNvPr id="30722" name="Content Placeholder 21"/>
          <p:cNvSpPr>
            <a:spLocks noGrp="1"/>
          </p:cNvSpPr>
          <p:nvPr>
            <p:ph sz="half" idx="4294967295"/>
          </p:nvPr>
        </p:nvSpPr>
        <p:spPr>
          <a:xfrm>
            <a:off x="381000" y="1981200"/>
            <a:ext cx="8229600" cy="36576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Arbitrary locations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Local machine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Private server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Internet server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Content verified by hash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No need to trust provider if hash is strong</a:t>
            </a:r>
          </a:p>
        </p:txBody>
      </p:sp>
      <p:grpSp>
        <p:nvGrpSpPr>
          <p:cNvPr id="30723" name="Group 12"/>
          <p:cNvGrpSpPr>
            <a:grpSpLocks/>
          </p:cNvGrpSpPr>
          <p:nvPr/>
        </p:nvGrpSpPr>
        <p:grpSpPr bwMode="auto">
          <a:xfrm>
            <a:off x="4495800" y="1676400"/>
            <a:ext cx="3962400" cy="2057400"/>
            <a:chOff x="1536" y="2448"/>
            <a:chExt cx="2496" cy="1296"/>
          </a:xfrm>
        </p:grpSpPr>
        <p:sp>
          <p:nvSpPr>
            <p:cNvPr id="41991" name="Cloud"/>
            <p:cNvSpPr>
              <a:spLocks noChangeAspect="1" noEditPoints="1" noChangeArrowheads="1"/>
            </p:cNvSpPr>
            <p:nvPr/>
          </p:nvSpPr>
          <p:spPr bwMode="auto">
            <a:xfrm>
              <a:off x="2592" y="2592"/>
              <a:ext cx="1440" cy="96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/>
                <a:t>Content-Addressed Storage</a:t>
              </a:r>
            </a:p>
          </p:txBody>
        </p:sp>
        <p:cxnSp>
          <p:nvCxnSpPr>
            <p:cNvPr id="30725" name="AutoShape 9"/>
            <p:cNvCxnSpPr>
              <a:cxnSpLocks noChangeShapeType="1"/>
              <a:stCxn id="30729" idx="3"/>
              <a:endCxn id="41991" idx="3"/>
            </p:cNvCxnSpPr>
            <p:nvPr/>
          </p:nvCxnSpPr>
          <p:spPr bwMode="auto">
            <a:xfrm rot="5400000" flipV="1">
              <a:off x="2657" y="1993"/>
              <a:ext cx="103" cy="1206"/>
            </a:xfrm>
            <a:prstGeom prst="curvedConnector3">
              <a:avLst>
                <a:gd name="adj1" fmla="val -13980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0726" name="AutoShape 10"/>
            <p:cNvCxnSpPr>
              <a:cxnSpLocks noChangeShapeType="1"/>
              <a:stCxn id="41991" idx="1"/>
              <a:endCxn id="30729" idx="6"/>
            </p:cNvCxnSpPr>
            <p:nvPr/>
          </p:nvCxnSpPr>
          <p:spPr bwMode="auto">
            <a:xfrm rot="5400000">
              <a:off x="2560" y="2932"/>
              <a:ext cx="128" cy="1376"/>
            </a:xfrm>
            <a:prstGeom prst="curvedConnector3">
              <a:avLst>
                <a:gd name="adj1" fmla="val 2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0727" name="Text Box 12"/>
            <p:cNvSpPr txBox="1">
              <a:spLocks noChangeArrowheads="1"/>
            </p:cNvSpPr>
            <p:nvPr/>
          </p:nvSpPr>
          <p:spPr bwMode="auto">
            <a:xfrm>
              <a:off x="2208" y="2448"/>
              <a:ext cx="6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“0b2135”</a:t>
              </a:r>
            </a:p>
          </p:txBody>
        </p:sp>
        <p:sp>
          <p:nvSpPr>
            <p:cNvPr id="30728" name="AutoShape 13"/>
            <p:cNvSpPr>
              <a:spLocks noChangeArrowheads="1"/>
            </p:cNvSpPr>
            <p:nvPr/>
          </p:nvSpPr>
          <p:spPr bwMode="auto">
            <a:xfrm>
              <a:off x="2256" y="3456"/>
              <a:ext cx="576" cy="288"/>
            </a:xfrm>
            <a:prstGeom prst="flowChartMagneticDisk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0b2135</a:t>
              </a:r>
            </a:p>
          </p:txBody>
        </p:sp>
        <p:sp>
          <p:nvSpPr>
            <p:cNvPr id="30729" name="tower"/>
            <p:cNvSpPr>
              <a:spLocks noEditPoints="1" noChangeArrowheads="1"/>
            </p:cNvSpPr>
            <p:nvPr/>
          </p:nvSpPr>
          <p:spPr bwMode="auto">
            <a:xfrm>
              <a:off x="1536" y="2544"/>
              <a:ext cx="570" cy="1140"/>
            </a:xfrm>
            <a:custGeom>
              <a:avLst/>
              <a:gdLst>
                <a:gd name="T0" fmla="*/ 0 w 21600"/>
                <a:gd name="T1" fmla="*/ 6 h 21600"/>
                <a:gd name="T2" fmla="*/ 5 w 21600"/>
                <a:gd name="T3" fmla="*/ 0 h 21600"/>
                <a:gd name="T4" fmla="*/ 8 w 21600"/>
                <a:gd name="T5" fmla="*/ 0 h 21600"/>
                <a:gd name="T6" fmla="*/ 15 w 21600"/>
                <a:gd name="T7" fmla="*/ 0 h 21600"/>
                <a:gd name="T8" fmla="*/ 15 w 21600"/>
                <a:gd name="T9" fmla="*/ 32 h 21600"/>
                <a:gd name="T10" fmla="*/ 15 w 21600"/>
                <a:gd name="T11" fmla="*/ 54 h 21600"/>
                <a:gd name="T12" fmla="*/ 11 w 21600"/>
                <a:gd name="T13" fmla="*/ 60 h 21600"/>
                <a:gd name="T14" fmla="*/ 7 w 21600"/>
                <a:gd name="T15" fmla="*/ 60 h 21600"/>
                <a:gd name="T16" fmla="*/ 0 w 21600"/>
                <a:gd name="T17" fmla="*/ 60 h 21600"/>
                <a:gd name="T18" fmla="*/ 0 w 21600"/>
                <a:gd name="T19" fmla="*/ 32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5 w 21600"/>
                <a:gd name="T31" fmla="*/ 22547 h 21600"/>
                <a:gd name="T32" fmla="*/ 21486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A7A7A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9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B5395"/>
                </a:solidFill>
                <a:latin typeface="Arial" charset="0"/>
                <a:cs typeface="Arial" charset="0"/>
              </a:rPr>
              <a:t>ExternalData Module - Source</a:t>
            </a:r>
          </a:p>
        </p:txBody>
      </p:sp>
      <p:sp>
        <p:nvSpPr>
          <p:cNvPr id="32770" name="Content Placeholder 21"/>
          <p:cNvSpPr>
            <a:spLocks/>
          </p:cNvSpPr>
          <p:nvPr/>
        </p:nvSpPr>
        <p:spPr bwMode="auto">
          <a:xfrm>
            <a:off x="457200" y="1371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CCA62"/>
              </a:buClr>
              <a:buFont typeface="Arial" charset="0"/>
              <a:buChar char="•"/>
            </a:pPr>
            <a:r>
              <a:rPr lang="en-US" sz="2400">
                <a:solidFill>
                  <a:srgbClr val="595959"/>
                </a:solidFill>
              </a:rPr>
              <a:t>Start with real data file in source tree (locally)</a:t>
            </a:r>
          </a:p>
          <a:p>
            <a:pPr marL="342900" indent="-342900">
              <a:spcBef>
                <a:spcPct val="20000"/>
              </a:spcBef>
              <a:buClr>
                <a:srgbClr val="7CCA62"/>
              </a:buClr>
              <a:buFont typeface="Arial" charset="0"/>
              <a:buChar char="•"/>
            </a:pPr>
            <a:r>
              <a:rPr lang="en-US" sz="2400">
                <a:solidFill>
                  <a:srgbClr val="595959"/>
                </a:solidFill>
              </a:rPr>
              <a:t>Source code references data by original file name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990600" y="4648200"/>
            <a:ext cx="6477000" cy="514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Courier New" pitchFamily="49" charset="0"/>
              </a:rPr>
              <a:t>$</a:t>
            </a:r>
            <a:r>
              <a:rPr lang="en-US" sz="140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en-US" sz="1400" b="1">
                <a:solidFill>
                  <a:schemeClr val="bg1"/>
                </a:solidFill>
                <a:latin typeface="Courier New" pitchFamily="49" charset="0"/>
              </a:rPr>
              <a:t>cat </a:t>
            </a:r>
            <a:r>
              <a:rPr lang="en-US" sz="1400" b="1">
                <a:solidFill>
                  <a:srgbClr val="00FF00"/>
                </a:solidFill>
                <a:latin typeface="Courier New" pitchFamily="49" charset="0"/>
              </a:rPr>
              <a:t>../Data/BrainWeb/brainweb1e1a10f20.mha</a:t>
            </a:r>
            <a:r>
              <a:rPr lang="en-US" sz="1400" b="1">
                <a:solidFill>
                  <a:schemeClr val="bg1"/>
                </a:solidFill>
                <a:latin typeface="Courier New" pitchFamily="49" charset="0"/>
              </a:rPr>
              <a:t>.md5</a:t>
            </a:r>
          </a:p>
          <a:p>
            <a:pPr>
              <a:spcBef>
                <a:spcPct val="15000"/>
              </a:spcBef>
            </a:pPr>
            <a:r>
              <a:rPr lang="en-US" sz="1200">
                <a:solidFill>
                  <a:srgbClr val="FF9900"/>
                </a:solidFill>
                <a:latin typeface="Courier New" pitchFamily="49" charset="0"/>
              </a:rPr>
              <a:t>0b2135e2035e5bd84d82f4929e68fbdc</a:t>
            </a:r>
          </a:p>
        </p:txBody>
      </p:sp>
      <p:sp>
        <p:nvSpPr>
          <p:cNvPr id="32772" name="Content Placeholder 21"/>
          <p:cNvSpPr>
            <a:spLocks/>
          </p:cNvSpPr>
          <p:nvPr/>
        </p:nvSpPr>
        <p:spPr bwMode="auto">
          <a:xfrm>
            <a:off x="457200" y="3657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CCA62"/>
              </a:buClr>
              <a:buFont typeface="Arial" charset="0"/>
              <a:buChar char="•"/>
            </a:pPr>
            <a:r>
              <a:rPr lang="en-US" sz="2400">
                <a:solidFill>
                  <a:srgbClr val="595959"/>
                </a:solidFill>
              </a:rPr>
              <a:t>Test works with real data file out of the box</a:t>
            </a:r>
          </a:p>
          <a:p>
            <a:pPr marL="342900" indent="-342900">
              <a:spcBef>
                <a:spcPct val="20000"/>
              </a:spcBef>
              <a:buClr>
                <a:srgbClr val="7CCA62"/>
              </a:buClr>
              <a:buFont typeface="Arial" charset="0"/>
              <a:buChar char="•"/>
            </a:pPr>
            <a:r>
              <a:rPr lang="en-US" sz="2400">
                <a:solidFill>
                  <a:srgbClr val="595959"/>
                </a:solidFill>
              </a:rPr>
              <a:t>Then replace data file by a “content link”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990600" y="2362200"/>
            <a:ext cx="6477000" cy="12176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Courier New" pitchFamily="49" charset="0"/>
              </a:rPr>
              <a:t>$</a:t>
            </a:r>
            <a:r>
              <a:rPr lang="en-US" sz="140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400" b="1">
                <a:solidFill>
                  <a:schemeClr val="bg1"/>
                </a:solidFill>
                <a:latin typeface="Courier New" pitchFamily="49" charset="0"/>
              </a:rPr>
              <a:t>cat CMakeLists.txt</a:t>
            </a:r>
          </a:p>
          <a:p>
            <a:r>
              <a:rPr lang="en-US" sz="1200">
                <a:solidFill>
                  <a:srgbClr val="FF9900"/>
                </a:solidFill>
                <a:latin typeface="Courier New" pitchFamily="49" charset="0"/>
              </a:rPr>
              <a:t>ExternalData_add_test</a:t>
            </a: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(ITKData</a:t>
            </a:r>
          </a:p>
          <a:p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  NAME CellularSegmentation2Test</a:t>
            </a:r>
          </a:p>
          <a:p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  COMMAND SegmentationExamples9 CellularSegmentation2Test</a:t>
            </a:r>
          </a:p>
          <a:p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             </a:t>
            </a:r>
            <a:r>
              <a:rPr lang="en-US" sz="1200" b="1">
                <a:solidFill>
                  <a:srgbClr val="FF9900"/>
                </a:solidFill>
                <a:latin typeface="Courier New" pitchFamily="49" charset="0"/>
              </a:rPr>
              <a:t>DATA{</a:t>
            </a:r>
            <a:r>
              <a:rPr lang="en-US" sz="1200" b="1">
                <a:solidFill>
                  <a:srgbClr val="00FF00"/>
                </a:solidFill>
                <a:latin typeface="Courier New" pitchFamily="49" charset="0"/>
              </a:rPr>
              <a:t>../Data/BrainWeb/brainweb1e1a10f20.mha</a:t>
            </a:r>
            <a:r>
              <a:rPr lang="en-US" sz="1200" b="1">
                <a:solidFill>
                  <a:srgbClr val="FF9900"/>
                </a:solidFill>
                <a:latin typeface="Courier New" pitchFamily="49" charset="0"/>
              </a:rPr>
              <a:t>}</a:t>
            </a:r>
          </a:p>
          <a:p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  </a:t>
            </a:r>
            <a:r>
              <a:rPr lang="en-US" sz="1200">
                <a:solidFill>
                  <a:srgbClr val="A7A7A7"/>
                </a:solidFill>
                <a:latin typeface="Courier New" pitchFamily="49" charset="0"/>
              </a:rPr>
              <a:t>...</a:t>
            </a: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)</a:t>
            </a:r>
          </a:p>
        </p:txBody>
      </p:sp>
      <p:sp>
        <p:nvSpPr>
          <p:cNvPr id="32774" name="Content Placeholder 21"/>
          <p:cNvSpPr>
            <a:spLocks/>
          </p:cNvSpPr>
          <p:nvPr/>
        </p:nvSpPr>
        <p:spPr bwMode="auto">
          <a:xfrm>
            <a:off x="457200" y="52578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CCA62"/>
              </a:buClr>
              <a:buFont typeface="Arial" charset="0"/>
              <a:buChar char="•"/>
            </a:pPr>
            <a:r>
              <a:rPr lang="en-US" sz="2400">
                <a:solidFill>
                  <a:srgbClr val="595959"/>
                </a:solidFill>
              </a:rPr>
              <a:t>Conversion to content link can be scripted</a:t>
            </a:r>
          </a:p>
          <a:p>
            <a:pPr marL="342900" indent="-342900">
              <a:spcBef>
                <a:spcPct val="20000"/>
              </a:spcBef>
              <a:buClr>
                <a:srgbClr val="7CCA62"/>
              </a:buClr>
              <a:buFont typeface="Arial" charset="0"/>
              <a:buChar char="•"/>
            </a:pPr>
            <a:r>
              <a:rPr lang="en-US" sz="2400">
                <a:solidFill>
                  <a:srgbClr val="595959"/>
                </a:solidFill>
              </a:rPr>
              <a:t>Data go to local or remote content-addressed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9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B5395"/>
                </a:solidFill>
                <a:latin typeface="Arial" charset="0"/>
                <a:cs typeface="Arial" charset="0"/>
              </a:rPr>
              <a:t>ExternalData Module - Build</a:t>
            </a:r>
          </a:p>
        </p:txBody>
      </p:sp>
      <p:sp>
        <p:nvSpPr>
          <p:cNvPr id="34818" name="Content Placeholder 21"/>
          <p:cNvSpPr>
            <a:spLocks/>
          </p:cNvSpPr>
          <p:nvPr/>
        </p:nvSpPr>
        <p:spPr bwMode="auto">
          <a:xfrm>
            <a:off x="457200" y="13716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CCA62"/>
              </a:buClr>
              <a:buFont typeface="Arial" charset="0"/>
              <a:buChar char="•"/>
            </a:pPr>
            <a:r>
              <a:rPr lang="en-US" sz="2400">
                <a:solidFill>
                  <a:srgbClr val="595959"/>
                </a:solidFill>
              </a:rPr>
              <a:t>Build system handles creation of local instance</a:t>
            </a:r>
          </a:p>
          <a:p>
            <a:pPr marL="342900" indent="-342900">
              <a:spcBef>
                <a:spcPct val="20000"/>
              </a:spcBef>
              <a:buClr>
                <a:srgbClr val="7CCA62"/>
              </a:buClr>
              <a:buFont typeface="Arial" charset="0"/>
              <a:buChar char="•"/>
            </a:pPr>
            <a:r>
              <a:rPr lang="en-US" sz="2400">
                <a:solidFill>
                  <a:srgbClr val="595959"/>
                </a:solidFill>
              </a:rPr>
              <a:t>Fetches data from arbitrary content-addressed storage</a:t>
            </a:r>
          </a:p>
        </p:txBody>
      </p:sp>
      <p:sp>
        <p:nvSpPr>
          <p:cNvPr id="34819" name="Text Box 11"/>
          <p:cNvSpPr txBox="1">
            <a:spLocks noChangeArrowheads="1"/>
          </p:cNvSpPr>
          <p:nvPr/>
        </p:nvSpPr>
        <p:spPr bwMode="auto">
          <a:xfrm>
            <a:off x="990600" y="2362200"/>
            <a:ext cx="7772400" cy="1035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Courier New" pitchFamily="49" charset="0"/>
              </a:rPr>
              <a:t>$</a:t>
            </a:r>
            <a:r>
              <a:rPr lang="en-US" sz="1400">
                <a:solidFill>
                  <a:srgbClr val="FF9900"/>
                </a:solidFill>
                <a:latin typeface="Courier New" pitchFamily="49" charset="0"/>
              </a:rPr>
              <a:t> </a:t>
            </a:r>
            <a:r>
              <a:rPr lang="en-US" sz="1400" b="1">
                <a:solidFill>
                  <a:schemeClr val="bg1"/>
                </a:solidFill>
                <a:latin typeface="Courier New" pitchFamily="49" charset="0"/>
              </a:rPr>
              <a:t>make ITKData</a:t>
            </a:r>
          </a:p>
          <a:p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Generating ExternalData/Examples/</a:t>
            </a:r>
            <a:r>
              <a:rPr lang="en-US" sz="1200">
                <a:solidFill>
                  <a:srgbClr val="00FF00"/>
                </a:solidFill>
                <a:latin typeface="Courier New" pitchFamily="49" charset="0"/>
              </a:rPr>
              <a:t>Data/BrainWeb/brainweb1e1a10f20.mha</a:t>
            </a:r>
          </a:p>
          <a:p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-- Fetching "http://.../MD5/</a:t>
            </a:r>
            <a:r>
              <a:rPr lang="en-US" sz="1200">
                <a:solidFill>
                  <a:srgbClr val="FF9900"/>
                </a:solidFill>
                <a:latin typeface="Courier New" pitchFamily="49" charset="0"/>
              </a:rPr>
              <a:t>0b2135e2035e5bd84d82f4929e68fbdc</a:t>
            </a: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"</a:t>
            </a:r>
          </a:p>
          <a:p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-- [download 100% complete]</a:t>
            </a:r>
          </a:p>
          <a:p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-- Downloaded object: "ExternalData/Objects/MD5/</a:t>
            </a:r>
            <a:r>
              <a:rPr lang="en-US" sz="1200">
                <a:solidFill>
                  <a:srgbClr val="FF9900"/>
                </a:solidFill>
                <a:latin typeface="Courier New" pitchFamily="49" charset="0"/>
              </a:rPr>
              <a:t>0b2135e2035e5bd84d82f4929e68fbdc</a:t>
            </a:r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"</a:t>
            </a:r>
          </a:p>
        </p:txBody>
      </p:sp>
      <p:sp>
        <p:nvSpPr>
          <p:cNvPr id="34820" name="Text Box 12"/>
          <p:cNvSpPr txBox="1">
            <a:spLocks noChangeArrowheads="1"/>
          </p:cNvSpPr>
          <p:nvPr/>
        </p:nvSpPr>
        <p:spPr bwMode="auto">
          <a:xfrm>
            <a:off x="990600" y="4038600"/>
            <a:ext cx="7010400" cy="5175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Courier New" pitchFamily="49" charset="0"/>
              </a:rPr>
              <a:t>$</a:t>
            </a:r>
            <a:r>
              <a:rPr lang="en-US" sz="1400" b="1">
                <a:solidFill>
                  <a:schemeClr val="bg1"/>
                </a:solidFill>
                <a:latin typeface="Courier New" pitchFamily="49" charset="0"/>
              </a:rPr>
              <a:t> bin/SegmentationExamples9 CellularSegmentation2Test \</a:t>
            </a:r>
          </a:p>
          <a:p>
            <a:r>
              <a:rPr lang="en-US" sz="1400" b="1">
                <a:solidFill>
                  <a:schemeClr val="bg1"/>
                </a:solidFill>
                <a:latin typeface="Courier New" pitchFamily="49" charset="0"/>
              </a:rPr>
              <a:t>   ExternalData/Examples/</a:t>
            </a:r>
            <a:r>
              <a:rPr lang="en-US" sz="1400" b="1">
                <a:solidFill>
                  <a:srgbClr val="00FF00"/>
                </a:solidFill>
                <a:latin typeface="Courier New" pitchFamily="49" charset="0"/>
              </a:rPr>
              <a:t>Data/BrainWeb/brainweb1e1a10f20.mha</a:t>
            </a:r>
            <a:r>
              <a:rPr lang="en-US" sz="1400" b="1">
                <a:solidFill>
                  <a:schemeClr val="bg1"/>
                </a:solidFill>
                <a:latin typeface="Courier New" pitchFamily="49" charset="0"/>
              </a:rPr>
              <a:t> ...</a:t>
            </a:r>
          </a:p>
        </p:txBody>
      </p:sp>
      <p:sp>
        <p:nvSpPr>
          <p:cNvPr id="34821" name="Content Placeholder 21"/>
          <p:cNvSpPr>
            <a:spLocks/>
          </p:cNvSpPr>
          <p:nvPr/>
        </p:nvSpPr>
        <p:spPr bwMode="auto">
          <a:xfrm>
            <a:off x="457200" y="3505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CCA62"/>
              </a:buClr>
              <a:buFont typeface="Arial" charset="0"/>
              <a:buChar char="•"/>
            </a:pPr>
            <a:r>
              <a:rPr lang="en-US" sz="2400">
                <a:solidFill>
                  <a:srgbClr val="595959"/>
                </a:solidFill>
              </a:rPr>
              <a:t>Test uses local instance by original file name</a:t>
            </a:r>
          </a:p>
        </p:txBody>
      </p:sp>
      <p:sp>
        <p:nvSpPr>
          <p:cNvPr id="34822" name="Content Placeholder 21"/>
          <p:cNvSpPr>
            <a:spLocks/>
          </p:cNvSpPr>
          <p:nvPr/>
        </p:nvSpPr>
        <p:spPr bwMode="auto">
          <a:xfrm>
            <a:off x="457200" y="4648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7CCA62"/>
              </a:buClr>
              <a:buFont typeface="Arial" charset="0"/>
              <a:buChar char="•"/>
            </a:pPr>
            <a:r>
              <a:rPr lang="en-US" sz="2400">
                <a:solidFill>
                  <a:srgbClr val="595959"/>
                </a:solidFill>
              </a:rPr>
              <a:t>Original file name provided by symbolic link if possible</a:t>
            </a:r>
          </a:p>
        </p:txBody>
      </p:sp>
      <p:sp>
        <p:nvSpPr>
          <p:cNvPr id="34823" name="Text Box 15"/>
          <p:cNvSpPr txBox="1">
            <a:spLocks noChangeArrowheads="1"/>
          </p:cNvSpPr>
          <p:nvPr/>
        </p:nvSpPr>
        <p:spPr bwMode="auto">
          <a:xfrm>
            <a:off x="990600" y="5181600"/>
            <a:ext cx="7467600" cy="4873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Courier New" pitchFamily="49" charset="0"/>
              </a:rPr>
              <a:t>$</a:t>
            </a:r>
            <a:r>
              <a:rPr lang="en-US" sz="1400" b="1">
                <a:solidFill>
                  <a:schemeClr val="bg1"/>
                </a:solidFill>
                <a:latin typeface="Courier New" pitchFamily="49" charset="0"/>
              </a:rPr>
              <a:t> readlink ExternalData/Examples/Data/BrainWeb/brainweb1e1a10f20.mha</a:t>
            </a:r>
          </a:p>
          <a:p>
            <a:r>
              <a:rPr lang="en-US" sz="1200">
                <a:solidFill>
                  <a:schemeClr val="bg1"/>
                </a:solidFill>
                <a:latin typeface="Courier New" pitchFamily="49" charset="0"/>
              </a:rPr>
              <a:t>../../../Objects/MD5/0b2135e2035e5bd84d82f4929e68fbdc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wareLigh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</TotalTime>
  <Words>733</Words>
  <Application>Microsoft Office PowerPoint</Application>
  <PresentationFormat>On-screen Show (4:3)</PresentationFormat>
  <Paragraphs>187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KitwareLight</vt:lpstr>
      <vt:lpstr>Test Data Management </vt:lpstr>
      <vt:lpstr>Distributed Version Control</vt:lpstr>
      <vt:lpstr>Separating Data from Source</vt:lpstr>
      <vt:lpstr>ITK Testing/Data Submdule</vt:lpstr>
      <vt:lpstr>Disadvantages of Data Submodule</vt:lpstr>
      <vt:lpstr>Historical Bulk of ITK’s Data</vt:lpstr>
      <vt:lpstr>Content-Addressed Storage</vt:lpstr>
      <vt:lpstr>ExternalData Module - Source</vt:lpstr>
      <vt:lpstr>ExternalData Module - Build</vt:lpstr>
      <vt:lpstr>ExternalData Module - Fetch</vt:lpstr>
      <vt:lpstr>Where to Host Content?</vt:lpstr>
      <vt:lpstr>Workflow to Add Synthetic Data</vt:lpstr>
      <vt:lpstr>Try 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chris.gardiner</dc:creator>
  <cp:lastModifiedBy>Bill Hoffman</cp:lastModifiedBy>
  <cp:revision>324</cp:revision>
  <dcterms:created xsi:type="dcterms:W3CDTF">2009-08-13T16:43:43Z</dcterms:created>
  <dcterms:modified xsi:type="dcterms:W3CDTF">2011-02-03T14:39:42Z</dcterms:modified>
</cp:coreProperties>
</file>