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wdp" ContentType="image/vnd.ms-photo"/>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charts/chart1.xml" ContentType="application/vnd.openxmlformats-officedocument.drawingml.chart+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5"/>
  </p:notesMasterIdLst>
  <p:handoutMasterIdLst>
    <p:handoutMasterId r:id="rId226"/>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265" r:id="rId16"/>
    <p:sldId id="573" r:id="rId17"/>
    <p:sldId id="267" r:id="rId18"/>
    <p:sldId id="269" r:id="rId19"/>
    <p:sldId id="270" r:id="rId20"/>
    <p:sldId id="271" r:id="rId21"/>
    <p:sldId id="311" r:id="rId22"/>
    <p:sldId id="272" r:id="rId23"/>
    <p:sldId id="273" r:id="rId24"/>
    <p:sldId id="575" r:id="rId25"/>
    <p:sldId id="276" r:id="rId26"/>
    <p:sldId id="561" r:id="rId27"/>
    <p:sldId id="275" r:id="rId28"/>
    <p:sldId id="562" r:id="rId29"/>
    <p:sldId id="571" r:id="rId30"/>
    <p:sldId id="507" r:id="rId31"/>
    <p:sldId id="563" r:id="rId32"/>
    <p:sldId id="564" r:id="rId33"/>
    <p:sldId id="565" r:id="rId34"/>
    <p:sldId id="274" r:id="rId35"/>
    <p:sldId id="277" r:id="rId36"/>
    <p:sldId id="457" r:id="rId37"/>
    <p:sldId id="452" r:id="rId38"/>
    <p:sldId id="453" r:id="rId39"/>
    <p:sldId id="279" r:id="rId40"/>
    <p:sldId id="487" r:id="rId41"/>
    <p:sldId id="445" r:id="rId42"/>
    <p:sldId id="281" r:id="rId43"/>
    <p:sldId id="282" r:id="rId44"/>
    <p:sldId id="444" r:id="rId45"/>
    <p:sldId id="283" r:id="rId46"/>
    <p:sldId id="284" r:id="rId47"/>
    <p:sldId id="285" r:id="rId48"/>
    <p:sldId id="286" r:id="rId49"/>
    <p:sldId id="287" r:id="rId50"/>
    <p:sldId id="288" r:id="rId51"/>
    <p:sldId id="446" r:id="rId52"/>
    <p:sldId id="289" r:id="rId53"/>
    <p:sldId id="290" r:id="rId54"/>
    <p:sldId id="449" r:id="rId55"/>
    <p:sldId id="448" r:id="rId56"/>
    <p:sldId id="496" r:id="rId57"/>
    <p:sldId id="294" r:id="rId58"/>
    <p:sldId id="295" r:id="rId59"/>
    <p:sldId id="497" r:id="rId60"/>
    <p:sldId id="459" r:id="rId61"/>
    <p:sldId id="498" r:id="rId62"/>
    <p:sldId id="298" r:id="rId63"/>
    <p:sldId id="299" r:id="rId64"/>
    <p:sldId id="499" r:id="rId65"/>
    <p:sldId id="488" r:id="rId66"/>
    <p:sldId id="462" r:id="rId67"/>
    <p:sldId id="387" r:id="rId68"/>
    <p:sldId id="489" r:id="rId69"/>
    <p:sldId id="389" r:id="rId70"/>
    <p:sldId id="390" r:id="rId71"/>
    <p:sldId id="391" r:id="rId72"/>
    <p:sldId id="392" r:id="rId73"/>
    <p:sldId id="500" r:id="rId74"/>
    <p:sldId id="304" r:id="rId75"/>
    <p:sldId id="464" r:id="rId76"/>
    <p:sldId id="307" r:id="rId77"/>
    <p:sldId id="501" r:id="rId78"/>
    <p:sldId id="490" r:id="rId79"/>
    <p:sldId id="502" r:id="rId80"/>
    <p:sldId id="316" r:id="rId81"/>
    <p:sldId id="317" r:id="rId82"/>
    <p:sldId id="319" r:id="rId83"/>
    <p:sldId id="503" r:id="rId84"/>
    <p:sldId id="465" r:id="rId85"/>
    <p:sldId id="466" r:id="rId86"/>
    <p:sldId id="467" r:id="rId87"/>
    <p:sldId id="504" r:id="rId88"/>
    <p:sldId id="395" r:id="rId89"/>
    <p:sldId id="396" r:id="rId90"/>
    <p:sldId id="472" r:id="rId91"/>
    <p:sldId id="505" r:id="rId92"/>
    <p:sldId id="399" r:id="rId93"/>
    <p:sldId id="325" r:id="rId94"/>
    <p:sldId id="326" r:id="rId95"/>
    <p:sldId id="329" r:id="rId96"/>
    <p:sldId id="506" r:id="rId97"/>
    <p:sldId id="468" r:id="rId98"/>
    <p:sldId id="576" r:id="rId99"/>
    <p:sldId id="508" r:id="rId100"/>
    <p:sldId id="484" r:id="rId101"/>
    <p:sldId id="469" r:id="rId102"/>
    <p:sldId id="491" r:id="rId103"/>
    <p:sldId id="393" r:id="rId104"/>
    <p:sldId id="394" r:id="rId105"/>
    <p:sldId id="493" r:id="rId106"/>
    <p:sldId id="404" r:id="rId107"/>
    <p:sldId id="509" r:id="rId108"/>
    <p:sldId id="384" r:id="rId109"/>
    <p:sldId id="510" r:id="rId110"/>
    <p:sldId id="332" r:id="rId111"/>
    <p:sldId id="511" r:id="rId112"/>
    <p:sldId id="333" r:id="rId113"/>
    <p:sldId id="512" r:id="rId114"/>
    <p:sldId id="513" r:id="rId115"/>
    <p:sldId id="514" r:id="rId116"/>
    <p:sldId id="521" r:id="rId117"/>
    <p:sldId id="516" r:id="rId118"/>
    <p:sldId id="520" r:id="rId119"/>
    <p:sldId id="517" r:id="rId120"/>
    <p:sldId id="518" r:id="rId121"/>
    <p:sldId id="567" r:id="rId122"/>
    <p:sldId id="519" r:id="rId123"/>
    <p:sldId id="549" r:id="rId124"/>
    <p:sldId id="568" r:id="rId125"/>
    <p:sldId id="550" r:id="rId126"/>
    <p:sldId id="551" r:id="rId127"/>
    <p:sldId id="569" r:id="rId128"/>
    <p:sldId id="557" r:id="rId129"/>
    <p:sldId id="553" r:id="rId130"/>
    <p:sldId id="552" r:id="rId131"/>
    <p:sldId id="554" r:id="rId132"/>
    <p:sldId id="555" r:id="rId133"/>
    <p:sldId id="556" r:id="rId134"/>
    <p:sldId id="335" r:id="rId135"/>
    <p:sldId id="336" r:id="rId136"/>
    <p:sldId id="337" r:id="rId137"/>
    <p:sldId id="338" r:id="rId138"/>
    <p:sldId id="381" r:id="rId139"/>
    <p:sldId id="478" r:id="rId140"/>
    <p:sldId id="566" r:id="rId141"/>
    <p:sldId id="577" r:id="rId142"/>
    <p:sldId id="578" r:id="rId143"/>
    <p:sldId id="579" r:id="rId144"/>
    <p:sldId id="580" r:id="rId145"/>
    <p:sldId id="581" r:id="rId146"/>
    <p:sldId id="582" r:id="rId147"/>
    <p:sldId id="583" r:id="rId148"/>
    <p:sldId id="584" r:id="rId149"/>
    <p:sldId id="339" r:id="rId150"/>
    <p:sldId id="340" r:id="rId151"/>
    <p:sldId id="341" r:id="rId152"/>
    <p:sldId id="342" r:id="rId153"/>
    <p:sldId id="343" r:id="rId154"/>
    <p:sldId id="585" r:id="rId155"/>
    <p:sldId id="344" r:id="rId156"/>
    <p:sldId id="589" r:id="rId157"/>
    <p:sldId id="590" r:id="rId158"/>
    <p:sldId id="591" r:id="rId159"/>
    <p:sldId id="592" r:id="rId160"/>
    <p:sldId id="594" r:id="rId161"/>
    <p:sldId id="593" r:id="rId162"/>
    <p:sldId id="595" r:id="rId163"/>
    <p:sldId id="605" r:id="rId164"/>
    <p:sldId id="596" r:id="rId165"/>
    <p:sldId id="598" r:id="rId166"/>
    <p:sldId id="597" r:id="rId167"/>
    <p:sldId id="599" r:id="rId168"/>
    <p:sldId id="350" r:id="rId169"/>
    <p:sldId id="351" r:id="rId170"/>
    <p:sldId id="352" r:id="rId171"/>
    <p:sldId id="353" r:id="rId172"/>
    <p:sldId id="354" r:id="rId173"/>
    <p:sldId id="355" r:id="rId174"/>
    <p:sldId id="356" r:id="rId175"/>
    <p:sldId id="357" r:id="rId176"/>
    <p:sldId id="358" r:id="rId177"/>
    <p:sldId id="359" r:id="rId178"/>
    <p:sldId id="360" r:id="rId179"/>
    <p:sldId id="361" r:id="rId180"/>
    <p:sldId id="362" r:id="rId181"/>
    <p:sldId id="363" r:id="rId182"/>
    <p:sldId id="364" r:id="rId183"/>
    <p:sldId id="365" r:id="rId184"/>
    <p:sldId id="366" r:id="rId185"/>
    <p:sldId id="367" r:id="rId186"/>
    <p:sldId id="600" r:id="rId187"/>
    <p:sldId id="613" r:id="rId188"/>
    <p:sldId id="368" r:id="rId189"/>
    <p:sldId id="369" r:id="rId190"/>
    <p:sldId id="370" r:id="rId191"/>
    <p:sldId id="451" r:id="rId192"/>
    <p:sldId id="374" r:id="rId193"/>
    <p:sldId id="375" r:id="rId194"/>
    <p:sldId id="473" r:id="rId195"/>
    <p:sldId id="474" r:id="rId196"/>
    <p:sldId id="534" r:id="rId197"/>
    <p:sldId id="535" r:id="rId198"/>
    <p:sldId id="606" r:id="rId199"/>
    <p:sldId id="610" r:id="rId200"/>
    <p:sldId id="609" r:id="rId201"/>
    <p:sldId id="537" r:id="rId202"/>
    <p:sldId id="607" r:id="rId203"/>
    <p:sldId id="611" r:id="rId204"/>
    <p:sldId id="608" r:id="rId205"/>
    <p:sldId id="612" r:id="rId206"/>
    <p:sldId id="601" r:id="rId207"/>
    <p:sldId id="602" r:id="rId208"/>
    <p:sldId id="538" r:id="rId209"/>
    <p:sldId id="539" r:id="rId210"/>
    <p:sldId id="540" r:id="rId211"/>
    <p:sldId id="603" r:id="rId212"/>
    <p:sldId id="541" r:id="rId213"/>
    <p:sldId id="542" r:id="rId214"/>
    <p:sldId id="543" r:id="rId215"/>
    <p:sldId id="545" r:id="rId216"/>
    <p:sldId id="604" r:id="rId217"/>
    <p:sldId id="546" r:id="rId218"/>
    <p:sldId id="548" r:id="rId219"/>
    <p:sldId id="376" r:id="rId220"/>
    <p:sldId id="377" r:id="rId221"/>
    <p:sldId id="378" r:id="rId222"/>
    <p:sldId id="379" r:id="rId223"/>
    <p:sldId id="380" r:id="rId224"/>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xmlns="">
        <p15:guide id="1" orient="horz" pos="1104">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0B5"/>
    <a:srgbClr val="FEB2B4"/>
    <a:srgbClr val="D30AA5"/>
    <a:srgbClr val="A2AB00"/>
    <a:srgbClr val="730000"/>
    <a:srgbClr val="043504"/>
    <a:srgbClr val="0099CC"/>
    <a:srgbClr val="423174"/>
    <a:srgbClr val="BBE0E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31" autoAdjust="0"/>
    <p:restoredTop sz="94660"/>
  </p:normalViewPr>
  <p:slideViewPr>
    <p:cSldViewPr>
      <p:cViewPr varScale="1">
        <p:scale>
          <a:sx n="120" d="100"/>
          <a:sy n="120" d="100"/>
        </p:scale>
        <p:origin x="-96" y="-224"/>
      </p:cViewPr>
      <p:guideLst>
        <p:guide orient="horz" pos="1104"/>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776"/>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224" Type="http://schemas.openxmlformats.org/officeDocument/2006/relationships/slide" Target="slides/slide223.xml"/><Relationship Id="rId225" Type="http://schemas.openxmlformats.org/officeDocument/2006/relationships/notesMaster" Target="notesMasters/notesMaster1.xml"/><Relationship Id="rId226" Type="http://schemas.openxmlformats.org/officeDocument/2006/relationships/handoutMaster" Target="handoutMasters/handoutMaster1.xml"/><Relationship Id="rId227" Type="http://schemas.openxmlformats.org/officeDocument/2006/relationships/printerSettings" Target="printerSettings/printerSettings1.bin"/><Relationship Id="rId228" Type="http://schemas.openxmlformats.org/officeDocument/2006/relationships/presProps" Target="presProps.xml"/><Relationship Id="rId229" Type="http://schemas.openxmlformats.org/officeDocument/2006/relationships/viewProps" Target="viewProps.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30" Type="http://schemas.openxmlformats.org/officeDocument/2006/relationships/theme" Target="theme/theme1.xml"/><Relationship Id="rId231"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81199249949068"/>
          <c:y val="0.157303532601894"/>
          <c:w val="0.890397079159809"/>
          <c:h val="0.705056905054916"/>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23.3875</c:v>
                </c:pt>
              </c:numCache>
            </c:numRef>
          </c:val>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Sheet4!$C$31:$C$38</c:f>
              <c:numCache>
                <c:formatCode>General</c:formatCode>
                <c:ptCount val="8"/>
                <c:pt idx="0">
                  <c:v>0.0145</c:v>
                </c:pt>
                <c:pt idx="1">
                  <c:v>0.0147</c:v>
                </c:pt>
                <c:pt idx="2">
                  <c:v>0.0158</c:v>
                </c:pt>
                <c:pt idx="3">
                  <c:v>0.0181</c:v>
                </c:pt>
                <c:pt idx="4">
                  <c:v>0.0185</c:v>
                </c:pt>
                <c:pt idx="5">
                  <c:v>0.0177</c:v>
                </c:pt>
                <c:pt idx="6">
                  <c:v>0.0172</c:v>
                </c:pt>
                <c:pt idx="7">
                  <c:v>0.0168</c:v>
                </c:pt>
              </c:numCache>
            </c:numRef>
          </c:val>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Sheet4!$D$31:$D$38</c:f>
              <c:numCache>
                <c:formatCode>General</c:formatCode>
                <c:ptCount val="8"/>
                <c:pt idx="0">
                  <c:v>0.0976</c:v>
                </c:pt>
                <c:pt idx="1">
                  <c:v>0.1094</c:v>
                </c:pt>
                <c:pt idx="2">
                  <c:v>0.1271</c:v>
                </c:pt>
                <c:pt idx="3">
                  <c:v>0.1565</c:v>
                </c:pt>
                <c:pt idx="4">
                  <c:v>0.1683</c:v>
                </c:pt>
                <c:pt idx="5">
                  <c:v>0.1681</c:v>
                </c:pt>
                <c:pt idx="6">
                  <c:v>0.1695</c:v>
                </c:pt>
                <c:pt idx="7">
                  <c:v>0.1699</c:v>
                </c:pt>
              </c:numCache>
            </c:numRef>
          </c:val>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Sheet4!$E$31:$E$38</c:f>
              <c:numCache>
                <c:formatCode>General</c:formatCode>
                <c:ptCount val="8"/>
                <c:pt idx="0">
                  <c:v>0.0458</c:v>
                </c:pt>
                <c:pt idx="1">
                  <c:v>0.0381</c:v>
                </c:pt>
                <c:pt idx="2">
                  <c:v>0.0346</c:v>
                </c:pt>
                <c:pt idx="3">
                  <c:v>0.0338</c:v>
                </c:pt>
                <c:pt idx="4">
                  <c:v>0.029</c:v>
                </c:pt>
                <c:pt idx="5">
                  <c:v>0.0268</c:v>
                </c:pt>
                <c:pt idx="6">
                  <c:v>0.0388</c:v>
                </c:pt>
                <c:pt idx="7">
                  <c:v>0.0578</c:v>
                </c:pt>
              </c:numCache>
            </c:numRef>
          </c:val>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Sheet4!$F$31:$F$38</c:f>
              <c:numCache>
                <c:formatCode>General</c:formatCode>
                <c:ptCount val="8"/>
                <c:pt idx="0">
                  <c:v>0.3057</c:v>
                </c:pt>
                <c:pt idx="1">
                  <c:v>0.3133</c:v>
                </c:pt>
                <c:pt idx="2">
                  <c:v>0.3143</c:v>
                </c:pt>
                <c:pt idx="3">
                  <c:v>0.3534</c:v>
                </c:pt>
                <c:pt idx="4">
                  <c:v>0.3795</c:v>
                </c:pt>
                <c:pt idx="5">
                  <c:v>0.3559</c:v>
                </c:pt>
                <c:pt idx="6">
                  <c:v>0.3</c:v>
                </c:pt>
                <c:pt idx="7">
                  <c:v>0.2986</c:v>
                </c:pt>
              </c:numCache>
            </c:numRef>
          </c:val>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Sheet4!$G$31:$G$38</c:f>
              <c:numCache>
                <c:formatCode>General</c:formatCode>
                <c:ptCount val="8"/>
                <c:pt idx="0">
                  <c:v>0.0007</c:v>
                </c:pt>
                <c:pt idx="1">
                  <c:v>0.0007</c:v>
                </c:pt>
                <c:pt idx="2">
                  <c:v>0.0007</c:v>
                </c:pt>
                <c:pt idx="3">
                  <c:v>0.0007</c:v>
                </c:pt>
                <c:pt idx="4">
                  <c:v>0.0007</c:v>
                </c:pt>
                <c:pt idx="5">
                  <c:v>0.0007</c:v>
                </c:pt>
                <c:pt idx="6">
                  <c:v>0.0007</c:v>
                </c:pt>
                <c:pt idx="7">
                  <c:v>0.0007</c:v>
                </c:pt>
              </c:numCache>
            </c:numRef>
          </c:val>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Sheet4!$H$31:$H$38</c:f>
              <c:numCache>
                <c:formatCode>General</c:formatCode>
                <c:ptCount val="8"/>
                <c:pt idx="0">
                  <c:v>0.1637</c:v>
                </c:pt>
                <c:pt idx="1">
                  <c:v>0.1978</c:v>
                </c:pt>
                <c:pt idx="2">
                  <c:v>0.2359</c:v>
                </c:pt>
                <c:pt idx="3">
                  <c:v>0.3207</c:v>
                </c:pt>
                <c:pt idx="4">
                  <c:v>0.3646</c:v>
                </c:pt>
                <c:pt idx="5">
                  <c:v>0.3632</c:v>
                </c:pt>
                <c:pt idx="6">
                  <c:v>0.3927</c:v>
                </c:pt>
                <c:pt idx="7">
                  <c:v>0.4211</c:v>
                </c:pt>
              </c:numCache>
            </c:numRef>
          </c:val>
        </c:ser>
        <c:dLbls>
          <c:showLegendKey val="0"/>
          <c:showVal val="0"/>
          <c:showCatName val="0"/>
          <c:showSerName val="0"/>
          <c:showPercent val="0"/>
          <c:showBubbleSize val="0"/>
        </c:dLbls>
        <c:gapWidth val="100"/>
        <c:overlap val="100"/>
        <c:axId val="-2142916952"/>
        <c:axId val="-2142910760"/>
      </c:barChart>
      <c:catAx>
        <c:axId val="-2142916952"/>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a:t>
                </a:r>
                <a:r>
                  <a:rPr lang="en-US" sz="1400" dirty="0" smtClean="0"/>
                  <a:t>ores</a:t>
                </a:r>
                <a:endParaRPr lang="en-US" sz="1400" dirty="0"/>
              </a:p>
            </c:rich>
          </c:tx>
          <c:layout>
            <c:manualLayout>
              <c:xMode val="edge"/>
              <c:yMode val="edge"/>
              <c:x val="0.434605121467505"/>
              <c:y val="0.92415825403612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42910760"/>
        <c:crosses val="autoZero"/>
        <c:auto val="1"/>
        <c:lblAlgn val="ctr"/>
        <c:lblOffset val="100"/>
        <c:tickLblSkip val="1"/>
        <c:tickMarkSkip val="1"/>
        <c:noMultiLvlLbl val="0"/>
      </c:catAx>
      <c:valAx>
        <c:axId val="-2142910760"/>
        <c:scaling>
          <c:orientation val="minMax"/>
          <c:max val="25.0"/>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smtClean="0"/>
                  <a:t>Seconds per Time Step</a:t>
                </a:r>
                <a:endParaRPr lang="en-US" sz="1400" dirty="0"/>
              </a:p>
            </c:rich>
          </c:tx>
          <c:layout>
            <c:manualLayout>
              <c:xMode val="edge"/>
              <c:yMode val="edge"/>
              <c:x val="0.000467684298656848"/>
              <c:y val="0.30179349342780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42916952"/>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0.0603233748711214"/>
          <c:y val="0.167212849795868"/>
          <c:w val="0.42716573070148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Visualized in situ with PHASTA. 1.3 billion elements running</a:t>
            </a:r>
            <a:r>
              <a:rPr lang="en-US" baseline="0" dirty="0" smtClean="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smtClean="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399549713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smtClean="0"/>
          </a:p>
          <a:p>
            <a:r>
              <a:rPr lang="en-US" dirty="0" smtClean="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smtClean="0"/>
              <a:t>Lustre</a:t>
            </a:r>
            <a:r>
              <a:rPr lang="en-US" dirty="0" smtClean="0"/>
              <a:t> </a:t>
            </a:r>
            <a:r>
              <a:rPr lang="en-US" dirty="0" err="1" smtClean="0"/>
              <a:t>filesystem</a:t>
            </a:r>
            <a:r>
              <a:rPr lang="en-US" dirty="0" smtClean="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198</a:t>
            </a:fld>
            <a:endParaRPr lang="en-US"/>
          </a:p>
        </p:txBody>
      </p:sp>
    </p:spTree>
    <p:extLst>
      <p:ext uri="{BB962C8B-B14F-4D97-AF65-F5344CB8AC3E}">
        <p14:creationId xmlns:p14="http://schemas.microsoft.com/office/powerpoint/2010/main" val="14528484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smtClean="0"/>
              <a:t>Another advantage is that you can use the ParaView application to guide</a:t>
            </a:r>
            <a:r>
              <a:rPr lang="en-US" baseline="0" dirty="0" smtClean="0"/>
              <a:t> the co-processing analysis.</a:t>
            </a:r>
          </a:p>
          <a:p>
            <a:pPr>
              <a:buFontTx/>
              <a:buChar char="•"/>
            </a:pPr>
            <a:r>
              <a:rPr lang="en-US" baseline="0" dirty="0" smtClean="0"/>
              <a:t>From the ParaView application you can load a proxy geometry, define a desired analysis, and automatically generate a script understood by ParaView Catalyst.</a:t>
            </a:r>
            <a:endParaRPr lang="en-US" dirty="0"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solidFill>
                  <a:schemeClr val="tx2"/>
                </a:solidFill>
              </a:rPr>
              <a:t>Costs of</a:t>
            </a:r>
            <a:r>
              <a:rPr lang="en-US" i="1" dirty="0" smtClean="0">
                <a:solidFill>
                  <a:schemeClr val="tx2"/>
                </a:solidFill>
              </a:rPr>
              <a:t> in situ </a:t>
            </a:r>
            <a:r>
              <a:rPr lang="en-US" i="0" dirty="0" smtClean="0">
                <a:solidFill>
                  <a:schemeClr val="tx2"/>
                </a:solidFill>
              </a:rPr>
              <a:t>X</a:t>
            </a:r>
            <a:r>
              <a:rPr lang="en-US" dirty="0" smtClean="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200</a:t>
            </a:fld>
            <a:endParaRPr lang="en-US"/>
          </a:p>
        </p:txBody>
      </p:sp>
    </p:spTree>
    <p:extLst>
      <p:ext uri="{BB962C8B-B14F-4D97-AF65-F5344CB8AC3E}">
        <p14:creationId xmlns:p14="http://schemas.microsoft.com/office/powerpoint/2010/main" val="14455302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t>MPAS-O simulation</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203</a:t>
            </a:fld>
            <a:endParaRPr lang="en-US"/>
          </a:p>
        </p:txBody>
      </p:sp>
    </p:spTree>
    <p:extLst>
      <p:ext uri="{BB962C8B-B14F-4D97-AF65-F5344CB8AC3E}">
        <p14:creationId xmlns:p14="http://schemas.microsoft.com/office/powerpoint/2010/main" val="65215106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XRAGE</a:t>
            </a:r>
            <a:r>
              <a:rPr lang="en-US" sz="1200" baseline="0" dirty="0" smtClean="0"/>
              <a:t> </a:t>
            </a:r>
            <a:r>
              <a:rPr lang="en-US" sz="1200" dirty="0" smtClean="0"/>
              <a:t>Cx60j with basic </a:t>
            </a:r>
            <a:r>
              <a:rPr lang="en-US" sz="1200" i="1" dirty="0" smtClean="0"/>
              <a:t>In Situ </a:t>
            </a:r>
            <a:r>
              <a:rPr lang="en-US" sz="1200" dirty="0" smtClean="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204</a:t>
            </a:fld>
            <a:endParaRPr lang="en-US"/>
          </a:p>
        </p:txBody>
      </p:sp>
    </p:spTree>
    <p:extLst>
      <p:ext uri="{BB962C8B-B14F-4D97-AF65-F5344CB8AC3E}">
        <p14:creationId xmlns:p14="http://schemas.microsoft.com/office/powerpoint/2010/main" val="264937444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smtClean="0"/>
              <a:t>Most of the day</a:t>
            </a:r>
            <a:r>
              <a:rPr lang="en-US" baseline="0" dirty="0" smtClean="0"/>
              <a:t> is focused on the Developer perspective</a:t>
            </a:r>
          </a:p>
          <a:p>
            <a:r>
              <a:rPr lang="en-US" baseline="0" dirty="0" smtClean="0"/>
              <a:t>How do you implement these technologies into a simulation</a:t>
            </a:r>
          </a:p>
        </p:txBody>
      </p:sp>
    </p:spTree>
    <p:extLst>
      <p:ext uri="{BB962C8B-B14F-4D97-AF65-F5344CB8AC3E}">
        <p14:creationId xmlns:p14="http://schemas.microsoft.com/office/powerpoint/2010/main" val="420603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smtClean="0"/>
              <a:t>Another advantage is that you can use the ParaView application to guide</a:t>
            </a:r>
            <a:r>
              <a:rPr lang="en-US" baseline="0" dirty="0" smtClean="0"/>
              <a:t> the co-processing analysis.</a:t>
            </a:r>
          </a:p>
          <a:p>
            <a:pPr>
              <a:buFontTx/>
              <a:buChar char="•"/>
            </a:pPr>
            <a:r>
              <a:rPr lang="en-US" baseline="0" dirty="0" smtClean="0"/>
              <a:t>From the ParaView application you can load a proxy geometry, define a desired analysis, and automatically generate a script understood by ParaView Catalyst.</a:t>
            </a:r>
            <a:endParaRPr lang="en-US" dirty="0"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while running ParaView.</a:t>
            </a:r>
          </a:p>
          <a:p>
            <a:r>
              <a:rPr lang="en-US" baseline="0" dirty="0" smtClean="0"/>
              <a:t>Auto Load option means the plugin will be loaded whenever ParaView is run.</a:t>
            </a:r>
            <a:endParaRPr lang="en-US" dirty="0"/>
          </a:p>
        </p:txBody>
      </p:sp>
    </p:spTree>
    <p:extLst>
      <p:ext uri="{BB962C8B-B14F-4D97-AF65-F5344CB8AC3E}">
        <p14:creationId xmlns:p14="http://schemas.microsoft.com/office/powerpoint/2010/main" val="76109947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will add 2 new menu items – </a:t>
            </a:r>
            <a:r>
              <a:rPr lang="en-US" baseline="0" dirty="0" err="1" smtClean="0"/>
              <a:t>CoProcessing</a:t>
            </a:r>
            <a:r>
              <a:rPr lang="en-US" baseline="0" dirty="0" smtClean="0"/>
              <a:t> and Writers.</a:t>
            </a:r>
            <a:endParaRPr lang="en-US" dirty="0"/>
          </a:p>
        </p:txBody>
      </p:sp>
    </p:spTree>
    <p:extLst>
      <p:ext uri="{BB962C8B-B14F-4D97-AF65-F5344CB8AC3E}">
        <p14:creationId xmlns:p14="http://schemas.microsoft.com/office/powerpoint/2010/main" val="315020204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inputs could</a:t>
            </a:r>
            <a:r>
              <a:rPr lang="en-US" baseline="0" dirty="0" smtClean="0"/>
              <a:t> correspond to things like multi-physics (fluid input &amp; solid input) or independent vs. derived fields (velocity, pressure input &amp; </a:t>
            </a:r>
            <a:r>
              <a:rPr lang="en-US" baseline="0" dirty="0" err="1" smtClean="0"/>
              <a:t>vorticity</a:t>
            </a:r>
            <a:r>
              <a:rPr lang="en-US" baseline="0" dirty="0" smtClean="0"/>
              <a:t> input)</a:t>
            </a:r>
          </a:p>
          <a:p>
            <a:pPr defTabSz="931774">
              <a:defRPr/>
            </a:pPr>
            <a:r>
              <a:rPr lang="en-US" dirty="0" smtClean="0"/>
              <a:t>Essentially telling the script generator what inputs we want to use.</a:t>
            </a:r>
          </a:p>
          <a:p>
            <a:endParaRPr lang="en-US" dirty="0"/>
          </a:p>
        </p:txBody>
      </p:sp>
    </p:spTree>
    <p:extLst>
      <p:ext uri="{BB962C8B-B14F-4D97-AF65-F5344CB8AC3E}">
        <p14:creationId xmlns:p14="http://schemas.microsoft.com/office/powerpoint/2010/main" val="327100402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7854005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a:t>
            </a:r>
            <a:r>
              <a:rPr lang="en-US" baseline="0" dirty="0" smtClean="0"/>
              <a:t> of the </a:t>
            </a:r>
            <a:r>
              <a:rPr lang="en-US" baseline="0" dirty="0" err="1" smtClean="0"/>
              <a:t>paraview</a:t>
            </a:r>
            <a:r>
              <a:rPr lang="en-US" baseline="0" dirty="0" smtClean="0"/>
              <a:t> classes derive from VTK – can follow the inheritance hierarchy to get to VTK </a:t>
            </a:r>
            <a:r>
              <a:rPr lang="en-US" baseline="0" dirty="0" err="1" smtClean="0"/>
              <a:t>doxygen</a:t>
            </a:r>
            <a:endParaRPr lang="en-US" baseline="0" dirty="0" smtClean="0"/>
          </a:p>
          <a:p>
            <a:r>
              <a:rPr lang="en-US" baseline="0" dirty="0" smtClean="0"/>
              <a:t>http://paraview.org//Wiki for the main wiki page – also a </a:t>
            </a:r>
            <a:r>
              <a:rPr lang="en-US" baseline="0" dirty="0" err="1" smtClean="0"/>
              <a:t>paraview</a:t>
            </a:r>
            <a:r>
              <a:rPr lang="en-US" baseline="0" dirty="0" smtClean="0"/>
              <a:t> users guide there in </a:t>
            </a:r>
            <a:r>
              <a:rPr lang="en-US" baseline="0" dirty="0" err="1" smtClean="0"/>
              <a:t>pdf</a:t>
            </a:r>
            <a:r>
              <a:rPr lang="en-US" baseline="0" dirty="0" smtClean="0"/>
              <a:t> format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50136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29653992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41171091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5" Type="http://schemas.openxmlformats.org/officeDocument/2006/relationships/image" Target="../media/image4.wmf"/><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39.png"/><Relationship Id="rId5" Type="http://schemas.openxmlformats.org/officeDocument/2006/relationships/image" Target="../media/image130.emf"/><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1.png"/></Relationships>
</file>

<file path=ppt/slides/_rels/slide102.xml.rels><?xml version="1.0" encoding="UTF-8" standalone="yes"?>
<Relationships xmlns="http://schemas.openxmlformats.org/package/2006/relationships"><Relationship Id="rId11" Type="http://schemas.openxmlformats.org/officeDocument/2006/relationships/image" Target="../media/image140.png"/><Relationship Id="rId12"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png"/><Relationship Id="rId8" Type="http://schemas.openxmlformats.org/officeDocument/2006/relationships/image" Target="../media/image137.png"/><Relationship Id="rId9" Type="http://schemas.openxmlformats.org/officeDocument/2006/relationships/image" Target="../media/image138.png"/><Relationship Id="rId10" Type="http://schemas.openxmlformats.org/officeDocument/2006/relationships/image" Target="../media/image13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30.emf"/></Relationships>
</file>

<file path=ppt/slides/_rels/slide10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30.emf"/><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emf"/><Relationship Id="rId3" Type="http://schemas.openxmlformats.org/officeDocument/2006/relationships/image" Target="../media/image120.png"/></Relationships>
</file>

<file path=ppt/slides/_rels/slide106.xml.rels><?xml version="1.0" encoding="UTF-8" standalone="yes"?>
<Relationships xmlns="http://schemas.openxmlformats.org/package/2006/relationships"><Relationship Id="rId3" Type="http://schemas.openxmlformats.org/officeDocument/2006/relationships/image" Target="../media/image106.emf"/><Relationship Id="rId4" Type="http://schemas.openxmlformats.org/officeDocument/2006/relationships/image" Target="../media/image130.emf"/><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 Id="rId3" Type="http://schemas.openxmlformats.org/officeDocument/2006/relationships/image" Target="../media/image90.png"/></Relationships>
</file>

<file path=ppt/slides/_rels/slide108.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9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4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 Id="rId3" Type="http://schemas.openxmlformats.org/officeDocument/2006/relationships/image" Target="../media/image11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90.png"/></Relationships>
</file>

<file path=ppt/slides/_rels/slide1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143.png"/><Relationship Id="rId5" Type="http://schemas.openxmlformats.org/officeDocument/2006/relationships/image" Target="../media/image116.png"/><Relationship Id="rId6"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9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 Id="rId3" Type="http://schemas.openxmlformats.org/officeDocument/2006/relationships/image" Target="../media/image14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14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 Id="rId3" Type="http://schemas.openxmlformats.org/officeDocument/2006/relationships/image" Target="../media/image15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 Id="rId3" Type="http://schemas.openxmlformats.org/officeDocument/2006/relationships/image" Target="../media/image15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9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57.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58.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5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60.png"/></Relationships>
</file>

<file path=ppt/slides/_rels/slide13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61.png"/><Relationship Id="rId6" Type="http://schemas.openxmlformats.org/officeDocument/2006/relationships/image" Target="../media/image162.png"/><Relationship Id="rId1" Type="http://schemas.openxmlformats.org/officeDocument/2006/relationships/slideLayout" Target="../slideLayouts/slideLayout6.xml"/><Relationship Id="rId2" Type="http://schemas.openxmlformats.org/officeDocument/2006/relationships/notesSlide" Target="../notesSlides/notesSlide10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 Id="rId3" Type="http://schemas.openxmlformats.org/officeDocument/2006/relationships/image" Target="../media/image16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46.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image" Target="../media/image166.png"/><Relationship Id="rId6" Type="http://schemas.openxmlformats.org/officeDocument/2006/relationships/image" Target="../media/image167.png"/><Relationship Id="rId7" Type="http://schemas.openxmlformats.org/officeDocument/2006/relationships/image" Target="../media/image168.png"/><Relationship Id="rId1" Type="http://schemas.openxmlformats.org/officeDocument/2006/relationships/slideLayout" Target="../slideLayouts/slideLayout6.xml"/><Relationship Id="rId2" Type="http://schemas.openxmlformats.org/officeDocument/2006/relationships/notesSlide" Target="../notesSlides/notesSlide109.xml"/></Relationships>
</file>

<file path=ppt/slides/_rels/slide147.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image" Target="../media/image168.png"/><Relationship Id="rId7" Type="http://schemas.openxmlformats.org/officeDocument/2006/relationships/image" Target="../media/image169.png"/><Relationship Id="rId8" Type="http://schemas.openxmlformats.org/officeDocument/2006/relationships/image" Target="../media/image170.png"/><Relationship Id="rId9" Type="http://schemas.openxmlformats.org/officeDocument/2006/relationships/image" Target="../media/image164.png"/><Relationship Id="rId10" Type="http://schemas.openxmlformats.org/officeDocument/2006/relationships/image" Target="../media/image171.png"/><Relationship Id="rId11" Type="http://schemas.openxmlformats.org/officeDocument/2006/relationships/image" Target="../media/image172.png"/><Relationship Id="rId1" Type="http://schemas.openxmlformats.org/officeDocument/2006/relationships/slideLayout" Target="../slideLayouts/slideLayout6.xml"/><Relationship Id="rId2" Type="http://schemas.openxmlformats.org/officeDocument/2006/relationships/notesSlide" Target="../notesSlides/notesSlide110.xml"/></Relationships>
</file>

<file path=ppt/slides/_rels/slide148.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image" Target="../media/image179.png"/><Relationship Id="rId10" Type="http://schemas.openxmlformats.org/officeDocument/2006/relationships/image" Target="../media/image180.png"/><Relationship Id="rId11" Type="http://schemas.openxmlformats.org/officeDocument/2006/relationships/image" Target="../media/image181.png"/><Relationship Id="rId1" Type="http://schemas.openxmlformats.org/officeDocument/2006/relationships/slideLayout" Target="../slideLayouts/slideLayout6.xml"/><Relationship Id="rId2" Type="http://schemas.openxmlformats.org/officeDocument/2006/relationships/notesSlide" Target="../notesSlides/notesSlide11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5.xml.rels><?xml version="1.0" encoding="UTF-8" standalone="yes"?>
<Relationships xmlns="http://schemas.openxmlformats.org/package/2006/relationships"><Relationship Id="rId3" Type="http://schemas.openxmlformats.org/officeDocument/2006/relationships/hyperlink" Target="http://www.paraview.org/paraview-guide/" TargetMode="External"/><Relationship Id="rId4" Type="http://schemas.openxmlformats.org/officeDocument/2006/relationships/hyperlink" Target="http://www.paraview.org" TargetMode="External"/><Relationship Id="rId5" Type="http://schemas.openxmlformats.org/officeDocument/2006/relationships/hyperlink" Target="mailto:paraview@paraview.org" TargetMode="External"/><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54.xml.rels><?xml version="1.0" encoding="UTF-8" standalone="yes"?>
<Relationships xmlns="http://schemas.openxmlformats.org/package/2006/relationships"><Relationship Id="rId3" Type="http://schemas.openxmlformats.org/officeDocument/2006/relationships/hyperlink" Target="http://www.cmake.org/" TargetMode="External"/><Relationship Id="rId4" Type="http://schemas.openxmlformats.org/officeDocument/2006/relationships/hyperlink" Target="http://www.mesa3d.org/" TargetMode="External"/><Relationship Id="rId5" Type="http://schemas.openxmlformats.org/officeDocument/2006/relationships/hyperlink" Target="http://www.paraview.org/Wiki/Setting_up_a_ParaView_Server%23Compiling" TargetMode="External"/><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55.xml.rels><?xml version="1.0" encoding="UTF-8" standalone="yes"?>
<Relationships xmlns="http://schemas.openxmlformats.org/package/2006/relationships"><Relationship Id="rId3" Type="http://schemas.openxmlformats.org/officeDocument/2006/relationships/hyperlink" Target="http://www.paraview.org/Wiki/Setting_up_a_ParaView_Server%23Running_the_Server" TargetMode="External"/><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1" Type="http://schemas.openxmlformats.org/officeDocument/2006/relationships/slideLayout" Target="../slideLayouts/slideLayout6.xml"/><Relationship Id="rId2" Type="http://schemas.openxmlformats.org/officeDocument/2006/relationships/notesSlide" Target="../notesSlides/notesSlide1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png"/><Relationship Id="rId3" Type="http://schemas.openxmlformats.org/officeDocument/2006/relationships/image" Target="../media/image1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png"/><Relationship Id="rId3" Type="http://schemas.openxmlformats.org/officeDocument/2006/relationships/image" Target="../media/image186.png"/></Relationships>
</file>

<file path=ppt/slides/_rels/slide163.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jpg"/><Relationship Id="rId1" Type="http://schemas.openxmlformats.org/officeDocument/2006/relationships/slideLayout" Target="../slideLayouts/slideLayout2.xml"/><Relationship Id="rId2" Type="http://schemas.openxmlformats.org/officeDocument/2006/relationships/image" Target="../media/image189.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5.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75.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9.xml"/></Relationships>
</file>

<file path=ppt/slides/_rels/slide179.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5" Type="http://schemas.openxmlformats.org/officeDocument/2006/relationships/image" Target="../media/image200.png"/><Relationship Id="rId6" Type="http://schemas.openxmlformats.org/officeDocument/2006/relationships/image" Target="../media/image201.png"/><Relationship Id="rId1" Type="http://schemas.openxmlformats.org/officeDocument/2006/relationships/slideLayout" Target="../slideLayouts/slideLayout4.xml"/><Relationship Id="rId2" Type="http://schemas.openxmlformats.org/officeDocument/2006/relationships/notesSlide" Target="../notesSlides/notesSlide1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80.xml.rels><?xml version="1.0" encoding="UTF-8" standalone="yes"?>
<Relationships xmlns="http://schemas.openxmlformats.org/package/2006/relationships"><Relationship Id="rId3" Type="http://schemas.openxmlformats.org/officeDocument/2006/relationships/image" Target="../media/image202.png"/><Relationship Id="rId4" Type="http://schemas.openxmlformats.org/officeDocument/2006/relationships/image" Target="../media/image203.png"/><Relationship Id="rId5" Type="http://schemas.openxmlformats.org/officeDocument/2006/relationships/image" Target="../media/image204.png"/><Relationship Id="rId1" Type="http://schemas.openxmlformats.org/officeDocument/2006/relationships/slideLayout" Target="../slideLayouts/slideLayout4.xml"/><Relationship Id="rId2" Type="http://schemas.openxmlformats.org/officeDocument/2006/relationships/notesSlide" Target="../notesSlides/notesSlide131.xml"/></Relationships>
</file>

<file path=ppt/slides/_rels/slide181.xml.rels><?xml version="1.0" encoding="UTF-8" standalone="yes"?>
<Relationships xmlns="http://schemas.openxmlformats.org/package/2006/relationships"><Relationship Id="rId3" Type="http://schemas.openxmlformats.org/officeDocument/2006/relationships/image" Target="../media/image205.png"/><Relationship Id="rId4" Type="http://schemas.openxmlformats.org/officeDocument/2006/relationships/image" Target="../media/image206.png"/><Relationship Id="rId1" Type="http://schemas.openxmlformats.org/officeDocument/2006/relationships/slideLayout" Target="../slideLayouts/slideLayout4.xml"/><Relationship Id="rId2" Type="http://schemas.openxmlformats.org/officeDocument/2006/relationships/notesSlide" Target="../notesSlides/notesSlide132.xml"/></Relationships>
</file>

<file path=ppt/slides/_rels/slide182.xml.rels><?xml version="1.0" encoding="UTF-8" standalone="yes"?>
<Relationships xmlns="http://schemas.openxmlformats.org/package/2006/relationships"><Relationship Id="rId3" Type="http://schemas.openxmlformats.org/officeDocument/2006/relationships/image" Target="../media/image207.png"/><Relationship Id="rId4" Type="http://schemas.openxmlformats.org/officeDocument/2006/relationships/image" Target="../media/image208.png"/><Relationship Id="rId5" Type="http://schemas.openxmlformats.org/officeDocument/2006/relationships/image" Target="../media/image209.png"/><Relationship Id="rId6" Type="http://schemas.openxmlformats.org/officeDocument/2006/relationships/image" Target="../media/image210.png"/><Relationship Id="rId7" Type="http://schemas.openxmlformats.org/officeDocument/2006/relationships/image" Target="../media/image103.png"/><Relationship Id="rId8" Type="http://schemas.openxmlformats.org/officeDocument/2006/relationships/image" Target="../media/image105.emf"/><Relationship Id="rId9" Type="http://schemas.openxmlformats.org/officeDocument/2006/relationships/image" Target="../media/image106.emf"/><Relationship Id="rId1" Type="http://schemas.openxmlformats.org/officeDocument/2006/relationships/slideLayout" Target="../slideLayouts/slideLayout4.xml"/><Relationship Id="rId2" Type="http://schemas.openxmlformats.org/officeDocument/2006/relationships/notesSlide" Target="../notesSlides/notesSlide13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211.png"/></Relationships>
</file>

<file path=ppt/slides/_rels/slide184.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03.png"/><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png"/><Relationship Id="rId3" Type="http://schemas.openxmlformats.org/officeDocument/2006/relationships/image" Target="../media/image214.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89.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image" Target="../media/image217.png"/><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218.png"/></Relationships>
</file>

<file path=ppt/slides/_rels/slide191.xml.rels><?xml version="1.0" encoding="UTF-8" standalone="yes"?>
<Relationships xmlns="http://schemas.openxmlformats.org/package/2006/relationships"><Relationship Id="rId3" Type="http://schemas.openxmlformats.org/officeDocument/2006/relationships/image" Target="../media/image220.png"/><Relationship Id="rId4" Type="http://schemas.openxmlformats.org/officeDocument/2006/relationships/image" Target="../media/image221.png"/><Relationship Id="rId5" Type="http://schemas.openxmlformats.org/officeDocument/2006/relationships/image" Target="../media/image222.png"/><Relationship Id="rId1" Type="http://schemas.openxmlformats.org/officeDocument/2006/relationships/slideLayout" Target="../slideLayouts/slideLayout2.xml"/><Relationship Id="rId2" Type="http://schemas.openxmlformats.org/officeDocument/2006/relationships/image" Target="../media/image219.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223.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4.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98.xml.rels><?xml version="1.0" encoding="UTF-8" standalone="yes"?>
<Relationships xmlns="http://schemas.openxmlformats.org/package/2006/relationships"><Relationship Id="rId3" Type="http://schemas.openxmlformats.org/officeDocument/2006/relationships/image" Target="../media/image225.jpeg"/><Relationship Id="rId4" Type="http://schemas.openxmlformats.org/officeDocument/2006/relationships/image" Target="../media/image226.jpeg"/><Relationship Id="rId5" Type="http://schemas.openxmlformats.org/officeDocument/2006/relationships/image" Target="../media/image227.jpeg"/><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99.xml.rels><?xml version="1.0" encoding="UTF-8" standalone="yes"?>
<Relationships xmlns="http://schemas.openxmlformats.org/package/2006/relationships"><Relationship Id="rId3" Type="http://schemas.openxmlformats.org/officeDocument/2006/relationships/image" Target="../media/image228.png"/><Relationship Id="rId4" Type="http://schemas.openxmlformats.org/officeDocument/2006/relationships/image" Target="../media/image229.png"/><Relationship Id="rId5" Type="http://schemas.openxmlformats.org/officeDocument/2006/relationships/image" Target="../media/image230.png"/><Relationship Id="rId6" Type="http://schemas.openxmlformats.org/officeDocument/2006/relationships/image" Target="../media/image231.png"/><Relationship Id="rId7" Type="http://schemas.openxmlformats.org/officeDocument/2006/relationships/image" Target="../media/image232.png"/><Relationship Id="rId8"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6.xml"/></Relationships>
</file>

<file path=ppt/slides/_rels/slide201.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6.xml"/><Relationship Id="rId6" Type="http://schemas.openxmlformats.org/officeDocument/2006/relationships/image" Target="../media/image233.png"/><Relationship Id="rId7" Type="http://schemas.openxmlformats.org/officeDocument/2006/relationships/image" Target="../media/image234.png"/><Relationship Id="rId1" Type="http://schemas.microsoft.com/office/2007/relationships/media" Target="../media/media1.avi"/><Relationship Id="rId2" Type="http://schemas.openxmlformats.org/officeDocument/2006/relationships/video" Target="../media/media1.avi"/></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5.png"/></Relationships>
</file>

<file path=ppt/slides/_rels/slide203.xml.rels><?xml version="1.0" encoding="UTF-8" standalone="yes"?>
<Relationships xmlns="http://schemas.openxmlformats.org/package/2006/relationships"><Relationship Id="rId3" Type="http://schemas.openxmlformats.org/officeDocument/2006/relationships/image" Target="../media/image236.jpeg"/><Relationship Id="rId4" Type="http://schemas.openxmlformats.org/officeDocument/2006/relationships/image" Target="../media/image237.jpeg"/><Relationship Id="rId1" Type="http://schemas.openxmlformats.org/officeDocument/2006/relationships/slideLayout" Target="../slideLayouts/slideLayout5.xml"/><Relationship Id="rId2" Type="http://schemas.openxmlformats.org/officeDocument/2006/relationships/notesSlide" Target="../notesSlides/notesSlide14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8.xml"/><Relationship Id="rId3" Type="http://schemas.openxmlformats.org/officeDocument/2006/relationships/chart" Target="../charts/char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s>
</file>

<file path=ppt/slides/_rels/slide206.xml.rels><?xml version="1.0" encoding="UTF-8" standalone="yes"?>
<Relationships xmlns="http://schemas.openxmlformats.org/package/2006/relationships"><Relationship Id="rId3" Type="http://schemas.openxmlformats.org/officeDocument/2006/relationships/image" Target="../media/image238.png"/><Relationship Id="rId4" Type="http://schemas.openxmlformats.org/officeDocument/2006/relationships/image" Target="../media/image160.png"/><Relationship Id="rId5" Type="http://schemas.openxmlformats.org/officeDocument/2006/relationships/image" Target="../media/image228.png"/><Relationship Id="rId6" Type="http://schemas.openxmlformats.org/officeDocument/2006/relationships/image" Target="../media/image229.png"/><Relationship Id="rId7" Type="http://schemas.openxmlformats.org/officeDocument/2006/relationships/image" Target="../media/image230.png"/><Relationship Id="rId8" Type="http://schemas.openxmlformats.org/officeDocument/2006/relationships/image" Target="../media/image231.png"/><Relationship Id="rId9" Type="http://schemas.openxmlformats.org/officeDocument/2006/relationships/image" Target="../media/image232.png"/><Relationship Id="rId10"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50.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39.png"/><Relationship Id="rId4" Type="http://schemas.openxmlformats.org/officeDocument/2006/relationships/image" Target="../media/image240.png"/><Relationship Id="rId5" Type="http://schemas.openxmlformats.org/officeDocument/2006/relationships/image" Target="../media/image241.png"/><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0.xml.rels><?xml version="1.0" encoding="UTF-8" standalone="yes"?>
<Relationships xmlns="http://schemas.openxmlformats.org/package/2006/relationships"><Relationship Id="rId3" Type="http://schemas.openxmlformats.org/officeDocument/2006/relationships/image" Target="../media/image242.png"/><Relationship Id="rId4" Type="http://schemas.openxmlformats.org/officeDocument/2006/relationships/image" Target="../media/image243.png"/><Relationship Id="rId5" Type="http://schemas.openxmlformats.org/officeDocument/2006/relationships/image" Target="../media/image244.png"/><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212.xml.rels><?xml version="1.0" encoding="UTF-8" standalone="yes"?>
<Relationships xmlns="http://schemas.openxmlformats.org/package/2006/relationships"><Relationship Id="rId3" Type="http://schemas.openxmlformats.org/officeDocument/2006/relationships/image" Target="../media/image245.png"/><Relationship Id="rId4" Type="http://schemas.openxmlformats.org/officeDocument/2006/relationships/image" Target="../media/image242.png"/><Relationship Id="rId1" Type="http://schemas.openxmlformats.org/officeDocument/2006/relationships/slideLayout" Target="../slideLayouts/slideLayout4.xml"/><Relationship Id="rId2" Type="http://schemas.openxmlformats.org/officeDocument/2006/relationships/notesSlide" Target="../notesSlides/notesSlide154.xml"/></Relationships>
</file>

<file path=ppt/slides/_rels/slide213.xml.rels><?xml version="1.0" encoding="UTF-8" standalone="yes"?>
<Relationships xmlns="http://schemas.openxmlformats.org/package/2006/relationships"><Relationship Id="rId3" Type="http://schemas.openxmlformats.org/officeDocument/2006/relationships/image" Target="../media/image246.png"/><Relationship Id="rId4" Type="http://schemas.openxmlformats.org/officeDocument/2006/relationships/image" Target="../media/image244.png"/><Relationship Id="rId5" Type="http://schemas.openxmlformats.org/officeDocument/2006/relationships/image" Target="../media/image243.png"/><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247.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7.xml"/><Relationship Id="rId3" Type="http://schemas.openxmlformats.org/officeDocument/2006/relationships/image" Target="../media/image248.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hyperlink" Target="http://paraview.org/Wiki/images/4/48/CatalystUsersGuide.pdf" TargetMode="External"/><Relationship Id="rId4" Type="http://schemas.openxmlformats.org/officeDocument/2006/relationships/hyperlink" Target="http://catalyst.paraview.org/" TargetMode="External"/><Relationship Id="rId5" Type="http://schemas.openxmlformats.org/officeDocument/2006/relationships/hyperlink" Target="https://github.com/acbauer/CatalystExampleCode" TargetMode="External"/><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219.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4" Type="http://schemas.openxmlformats.org/officeDocument/2006/relationships/hyperlink" Target="http://www.paraview.org/Wiki/ParaView" TargetMode="External"/><Relationship Id="rId5" Type="http://schemas.openxmlformats.org/officeDocument/2006/relationships/hyperlink" Target="http://www.paraview.org/Wiki/Setting_up_a_ParaView_Server" TargetMode="External"/><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4" Type="http://schemas.openxmlformats.org/officeDocument/2006/relationships/hyperlink" Target="http://www.paraview.org/Wiki/The_ParaView_Tutorial"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9.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emf"/><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11" Type="http://schemas.openxmlformats.org/officeDocument/2006/relationships/image" Target="../media/image79.png"/><Relationship Id="rId12" Type="http://schemas.openxmlformats.org/officeDocument/2006/relationships/image" Target="../media/image80.png"/><Relationship Id="rId13" Type="http://schemas.openxmlformats.org/officeDocument/2006/relationships/image" Target="../media/image81.png"/><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8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8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8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39.png"/><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emf"/><Relationship Id="rId5" Type="http://schemas.openxmlformats.org/officeDocument/2006/relationships/image" Target="../media/image105.emf"/><Relationship Id="rId6" Type="http://schemas.openxmlformats.org/officeDocument/2006/relationships/image" Target="../media/image106.emf"/><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7.png"/><Relationship Id="rId5" Type="http://schemas.openxmlformats.org/officeDocument/2006/relationships/image" Target="../media/image39.png"/><Relationship Id="rId6" Type="http://schemas.openxmlformats.org/officeDocument/2006/relationships/image" Target="../media/image105.emf"/><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7.png"/><Relationship Id="rId5" Type="http://schemas.openxmlformats.org/officeDocument/2006/relationships/image" Target="../media/image39.png"/><Relationship Id="rId6" Type="http://schemas.openxmlformats.org/officeDocument/2006/relationships/image" Target="../media/image105.emf"/><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09.png"/></Relationships>
</file>

<file path=ppt/slides/_rels/slide7.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9.png"/></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13.png"/><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114.png"/></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118.emf"/></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17.png"/><Relationship Id="rId5"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17.png"/><Relationship Id="rId5" Type="http://schemas.openxmlformats.org/officeDocument/2006/relationships/image" Target="../media/image120.png"/><Relationship Id="rId6"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 Id="rId3" Type="http://schemas.openxmlformats.org/officeDocument/2006/relationships/image" Target="../media/image12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2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11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9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2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39.png"/><Relationship Id="rId5"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39.png"/><Relationship Id="rId5"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94.png"/><Relationship Id="rId5"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3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12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3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39.png"/></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8.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2016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14, 2016</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2015-7814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smtClean="0">
                <a:latin typeface="+mn-lt"/>
              </a:rPr>
              <a:t>Jonathan </a:t>
            </a:r>
            <a:r>
              <a:rPr lang="en-US" sz="2000" dirty="0" err="1" smtClean="0">
                <a:latin typeface="+mn-lt"/>
              </a:rPr>
              <a:t>Woodring</a:t>
            </a:r>
            <a:endParaRPr lang="en-US" sz="2000" dirty="0" smtClean="0">
              <a:latin typeface="+mn-lt"/>
            </a:endParaRPr>
          </a:p>
          <a:p>
            <a:pPr algn="ctr"/>
            <a:r>
              <a:rPr lang="en-US" sz="2000" dirty="0" smtClean="0">
                <a:latin typeface="+mn-lt"/>
              </a:rPr>
              <a:t>John </a:t>
            </a:r>
            <a:r>
              <a:rPr lang="en-US" sz="2000" dirty="0" err="1" smtClean="0">
                <a:latin typeface="+mn-lt"/>
              </a:rPr>
              <a:t>Patchett</a:t>
            </a:r>
            <a:endParaRPr lang="en-US" sz="2000" dirty="0" smtClean="0">
              <a:latin typeface="+mn-lt"/>
            </a:endParaRP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spTree>
    <p:extLst>
      <p:ext uri="{BB962C8B-B14F-4D97-AF65-F5344CB8AC3E}">
        <p14:creationId xmlns:p14="http://schemas.microsoft.com/office/powerpoint/2010/main" val="21339335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17029207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14474867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smtClean="0">
                <a:ea typeface="ＭＳ Ｐゴシック" pitchFamily="-107" charset="-128"/>
              </a:rPr>
              <a:t>Surface Cell Selection</a:t>
            </a:r>
          </a:p>
          <a:p>
            <a:pPr marL="347472">
              <a:spcBef>
                <a:spcPts val="0"/>
              </a:spcBef>
              <a:buFontTx/>
              <a:buNone/>
            </a:pPr>
            <a:r>
              <a:rPr lang="en-US" sz="2400" dirty="0" smtClean="0">
                <a:ea typeface="ＭＳ Ｐゴシック" pitchFamily="-107" charset="-128"/>
              </a:rPr>
              <a:t>(shortcut: s)</a:t>
            </a:r>
          </a:p>
          <a:p>
            <a:pPr>
              <a:spcBef>
                <a:spcPct val="60000"/>
              </a:spcBef>
              <a:buFontTx/>
              <a:buNone/>
            </a:pPr>
            <a:r>
              <a:rPr lang="en-US" sz="2400" dirty="0" smtClean="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smtClean="0">
                <a:ea typeface="ＭＳ Ｐゴシック" pitchFamily="-107" charset="-128"/>
              </a:rPr>
              <a:t>Through Cell Selection</a:t>
            </a:r>
          </a:p>
          <a:p>
            <a:pPr>
              <a:spcBef>
                <a:spcPts val="0"/>
              </a:spcBef>
              <a:buFontTx/>
              <a:buNone/>
            </a:pPr>
            <a:r>
              <a:rPr lang="en-US" sz="2400" dirty="0" smtClean="0">
                <a:ea typeface="ＭＳ Ｐゴシック" pitchFamily="-107" charset="-128"/>
              </a:rPr>
              <a:t>(shortcut: f)</a:t>
            </a:r>
          </a:p>
          <a:p>
            <a:pPr>
              <a:spcBef>
                <a:spcPct val="60000"/>
              </a:spcBef>
              <a:buFontTx/>
              <a:buNone/>
            </a:pPr>
            <a:r>
              <a:rPr lang="en-US" sz="2400" dirty="0" smtClean="0">
                <a:ea typeface="ＭＳ Ｐゴシック" pitchFamily="-107" charset="-128"/>
              </a:rPr>
              <a:t>Through Point Selection</a:t>
            </a:r>
          </a:p>
          <a:p>
            <a:pPr>
              <a:spcBef>
                <a:spcPts val="0"/>
              </a:spcBef>
              <a:buFontTx/>
              <a:buNone/>
            </a:pPr>
            <a:r>
              <a:rPr lang="en-US" sz="2400" dirty="0" smtClean="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a:t>
            </a:r>
            <a:r>
              <a:rPr lang="en-US" sz="2400" dirty="0" smtClean="0">
                <a:ea typeface="ＭＳ Ｐゴシック" pitchFamily="-107" charset="-128"/>
              </a:rPr>
              <a:t>Cells (</a:t>
            </a:r>
            <a:r>
              <a:rPr lang="en-US" sz="2400" dirty="0">
                <a:ea typeface="ＭＳ Ｐゴシック" pitchFamily="-107" charset="-128"/>
              </a:rPr>
              <a:t>polygon)</a:t>
            </a:r>
          </a:p>
          <a:p>
            <a:pPr>
              <a:spcBef>
                <a:spcPct val="60000"/>
              </a:spcBef>
              <a:buFontTx/>
              <a:buNone/>
            </a:pPr>
            <a:r>
              <a:rPr lang="en-US" sz="2400" dirty="0" smtClean="0">
                <a:ea typeface="ＭＳ Ｐゴシック" pitchFamily="-107" charset="-128"/>
              </a:rPr>
              <a:t>Select Points (polygon)</a:t>
            </a:r>
          </a:p>
          <a:p>
            <a:pPr>
              <a:spcBef>
                <a:spcPct val="60000"/>
              </a:spcBef>
              <a:buFontTx/>
              <a:buNone/>
            </a:pPr>
            <a:r>
              <a:rPr lang="en-US" sz="2400" dirty="0" smtClean="0">
                <a:ea typeface="ＭＳ Ｐゴシック" pitchFamily="-107" charset="-128"/>
              </a:rPr>
              <a:t>Block Selection</a:t>
            </a:r>
          </a:p>
          <a:p>
            <a:pPr>
              <a:spcBef>
                <a:spcPts val="0"/>
              </a:spcBef>
              <a:buFontTx/>
              <a:buNone/>
            </a:pPr>
            <a:r>
              <a:rPr lang="en-US" sz="2400" dirty="0" smtClean="0">
                <a:ea typeface="ＭＳ Ｐゴシック" pitchFamily="-107" charset="-128"/>
              </a:rPr>
              <a:t>(shortcut: b)</a:t>
            </a:r>
          </a:p>
          <a:p>
            <a:pPr>
              <a:spcBef>
                <a:spcPct val="60000"/>
              </a:spcBef>
              <a:buFontTx/>
              <a:buNone/>
            </a:pPr>
            <a:r>
              <a:rPr lang="en-US" sz="2400" dirty="0" smtClean="0">
                <a:ea typeface="ＭＳ Ｐゴシック" pitchFamily="-107" charset="-128"/>
              </a:rPr>
              <a:t>Interactively Select Cells</a:t>
            </a:r>
          </a:p>
          <a:p>
            <a:pPr>
              <a:spcBef>
                <a:spcPct val="60000"/>
              </a:spcBef>
              <a:buFontTx/>
              <a:buNone/>
            </a:pPr>
            <a:r>
              <a:rPr lang="en-US" sz="2400" dirty="0" smtClean="0">
                <a:ea typeface="ＭＳ Ｐゴシック" pitchFamily="-107" charset="-128"/>
              </a:rPr>
              <a:t>Interactively Select Points</a:t>
            </a:r>
          </a:p>
          <a:p>
            <a:pPr>
              <a:spcBef>
                <a:spcPct val="60000"/>
              </a:spcBef>
              <a:buFontTx/>
              <a:buNone/>
            </a:pPr>
            <a:r>
              <a:rPr lang="en-US" sz="2400" dirty="0" smtClean="0">
                <a:ea typeface="ＭＳ Ｐゴシック" pitchFamily="-107" charset="-128"/>
              </a:rPr>
              <a:t>Hover Point Query</a:t>
            </a:r>
            <a:endParaRPr lang="en-US" sz="2400" dirty="0">
              <a:ea typeface="ＭＳ Ｐゴシック" pitchFamily="-107" charset="-128"/>
            </a:endParaRP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198" y="4969042"/>
            <a:ext cx="432778" cy="432778"/>
          </a:xfrm>
          <a:prstGeom prst="rect">
            <a:avLst/>
          </a:prstGeom>
        </p:spPr>
      </p:pic>
    </p:spTree>
    <p:extLst>
      <p:ext uri="{BB962C8B-B14F-4D97-AF65-F5344CB8AC3E}">
        <p14:creationId xmlns:p14="http://schemas.microsoft.com/office/powerpoint/2010/main" val="5882020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41063627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497146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680532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800" dirty="0" smtClean="0">
                <a:ea typeface="ＭＳ Ｐゴシック" pitchFamily="-107" charset="-128"/>
              </a:rPr>
              <a:t>Started in 2000 as collaborative effort between Los Alamos National Laboratories and </a:t>
            </a:r>
            <a:r>
              <a:rPr lang="en-US" sz="2800" dirty="0" err="1" smtClean="0">
                <a:ea typeface="ＭＳ Ｐゴシック" pitchFamily="-107" charset="-128"/>
              </a:rPr>
              <a:t>Kitware</a:t>
            </a:r>
            <a:r>
              <a:rPr lang="en-US" sz="2800" dirty="0" smtClean="0">
                <a:ea typeface="ＭＳ Ｐゴシック" pitchFamily="-107" charset="-128"/>
              </a:rPr>
              <a:t> Inc. (lead by James Ahrens).</a:t>
            </a:r>
          </a:p>
          <a:p>
            <a:pPr lvl="1"/>
            <a:r>
              <a:rPr lang="en-US" sz="2600" dirty="0" smtClean="0">
                <a:ea typeface="ＭＳ Ｐゴシック" pitchFamily="-107" charset="-128"/>
              </a:rPr>
              <a:t>ParaView 0.6 released October 2002.</a:t>
            </a:r>
          </a:p>
          <a:p>
            <a:r>
              <a:rPr lang="en-US" sz="2800" dirty="0" smtClean="0">
                <a:ea typeface="ＭＳ Ｐゴシック" pitchFamily="-107" charset="-128"/>
              </a:rPr>
              <a:t>September 2005: collaborative effort between Sandia National Laboratories, </a:t>
            </a:r>
            <a:r>
              <a:rPr lang="en-US" sz="2800" dirty="0" err="1" smtClean="0">
                <a:ea typeface="ＭＳ Ｐゴシック" pitchFamily="-107" charset="-128"/>
              </a:rPr>
              <a:t>Kitware</a:t>
            </a:r>
            <a:r>
              <a:rPr lang="en-US" sz="2800" dirty="0" smtClean="0">
                <a:ea typeface="ＭＳ Ｐゴシック" pitchFamily="-107" charset="-128"/>
              </a:rPr>
              <a:t> Inc. and </a:t>
            </a:r>
            <a:r>
              <a:rPr lang="en-US" sz="2800" dirty="0" err="1" smtClean="0">
                <a:ea typeface="ＭＳ Ｐゴシック" pitchFamily="-107" charset="-128"/>
              </a:rPr>
              <a:t>CSimSoft</a:t>
            </a:r>
            <a:r>
              <a:rPr lang="en-US" sz="2800" dirty="0" smtClean="0">
                <a:ea typeface="ＭＳ Ｐゴシック" pitchFamily="-107" charset="-128"/>
              </a:rPr>
              <a:t> to rewrite user interface to be more user friendly and develop quantitative analysis framework.</a:t>
            </a:r>
          </a:p>
          <a:p>
            <a:pPr lvl="1"/>
            <a:r>
              <a:rPr lang="en-US" sz="2600" dirty="0" smtClean="0">
                <a:ea typeface="ＭＳ Ｐゴシック" pitchFamily="-107" charset="-128"/>
              </a:rPr>
              <a:t>ParaView 3.0 released in May 2007.</a:t>
            </a:r>
          </a:p>
          <a:p>
            <a:r>
              <a:rPr lang="en-US" sz="2800" dirty="0" smtClean="0">
                <a:ea typeface="ＭＳ Ｐゴシック" pitchFamily="-107" charset="-128"/>
              </a:rPr>
              <a:t>ParaView 4.0 released in June 2013.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4847014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1834408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699014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Camera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40230710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38416415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0737038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p:txBody>
      </p:sp>
    </p:spTree>
    <p:extLst>
      <p:ext uri="{BB962C8B-B14F-4D97-AF65-F5344CB8AC3E}">
        <p14:creationId xmlns:p14="http://schemas.microsoft.com/office/powerpoint/2010/main" val="31888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14417052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16973911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911971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9217308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7993927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 </a:t>
            </a:r>
            <a:r>
              <a:rPr lang="en-US" sz="2000" dirty="0" err="1" smtClean="0">
                <a:latin typeface="Courier"/>
                <a:cs typeface="Courier"/>
              </a:rPr>
              <a:t>sphere.ThetaResolution</a:t>
            </a:r>
            <a:endParaRPr lang="en-US" sz="2000" dirty="0" smtClean="0">
              <a:latin typeface="Courier"/>
              <a:cs typeface="Courier"/>
            </a:endParaRPr>
          </a:p>
          <a:p>
            <a:pPr marL="171450" indent="0">
              <a:buNone/>
            </a:pPr>
            <a:r>
              <a:rPr lang="en-US" sz="2000" dirty="0" err="1">
                <a:latin typeface="Courier"/>
                <a:cs typeface="Courier"/>
              </a:rPr>
              <a:t>s</a:t>
            </a:r>
            <a:r>
              <a:rPr lang="en-US" sz="2000" dirty="0" err="1" smtClean="0">
                <a:latin typeface="Courier"/>
                <a:cs typeface="Courier"/>
              </a:rPr>
              <a:t>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a:latin typeface="Courier"/>
                <a:cs typeface="Courier"/>
              </a:rPr>
              <a:t>s</a:t>
            </a:r>
            <a:r>
              <a:rPr lang="en-US" sz="2000" dirty="0" err="1" smtClean="0">
                <a:latin typeface="Courier"/>
                <a:cs typeface="Courier"/>
              </a:rPr>
              <a:t>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41646572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24914741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Pipeline Objects</a:t>
            </a:r>
            <a:endParaRPr lang="en-US" dirty="0"/>
          </a:p>
        </p:txBody>
      </p:sp>
      <p:sp>
        <p:nvSpPr>
          <p:cNvPr id="3" name="Content Placeholder 2"/>
          <p:cNvSpPr>
            <a:spLocks noGrp="1"/>
          </p:cNvSpPr>
          <p:nvPr>
            <p:ph idx="1"/>
          </p:nvPr>
        </p:nvSpPr>
        <p:spPr/>
        <p:txBody>
          <a:bodyPr/>
          <a:lstStyle/>
          <a:p>
            <a:r>
              <a:rPr lang="en-US" dirty="0" err="1" smtClean="0">
                <a:latin typeface="Courier"/>
                <a:cs typeface="Courier"/>
              </a:rPr>
              <a:t>GetSources</a:t>
            </a:r>
            <a:r>
              <a:rPr lang="en-US" dirty="0" smtClean="0">
                <a:latin typeface="Courier"/>
                <a:cs typeface="Courier"/>
              </a:rPr>
              <a:t>()</a:t>
            </a:r>
            <a:r>
              <a:rPr lang="en-US" dirty="0" smtClean="0"/>
              <a:t>  Returns a list of objects listed in the </a:t>
            </a:r>
            <a:r>
              <a:rPr lang="en-US" dirty="0" smtClean="0">
                <a:latin typeface="Verdana"/>
                <a:cs typeface="Verdana"/>
              </a:rPr>
              <a:t>Pipeline Browser</a:t>
            </a:r>
            <a:endParaRPr lang="en-US" dirty="0" smtClean="0">
              <a:cs typeface="Verdana"/>
            </a:endParaRPr>
          </a:p>
          <a:p>
            <a:r>
              <a:rPr lang="en-US" dirty="0" err="1" smtClean="0">
                <a:latin typeface="Courier"/>
                <a:cs typeface="Courier"/>
              </a:rPr>
              <a:t>GetActiveSource</a:t>
            </a:r>
            <a:r>
              <a:rPr lang="en-US" dirty="0" smtClean="0">
                <a:latin typeface="Courier"/>
                <a:cs typeface="Courier"/>
              </a:rPr>
              <a:t>()</a:t>
            </a:r>
            <a:r>
              <a:rPr lang="en-US" dirty="0" smtClean="0">
                <a:cs typeface="Verdana"/>
              </a:rPr>
              <a:t>  Returns the object selected in the </a:t>
            </a:r>
            <a:r>
              <a:rPr lang="en-US" dirty="0" smtClean="0">
                <a:latin typeface="Verdana"/>
                <a:cs typeface="Verdana"/>
              </a:rPr>
              <a:t>Pipeline Browser</a:t>
            </a:r>
          </a:p>
          <a:p>
            <a:r>
              <a:rPr lang="en-US" dirty="0" err="1" smtClean="0">
                <a:latin typeface="Courier"/>
                <a:cs typeface="Courier"/>
              </a:rPr>
              <a:t>SetActiveSource</a:t>
            </a:r>
            <a:r>
              <a:rPr lang="en-US" dirty="0" smtClean="0">
                <a:latin typeface="Courier"/>
                <a:cs typeface="Courier"/>
              </a:rPr>
              <a:t>()</a:t>
            </a:r>
            <a:r>
              <a:rPr lang="en-US" dirty="0" smtClean="0">
                <a:cs typeface="Verdana"/>
              </a:rPr>
              <a:t>  Sets the object selected in the </a:t>
            </a:r>
            <a:r>
              <a:rPr lang="en-US" dirty="0" smtClean="0">
                <a:latin typeface="Verdana"/>
                <a:cs typeface="Verdana"/>
              </a:rPr>
              <a:t>Pipeline Browser</a:t>
            </a:r>
            <a:r>
              <a:rPr lang="en-US" dirty="0" smtClean="0">
                <a:cs typeface="Verdana"/>
              </a:rPr>
              <a:t> to the given object</a:t>
            </a:r>
          </a:p>
        </p:txBody>
      </p:sp>
    </p:spTree>
    <p:extLst>
      <p:ext uri="{BB962C8B-B14F-4D97-AF65-F5344CB8AC3E}">
        <p14:creationId xmlns:p14="http://schemas.microsoft.com/office/powerpoint/2010/main" val="1107700748"/>
      </p:ext>
    </p:extLst>
  </p:cSld>
  <p:clrMapOvr>
    <a:masterClrMapping/>
  </p:clrMapOvr>
  <p:transition xmlns:p14="http://schemas.microsoft.com/office/powerpoint/2010/mai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594689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dataset</a:t>
            </a:r>
          </a:p>
          <a:p>
            <a:pPr marL="685800" indent="-514350">
              <a:buFont typeface="+mj-lt"/>
              <a:buAutoNum type="arabicPeriod"/>
            </a:pPr>
            <a:endParaRPr lang="en-US" sz="2000" dirty="0" smtClean="0"/>
          </a:p>
          <a:p>
            <a:pPr marL="171450" indent="0">
              <a:buNone/>
            </a:pPr>
            <a:r>
              <a:rPr lang="en-US" sz="2400" dirty="0" smtClean="0">
                <a:latin typeface="Courier"/>
                <a:cs typeface="Courier"/>
              </a:rPr>
              <a:t>reader = </a:t>
            </a:r>
            <a:r>
              <a:rPr lang="en-US" sz="2400" dirty="0" err="1" smtClean="0">
                <a:latin typeface="Courier"/>
                <a:cs typeface="Courier"/>
              </a:rPr>
              <a:t>OpenDataFile</a:t>
            </a:r>
            <a:r>
              <a:rPr lang="en-US" sz="2400" dirty="0" smtClean="0">
                <a:latin typeface="Courier"/>
                <a:cs typeface="Courier"/>
              </a:rPr>
              <a:t>(</a:t>
            </a:r>
          </a:p>
          <a:p>
            <a:pPr marL="171450" indent="0">
              <a:buNone/>
            </a:pPr>
            <a:r>
              <a:rPr lang="en-US" sz="2400" dirty="0">
                <a:latin typeface="Courier"/>
                <a:cs typeface="Courier"/>
              </a:rPr>
              <a:t> </a:t>
            </a:r>
            <a:r>
              <a:rPr lang="en-US" sz="2400" dirty="0" smtClean="0">
                <a:latin typeface="Courier"/>
                <a:cs typeface="Courier"/>
              </a:rPr>
              <a:t>            ‘&lt;path&gt;/disk_out_ref.ex2’)</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endParaRPr lang="en-US" sz="2400" dirty="0">
              <a:latin typeface="Courier"/>
              <a:cs typeface="Courier"/>
            </a:endParaRPr>
          </a:p>
        </p:txBody>
      </p:sp>
    </p:spTree>
    <p:extLst>
      <p:ext uri="{BB962C8B-B14F-4D97-AF65-F5344CB8AC3E}">
        <p14:creationId xmlns:p14="http://schemas.microsoft.com/office/powerpoint/2010/main" val="28021761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grpSp>
        <p:nvGrpSpPr>
          <p:cNvPr id="33795" name="Group 10"/>
          <p:cNvGrpSpPr>
            <a:grpSpLocks/>
          </p:cNvGrpSpPr>
          <p:nvPr/>
        </p:nvGrpSpPr>
        <p:grpSpPr bwMode="auto">
          <a:xfrm>
            <a:off x="304800" y="1981200"/>
            <a:ext cx="8534400" cy="3084513"/>
            <a:chOff x="432" y="1536"/>
            <a:chExt cx="3552" cy="1284"/>
          </a:xfrm>
        </p:grpSpPr>
        <p:pic>
          <p:nvPicPr>
            <p:cNvPr id="33798" name="Picture 6"/>
            <p:cNvPicPr>
              <a:picLocks noChangeAspect="1" noChangeArrowheads="1"/>
            </p:cNvPicPr>
            <p:nvPr/>
          </p:nvPicPr>
          <p:blipFill>
            <a:blip r:embed="rId3"/>
            <a:srcRect/>
            <a:stretch>
              <a:fillRect/>
            </a:stretch>
          </p:blipFill>
          <p:spPr bwMode="auto">
            <a:xfrm>
              <a:off x="432" y="1536"/>
              <a:ext cx="1530" cy="1284"/>
            </a:xfrm>
            <a:prstGeom prst="rect">
              <a:avLst/>
            </a:prstGeom>
            <a:noFill/>
            <a:ln w="9525">
              <a:noFill/>
              <a:miter lim="800000"/>
              <a:headEnd/>
              <a:tailEnd/>
            </a:ln>
          </p:spPr>
        </p:pic>
        <p:pic>
          <p:nvPicPr>
            <p:cNvPr id="33799" name="Picture 5" descr="shuttle"/>
            <p:cNvPicPr>
              <a:picLocks noChangeAspect="1" noChangeArrowheads="1"/>
            </p:cNvPicPr>
            <p:nvPr/>
          </p:nvPicPr>
          <p:blipFill>
            <a:blip r:embed="rId4"/>
            <a:srcRect/>
            <a:stretch>
              <a:fillRect/>
            </a:stretch>
          </p:blipFill>
          <p:spPr bwMode="auto">
            <a:xfrm>
              <a:off x="2544" y="1536"/>
              <a:ext cx="1440" cy="1284"/>
            </a:xfrm>
            <a:prstGeom prst="rect">
              <a:avLst/>
            </a:prstGeom>
            <a:noFill/>
            <a:ln w="9525">
              <a:noFill/>
              <a:miter lim="800000"/>
              <a:headEnd/>
              <a:tailEnd/>
            </a:ln>
          </p:spPr>
        </p:pic>
        <p:sp>
          <p:nvSpPr>
            <p:cNvPr id="33800" name="AutoShape 7"/>
            <p:cNvSpPr>
              <a:spLocks noChangeArrowheads="1"/>
            </p:cNvSpPr>
            <p:nvPr/>
          </p:nvSpPr>
          <p:spPr bwMode="auto">
            <a:xfrm>
              <a:off x="2073" y="2070"/>
              <a:ext cx="360" cy="216"/>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grpSp>
      <p:sp>
        <p:nvSpPr>
          <p:cNvPr id="33796" name="Rectangle 8"/>
          <p:cNvSpPr>
            <a:spLocks noChangeArrowheads="1"/>
          </p:cNvSpPr>
          <p:nvPr/>
        </p:nvSpPr>
        <p:spPr bwMode="auto">
          <a:xfrm>
            <a:off x="0" y="1254125"/>
            <a:ext cx="9144000" cy="0"/>
          </a:xfrm>
          <a:prstGeom prst="rect">
            <a:avLst/>
          </a:prstGeom>
          <a:noFill/>
          <a:ln w="12700">
            <a:noFill/>
            <a:miter lim="800000"/>
            <a:headEnd/>
            <a:tailEnd/>
          </a:ln>
        </p:spPr>
        <p:txBody>
          <a:bodyPr wrap="none" anchor="ctr">
            <a:spAutoFit/>
          </a:bodyPr>
          <a:lstStyle/>
          <a:p>
            <a:endParaRPr lang="en-US"/>
          </a:p>
        </p:txBody>
      </p:sp>
      <p:sp>
        <p:nvSpPr>
          <p:cNvPr id="33797" name="Rectangle 9"/>
          <p:cNvSpPr>
            <a:spLocks noChangeArrowheads="1"/>
          </p:cNvSpPr>
          <p:nvPr/>
        </p:nvSpPr>
        <p:spPr bwMode="auto">
          <a:xfrm>
            <a:off x="0" y="3292475"/>
            <a:ext cx="1098550" cy="274638"/>
          </a:xfrm>
          <a:prstGeom prst="rect">
            <a:avLst/>
          </a:prstGeom>
          <a:noFill/>
          <a:ln w="12700">
            <a:noFill/>
            <a:miter lim="800000"/>
            <a:headEnd/>
            <a:tailEnd/>
          </a:ln>
        </p:spPr>
        <p:txBody>
          <a:bodyPr wrap="none" anchor="ctr">
            <a:spAutoFit/>
          </a:bodyPr>
          <a:lstStyle/>
          <a:p>
            <a:r>
              <a:rPr lang="en-US" sz="1200">
                <a:latin typeface="Times" pitchFamily="-107" charset="0"/>
                <a:cs typeface="Times New Roman" pitchFamily="-107" charset="0"/>
              </a:rPr>
              <a:t>	</a:t>
            </a:r>
            <a:endParaRPr lang="en-US">
              <a:latin typeface="Times" pitchFamily="-107" charset="0"/>
              <a:cs typeface="Times New Roman" pitchFamily="-107"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reader.GetPointData</a:t>
            </a:r>
            <a:r>
              <a:rPr lang="en-US" sz="2000" dirty="0" smtClean="0">
                <a:latin typeface="Courier"/>
                <a:cs typeface="Courier"/>
              </a:rPr>
              <a:t>()</a:t>
            </a: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3817059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readerRep.ColorArrayName</a:t>
            </a:r>
            <a:r>
              <a:rPr lang="en-US" sz="2000" dirty="0" smtClean="0">
                <a:latin typeface="Courier"/>
                <a:cs typeface="Courier"/>
              </a:rPr>
              <a:t> </a:t>
            </a:r>
            <a:r>
              <a:rPr lang="en-US" sz="2000" dirty="0">
                <a:latin typeface="Courier"/>
                <a:cs typeface="Courier"/>
              </a:rPr>
              <a:t>= '</a:t>
            </a:r>
            <a:r>
              <a:rPr lang="en-US" sz="2000" dirty="0" err="1" smtClean="0">
                <a:latin typeface="Courier"/>
                <a:cs typeface="Courier"/>
              </a:rPr>
              <a:t>Pres</a:t>
            </a:r>
            <a:r>
              <a:rPr lang="en-US" sz="2000" dirty="0" smtClean="0">
                <a:latin typeface="Courier"/>
                <a:cs typeface="Courier"/>
              </a:rPr>
              <a:t>’</a:t>
            </a:r>
            <a:endParaRPr lang="en-US" sz="2000" dirty="0">
              <a:latin typeface="Courier"/>
              <a:cs typeface="Courier"/>
            </a:endParaRPr>
          </a:p>
          <a:p>
            <a:pPr marL="171450" indent="0">
              <a:buNone/>
            </a:pPr>
            <a:r>
              <a:rPr lang="en-US" sz="2000" dirty="0" err="1" smtClean="0">
                <a:latin typeface="Courier"/>
                <a:cs typeface="Courier"/>
              </a:rPr>
              <a:t>readerRep.LookupTable</a:t>
            </a:r>
            <a:r>
              <a:rPr lang="en-US" sz="2000" dirty="0" smtClean="0">
                <a:latin typeface="Courier"/>
                <a:cs typeface="Courier"/>
              </a:rPr>
              <a:t> </a:t>
            </a:r>
            <a:r>
              <a:rPr lang="en-US" sz="2000" dirty="0">
                <a:latin typeface="Courier"/>
                <a:cs typeface="Courier"/>
              </a:rPr>
              <a:t>= \</a:t>
            </a:r>
          </a:p>
          <a:p>
            <a:pPr marL="171450" indent="0">
              <a:buNone/>
            </a:pPr>
            <a:r>
              <a:rPr lang="en-US" sz="2000" dirty="0" smtClean="0">
                <a:latin typeface="Courier"/>
                <a:cs typeface="Courier"/>
              </a:rPr>
              <a:t>… </a:t>
            </a:r>
            <a:r>
              <a:rPr lang="en-US" sz="2000" dirty="0" err="1" smtClean="0">
                <a:latin typeface="Courier"/>
                <a:cs typeface="Courier"/>
              </a:rPr>
              <a:t>AssignLookupTable</a:t>
            </a:r>
            <a:r>
              <a:rPr lang="en-US" sz="2000" dirty="0">
                <a:latin typeface="Courier"/>
                <a:cs typeface="Courier"/>
              </a:rPr>
              <a:t>(</a:t>
            </a:r>
            <a:r>
              <a:rPr lang="en-US" sz="2000" dirty="0" err="1">
                <a:latin typeface="Courier"/>
                <a:cs typeface="Courier"/>
              </a:rPr>
              <a:t>reader.PointData</a:t>
            </a:r>
            <a:r>
              <a:rPr lang="en-US" sz="2000" dirty="0">
                <a:latin typeface="Courier"/>
                <a:cs typeface="Courier"/>
              </a:rPr>
              <a:t>['</a:t>
            </a:r>
            <a:r>
              <a:rPr lang="en-US" sz="2000" dirty="0" err="1">
                <a:latin typeface="Courier"/>
                <a:cs typeface="Courier"/>
              </a:rPr>
              <a:t>Pres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a:t>
            </a:r>
            <a:r>
              <a:rPr lang="en-US" sz="2000" dirty="0">
                <a:latin typeface="Courier"/>
                <a:cs typeface="Courier"/>
              </a:rPr>
              <a:t>Cool to Warm')</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7798555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4495597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a:t>
            </a:r>
            <a:r>
              <a:rPr lang="en-US" sz="2000" dirty="0" err="1" smtClean="0">
                <a:latin typeface="Courier"/>
                <a:cs typeface="Courier"/>
              </a:rPr>
              <a:t>plot.csv</a:t>
            </a:r>
            <a:r>
              <a:rPr lang="en-US" sz="2000" dirty="0" smtClean="0">
                <a:latin typeface="Courier"/>
                <a:cs typeface="Courier"/>
              </a:rPr>
              <a:t>’)</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smtClean="0">
                <a:latin typeface="Courier"/>
                <a:cs typeface="Courier"/>
              </a:rPr>
              <a:t>(’</a:t>
            </a:r>
            <a:r>
              <a:rPr lang="en-US" sz="2000" dirty="0" err="1" smtClean="0">
                <a:latin typeface="Courier"/>
                <a:cs typeface="Courier"/>
              </a:rPr>
              <a:t>XYChartView</a:t>
            </a:r>
            <a:r>
              <a:rPr lang="en-US" sz="2000" dirty="0" smtClean="0">
                <a:latin typeface="Courier"/>
                <a:cs typeface="Courier"/>
              </a:rPr>
              <a:t>’)</a:t>
            </a: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smtClean="0">
                <a:latin typeface="Courier"/>
                <a:cs typeface="Courier"/>
              </a:rPr>
              <a:t>(‘&lt;path&gt;/</a:t>
            </a:r>
            <a:r>
              <a:rPr lang="en-US" sz="2000" dirty="0" err="1" smtClean="0">
                <a:latin typeface="Courier"/>
                <a:cs typeface="Courier"/>
              </a:rPr>
              <a:t>plot.png</a:t>
            </a:r>
            <a:r>
              <a:rPr lang="en-US" sz="2000" dirty="0" smtClean="0">
                <a:latin typeface="Courier"/>
                <a:cs typeface="Courier"/>
              </a:rPr>
              <a:t>’) </a:t>
            </a:r>
            <a:endParaRPr lang="en-US" sz="2000" dirty="0">
              <a:latin typeface="Courier"/>
              <a:cs typeface="Courier"/>
            </a:endParaRP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25312542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of Deflected Wing Flap</a:t>
            </a:r>
            <a:endParaRPr lang="en-US" dirty="0"/>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xmlns:p14="http://schemas.microsoft.com/office/powerpoint/2010/mai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r>
              <a:rPr lang="en-US" dirty="0" smtClean="0">
                <a:ea typeface="ＭＳ Ｐゴシック" pitchFamily="-107" charset="-128"/>
              </a:rPr>
              <a:t>.</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r>
              <a:rPr lang="en-US" dirty="0" smtClean="0">
                <a:ea typeface="ＭＳ Ｐゴシック" pitchFamily="-107" charset="-128"/>
              </a:rPr>
              <a:t>.</a:t>
            </a: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r>
              <a:rPr lang="en-US" dirty="0" smtClean="0">
                <a:ea typeface="ＭＳ Ｐゴシック" pitchFamily="-107" charset="-128"/>
              </a:rPr>
              <a:t>Will </a:t>
            </a:r>
            <a:r>
              <a:rPr lang="en-US" dirty="0">
                <a:ea typeface="ＭＳ Ｐゴシック" pitchFamily="-107" charset="-128"/>
              </a:rPr>
              <a:t>discuss </a:t>
            </a:r>
            <a:r>
              <a:rPr lang="en-US" dirty="0" smtClean="0">
                <a:ea typeface="ＭＳ Ｐゴシック" pitchFamily="-107" charset="-128"/>
              </a:rPr>
              <a:t>those that don’t </a:t>
            </a:r>
            <a:r>
              <a:rPr lang="en-US" dirty="0">
                <a:ea typeface="ＭＳ Ｐゴシック" pitchFamily="-107" charset="-128"/>
              </a:rPr>
              <a:t>later</a:t>
            </a:r>
          </a:p>
          <a:p>
            <a:pPr lvl="1"/>
            <a:endParaRPr lang="en-US" dirty="0" smtClean="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Online Help – </a:t>
            </a:r>
            <a:r>
              <a:rPr lang="en-US" dirty="0" smtClean="0">
                <a:solidFill>
                  <a:srgbClr val="FF0000"/>
                </a:solidFill>
                <a:ea typeface="ＭＳ Ｐゴシック" pitchFamily="-107" charset="-128"/>
              </a:rPr>
              <a:t>F1</a:t>
            </a: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smtClean="0">
                <a:ea typeface="ＭＳ Ｐゴシック" pitchFamily="-107" charset="-128"/>
                <a:hlinkClick r:id="rId3"/>
              </a:rPr>
              <a:t>/</a:t>
            </a:r>
            <a:r>
              <a:rPr lang="en-US" sz="2000" dirty="0" smtClean="0">
                <a:ea typeface="ＭＳ Ｐゴシック" pitchFamily="-107" charset="-128"/>
              </a:rPr>
              <a:t> </a:t>
            </a:r>
            <a:endParaRPr lang="en-US" dirty="0" smtClean="0">
              <a:ea typeface="ＭＳ Ｐゴシック" pitchFamily="-107" charset="-128"/>
            </a:endParaRPr>
          </a:p>
          <a:p>
            <a:r>
              <a:rPr lang="en-US" dirty="0" smtClean="0">
                <a:ea typeface="ＭＳ Ｐゴシック" pitchFamily="-107" charset="-128"/>
              </a:rPr>
              <a:t>The ParaView web page</a:t>
            </a:r>
          </a:p>
          <a:p>
            <a:pPr lvl="1"/>
            <a:r>
              <a:rPr lang="en-US" dirty="0" smtClean="0">
                <a:ea typeface="ＭＳ Ｐゴシック" pitchFamily="-107" charset="-128"/>
                <a:hlinkClick r:id="rId4"/>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5"/>
              </a:rPr>
              <a:t>paraview@paraview.org</a:t>
            </a:r>
            <a:endParaRPr lang="en-US" dirty="0" smtClean="0">
              <a:ea typeface="ＭＳ Ｐゴシック" pitchFamily="-107" charset="-128"/>
            </a:endParaRPr>
          </a:p>
        </p:txBody>
      </p:sp>
      <p:pic>
        <p:nvPicPr>
          <p:cNvPr id="6" name="Picture 4" descr="pqHelp32"/>
          <p:cNvPicPr>
            <a:picLocks noChangeAspect="1" noChangeArrowheads="1"/>
          </p:cNvPicPr>
          <p:nvPr/>
        </p:nvPicPr>
        <p:blipFill>
          <a:blip r:embed="rId6"/>
          <a:srcRect/>
          <a:stretch>
            <a:fillRect/>
          </a:stretch>
        </p:blipFill>
        <p:spPr bwMode="auto">
          <a:xfrm>
            <a:off x="4267200" y="1524000"/>
            <a:ext cx="685800" cy="685800"/>
          </a:xfrm>
          <a:prstGeom prst="rect">
            <a:avLst/>
          </a:prstGeom>
          <a:noFill/>
          <a:ln w="9525">
            <a:noFill/>
            <a:miter lim="800000"/>
            <a:headEnd/>
            <a:tailEnd/>
          </a:ln>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7"/>
          <a:stretch>
            <a:fillRect/>
          </a:stretch>
        </p:blipFill>
        <p:spPr>
          <a:xfrm>
            <a:off x="6553200" y="1219200"/>
            <a:ext cx="2895600" cy="2895600"/>
          </a:xfrm>
          <a:prstGeom prst="rect">
            <a:avLst/>
          </a:prstGeom>
        </p:spPr>
      </p:pic>
      <p:pic>
        <p:nvPicPr>
          <p:cNvPr id="5" name="Picture 4"/>
          <p:cNvPicPr>
            <a:picLocks noChangeAspect="1"/>
          </p:cNvPicPr>
          <p:nvPr/>
        </p:nvPicPr>
        <p:blipFill>
          <a:blip r:embed="rId8"/>
          <a:stretch>
            <a:fillRect/>
          </a:stretch>
        </p:blipFill>
        <p:spPr>
          <a:xfrm>
            <a:off x="5562600" y="3962400"/>
            <a:ext cx="2533993" cy="25908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Run server on large machine</a:t>
            </a:r>
          </a:p>
          <a:p>
            <a:pPr lvl="1"/>
            <a:r>
              <a:rPr lang="en-US" dirty="0" smtClean="0">
                <a:ea typeface="ＭＳ Ｐゴシック" pitchFamily="-107" charset="-128"/>
              </a:rPr>
              <a:t>Aggregate memory</a:t>
            </a:r>
          </a:p>
          <a:p>
            <a:pPr lvl="1"/>
            <a:r>
              <a:rPr lang="en-US" dirty="0" smtClean="0">
                <a:ea typeface="ＭＳ Ｐゴシック" pitchFamily="-107" charset="-128"/>
              </a:rPr>
              <a:t>MPI for communication</a:t>
            </a:r>
          </a:p>
          <a:p>
            <a:pPr marL="457200" lvl="1" indent="0">
              <a:buNone/>
            </a:pPr>
            <a:r>
              <a:rPr lang="en-US" dirty="0" smtClean="0">
                <a:ea typeface="ＭＳ Ｐゴシック" pitchFamily="-107" charset="-128"/>
              </a:rPr>
              <a:t>	</a:t>
            </a:r>
            <a:r>
              <a:rPr lang="en-US" dirty="0" smtClean="0">
                <a:ea typeface="ＭＳ Ｐゴシック" pitchFamily="-107" charset="-128"/>
              </a:rPr>
              <a:t>Kitware binaries </a:t>
            </a:r>
            <a:r>
              <a:rPr lang="en-US" dirty="0" smtClean="0">
                <a:ea typeface="ＭＳ Ｐゴシック" pitchFamily="-107" charset="-128"/>
              </a:rPr>
              <a:t>have </a:t>
            </a:r>
            <a:r>
              <a:rPr lang="en-US" dirty="0" smtClean="0">
                <a:ea typeface="ＭＳ Ｐゴシック" pitchFamily="-107" charset="-128"/>
              </a:rPr>
              <a:t>MPI</a:t>
            </a:r>
          </a:p>
          <a:p>
            <a:pPr marL="457200" lvl="1" indent="0">
              <a:buNone/>
            </a:pPr>
            <a:r>
              <a:rPr lang="en-US" dirty="0">
                <a:ea typeface="ＭＳ Ｐゴシック" pitchFamily="-107" charset="-128"/>
              </a:rPr>
              <a:t>	</a:t>
            </a:r>
            <a:r>
              <a:rPr lang="en-US" dirty="0" smtClean="0">
                <a:ea typeface="ＭＳ Ｐゴシック" pitchFamily="-107" charset="-128"/>
              </a:rPr>
              <a:t> but</a:t>
            </a:r>
            <a:endParaRPr lang="en-US" dirty="0" smtClean="0">
              <a:ea typeface="ＭＳ Ｐゴシック" pitchFamily="-107" charset="-128"/>
            </a:endParaRPr>
          </a:p>
          <a:p>
            <a:pPr marL="457200" lvl="1" indent="0">
              <a:buNone/>
            </a:pPr>
            <a:r>
              <a:rPr lang="en-US" dirty="0">
                <a:ea typeface="ＭＳ Ｐゴシック" pitchFamily="-107" charset="-128"/>
              </a:rPr>
              <a:t>	</a:t>
            </a:r>
            <a:r>
              <a:rPr lang="en-US" dirty="0" smtClean="0">
                <a:ea typeface="ＭＳ Ｐゴシック" pitchFamily="-107" charset="-128"/>
              </a:rPr>
              <a:t>  not </a:t>
            </a:r>
            <a:r>
              <a:rPr lang="en-US" dirty="0">
                <a:ea typeface="ＭＳ Ｐゴシック" pitchFamily="-107" charset="-128"/>
              </a:rPr>
              <a:t>tuned to any particular </a:t>
            </a:r>
            <a:r>
              <a:rPr lang="en-US" dirty="0" smtClean="0">
                <a:ea typeface="ＭＳ Ｐゴシック" pitchFamily="-107" charset="-128"/>
              </a:rPr>
              <a:t>machine</a:t>
            </a:r>
            <a:r>
              <a:rPr lang="en-US" dirty="0">
                <a:ea typeface="ＭＳ Ｐゴシック" pitchFamily="-107" charset="-128"/>
              </a:rPr>
              <a:t>	</a:t>
            </a:r>
            <a:r>
              <a:rPr lang="en-US" dirty="0" smtClean="0">
                <a:ea typeface="ＭＳ Ｐゴシック" pitchFamily="-107" charset="-128"/>
              </a:rPr>
              <a:t> </a:t>
            </a:r>
          </a:p>
          <a:p>
            <a:pPr marL="457200" lvl="1" indent="0">
              <a:buNone/>
            </a:pPr>
            <a:r>
              <a:rPr lang="en-US" dirty="0" smtClean="0">
                <a:ea typeface="ＭＳ Ｐゴシック" pitchFamily="-107" charset="-128"/>
              </a:rPr>
              <a:t>      Microsoft </a:t>
            </a:r>
            <a:r>
              <a:rPr lang="en-US" dirty="0" smtClean="0">
                <a:ea typeface="ＭＳ Ｐゴシック" pitchFamily="-107" charset="-128"/>
              </a:rPr>
              <a:t>MPI </a:t>
            </a:r>
            <a:r>
              <a:rPr lang="en-US" dirty="0" smtClean="0">
                <a:ea typeface="ＭＳ Ｐゴシック" pitchFamily="-107" charset="-128"/>
              </a:rPr>
              <a:t>(free) not packaged</a:t>
            </a:r>
          </a:p>
          <a:p>
            <a:pPr marL="457200" lvl="1" indent="0">
              <a:buNone/>
            </a:pPr>
            <a:endParaRPr lang="en-US" dirty="0" smtClean="0">
              <a:ea typeface="ＭＳ Ｐゴシック" pitchFamily="-107" charset="-128"/>
            </a:endParaRPr>
          </a:p>
          <a:p>
            <a:pPr marL="457200" lvl="1" indent="0">
              <a:buNone/>
            </a:pPr>
            <a:endParaRPr lang="en-US" dirty="0" smtClean="0">
              <a:ea typeface="ＭＳ Ｐゴシック" pitchFamily="-107" charset="-128"/>
            </a:endParaRPr>
          </a:p>
          <a:p>
            <a:endParaRPr lang="en-US" dirty="0">
              <a:ea typeface="ＭＳ Ｐゴシック" pitchFamily="-107" charset="-128"/>
            </a:endParaRPr>
          </a:p>
          <a:p>
            <a:pPr marL="171450" indent="0">
              <a:buNone/>
            </a:pPr>
            <a:endParaRPr lang="en-US" dirty="0"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Requirements for</a:t>
            </a:r>
            <a:br>
              <a:rPr lang="en-US" dirty="0" smtClean="0">
                <a:ea typeface="ＭＳ Ｐゴシック" pitchFamily="-107" charset="-128"/>
              </a:rPr>
            </a:br>
            <a:r>
              <a:rPr lang="en-US" dirty="0"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4.7 (optional</a:t>
            </a:r>
            <a:r>
              <a:rPr lang="en-US" dirty="0" smtClean="0">
                <a:ea typeface="ＭＳ Ｐゴシック" pitchFamily="-107" charset="-128"/>
              </a:rPr>
              <a:t>)</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a:t>p</a:t>
            </a:r>
            <a:r>
              <a:rPr lang="en-US" sz="2400" dirty="0" err="1" smtClean="0"/>
              <a:t>arasphere.py</a:t>
            </a:r>
            <a:r>
              <a:rPr lang="en-US" sz="2400" dirty="0" smtClean="0"/>
              <a:t> </a:t>
            </a:r>
            <a:r>
              <a:rPr lang="en-US" sz="2400" dirty="0" err="1" smtClean="0"/>
              <a:t>paraview</a:t>
            </a:r>
            <a:r>
              <a:rPr lang="en-US" sz="2400" dirty="0" smtClean="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smtClean="0">
                <a:latin typeface="Courier"/>
                <a:cs typeface="Courier"/>
              </a:rPr>
              <a:t>sphere </a:t>
            </a:r>
            <a:r>
              <a:rPr lang="en-US" sz="2000" dirty="0">
                <a:latin typeface="Courier"/>
                <a:cs typeface="Courier"/>
              </a:rPr>
              <a:t>= Sphere(</a:t>
            </a:r>
            <a:r>
              <a:rPr lang="en-US" sz="2000" dirty="0" smtClean="0">
                <a:latin typeface="Courier"/>
                <a:cs typeface="Courier"/>
              </a:rPr>
              <a:t>)</a:t>
            </a:r>
          </a:p>
          <a:p>
            <a:pPr marL="171450" indent="0">
              <a:buNone/>
            </a:pPr>
            <a:r>
              <a:rPr lang="en-US" sz="2000" dirty="0" smtClean="0">
                <a:latin typeface="Courier"/>
                <a:cs typeface="Courier"/>
              </a:rPr>
              <a:t>rep </a:t>
            </a:r>
            <a:r>
              <a:rPr lang="en-US" sz="2000" dirty="0">
                <a:latin typeface="Courier"/>
                <a:cs typeface="Courier"/>
              </a:rPr>
              <a:t>= Show(</a:t>
            </a:r>
            <a:r>
              <a:rPr lang="en-US" sz="2000" dirty="0" smtClean="0">
                <a:latin typeface="Courier"/>
                <a:cs typeface="Courier"/>
              </a:rPr>
              <a:t>)</a:t>
            </a:r>
          </a:p>
          <a:p>
            <a:pPr marL="171450" indent="0">
              <a:buNone/>
            </a:pPr>
            <a:r>
              <a:rPr lang="en-US" sz="2000" dirty="0" err="1" smtClean="0">
                <a:latin typeface="Courier"/>
                <a:cs typeface="Courier"/>
              </a:rPr>
              <a:t>ColorBy</a:t>
            </a:r>
            <a:r>
              <a:rPr lang="en-US" sz="2000" dirty="0">
                <a:latin typeface="Courier"/>
                <a:cs typeface="Courier"/>
              </a:rPr>
              <a:t>(rep, (’POINTS’, ’</a:t>
            </a:r>
            <a:r>
              <a:rPr lang="en-US" sz="2000" dirty="0" err="1">
                <a:latin typeface="Courier"/>
                <a:cs typeface="Courier"/>
              </a:rPr>
              <a:t>vtkProcessId</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 </a:t>
            </a:r>
            <a:r>
              <a:rPr lang="en-US" sz="2000" dirty="0" err="1">
                <a:latin typeface="Courier"/>
                <a:cs typeface="Courier"/>
              </a:rPr>
              <a:t>rep.RescaleTransferFunctionToDataRange</a:t>
            </a:r>
            <a:r>
              <a:rPr lang="en-US" sz="2000" dirty="0">
                <a:latin typeface="Courier"/>
                <a:cs typeface="Courier"/>
              </a:rPr>
              <a:t>(True) Render(</a:t>
            </a:r>
            <a:r>
              <a:rPr lang="en-US" sz="2000" dirty="0" smtClean="0">
                <a:latin typeface="Courier"/>
                <a:cs typeface="Courier"/>
              </a:rPr>
              <a:t>)</a:t>
            </a:r>
          </a:p>
          <a:p>
            <a:pPr marL="171450" indent="0">
              <a:buNone/>
            </a:pPr>
            <a:r>
              <a:rPr lang="en-US" sz="2000" dirty="0" err="1" smtClean="0">
                <a:latin typeface="Courier"/>
                <a:cs typeface="Courier"/>
              </a:rPr>
              <a:t>WriteImage</a:t>
            </a:r>
            <a:r>
              <a:rPr lang="en-US" sz="2000" dirty="0">
                <a:latin typeface="Courier"/>
                <a:cs typeface="Courier"/>
              </a:rPr>
              <a:t>("</a:t>
            </a:r>
            <a:r>
              <a:rPr lang="en-US" sz="2000" dirty="0" err="1" smtClean="0">
                <a:latin typeface="Courier"/>
                <a:cs typeface="Courier"/>
              </a:rPr>
              <a:t>parasphere.png</a:t>
            </a:r>
            <a:r>
              <a:rPr lang="en-US" sz="2000" dirty="0" smtClean="0">
                <a:latin typeface="Courier"/>
                <a:cs typeface="Courier"/>
              </a:rPr>
              <a:t>")</a:t>
            </a:r>
            <a:endParaRPr lang="en-US" sz="2000" dirty="0">
              <a:latin typeface="Courier"/>
              <a:cs typeface="Courier"/>
            </a:endParaRPr>
          </a:p>
          <a:p>
            <a:endParaRPr lang="en-US" sz="1600" dirty="0" smtClean="0"/>
          </a:p>
          <a:p>
            <a:r>
              <a:rPr lang="en-US" sz="2400" dirty="0" smtClean="0"/>
              <a:t>Run it in parallel</a:t>
            </a:r>
            <a:endParaRPr lang="en-US" sz="2400" dirty="0"/>
          </a:p>
          <a:p>
            <a:pPr marL="171450" indent="0">
              <a:buNone/>
            </a:pPr>
            <a:r>
              <a:rPr lang="en-US" sz="1800" dirty="0" smtClean="0">
                <a:latin typeface="Courier"/>
                <a:cs typeface="Courier"/>
              </a:rPr>
              <a:t>&lt;path to&gt;</a:t>
            </a:r>
            <a:r>
              <a:rPr lang="en-US" sz="1800" dirty="0" err="1" smtClean="0">
                <a:latin typeface="Courier"/>
                <a:cs typeface="Courier"/>
              </a:rPr>
              <a:t>mpiexec</a:t>
            </a:r>
            <a:r>
              <a:rPr lang="en-US" sz="1800" dirty="0" smtClean="0">
                <a:latin typeface="Courier"/>
                <a:cs typeface="Courier"/>
              </a:rPr>
              <a:t> -</a:t>
            </a:r>
            <a:r>
              <a:rPr lang="en-US" sz="1800" dirty="0" err="1" smtClean="0">
                <a:latin typeface="Courier"/>
                <a:cs typeface="Courier"/>
              </a:rPr>
              <a:t>np</a:t>
            </a:r>
            <a:r>
              <a:rPr lang="en-US" sz="1800" dirty="0" smtClean="0">
                <a:latin typeface="Courier"/>
                <a:cs typeface="Courier"/>
              </a:rPr>
              <a:t> 4 \</a:t>
            </a:r>
          </a:p>
          <a:p>
            <a:pPr marL="171450" indent="0">
              <a:buNone/>
            </a:pPr>
            <a:r>
              <a:rPr lang="en-US" sz="1800" dirty="0">
                <a:latin typeface="Courier"/>
                <a:cs typeface="Courier"/>
              </a:rPr>
              <a:t> </a:t>
            </a:r>
            <a:r>
              <a:rPr lang="en-US" sz="1800" dirty="0" smtClean="0">
                <a:latin typeface="Courier"/>
                <a:cs typeface="Courier"/>
              </a:rPr>
              <a:t>&lt;path to&gt;</a:t>
            </a:r>
            <a:r>
              <a:rPr lang="en-US" sz="1800" dirty="0" err="1" smtClean="0">
                <a:latin typeface="Courier"/>
                <a:cs typeface="Courier"/>
              </a:rPr>
              <a:t>pvbatch</a:t>
            </a:r>
            <a:r>
              <a:rPr lang="en-US" sz="1800" dirty="0" smtClean="0">
                <a:latin typeface="Courier"/>
                <a:cs typeface="Courier"/>
              </a:rPr>
              <a:t> </a:t>
            </a:r>
            <a:r>
              <a:rPr lang="en-US" sz="1800" dirty="0" err="1" smtClean="0">
                <a:latin typeface="Courier"/>
                <a:cs typeface="Courier"/>
              </a:rPr>
              <a:t>parasphere.py</a:t>
            </a:r>
            <a:r>
              <a:rPr lang="en-US" sz="1800" dirty="0" smtClean="0">
                <a:latin typeface="Courier"/>
                <a:cs typeface="Courier"/>
              </a:rPr>
              <a:t> </a:t>
            </a:r>
            <a:endParaRPr lang="en-US" sz="1800" dirty="0">
              <a:latin typeface="Courier"/>
              <a:cs typeface="Courier"/>
            </a:endParaRP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More generally</a:t>
            </a:r>
          </a:p>
          <a:p>
            <a:pPr marL="171450" indent="0">
              <a:buNone/>
            </a:pPr>
            <a:r>
              <a:rPr lang="en-US" sz="2000" dirty="0" err="1">
                <a:latin typeface="Courier"/>
                <a:cs typeface="Courier"/>
              </a:rPr>
              <a:t>qsub</a:t>
            </a:r>
            <a:r>
              <a:rPr lang="en-US" sz="2000" dirty="0">
                <a:latin typeface="Courier"/>
                <a:cs typeface="Courier"/>
              </a:rPr>
              <a:t> -A &lt;project to charge </a:t>
            </a:r>
            <a:r>
              <a:rPr lang="en-US" sz="2000" dirty="0" smtClean="0">
                <a:latin typeface="Courier"/>
                <a:cs typeface="Courier"/>
              </a:rPr>
              <a:t>compute </a:t>
            </a:r>
            <a:r>
              <a:rPr lang="en-US" sz="2000" dirty="0">
                <a:latin typeface="Courier"/>
                <a:cs typeface="Courier"/>
              </a:rPr>
              <a:t>time to&gt; \ </a:t>
            </a:r>
          </a:p>
          <a:p>
            <a:pPr marL="171450" indent="0">
              <a:buNone/>
            </a:pPr>
            <a:r>
              <a:rPr lang="en-US" sz="2000" dirty="0" smtClean="0">
                <a:latin typeface="Courier"/>
                <a:cs typeface="Courier"/>
              </a:rPr>
              <a:t>  -N &lt;number of nodes&gt; \ </a:t>
            </a:r>
          </a:p>
          <a:p>
            <a:pPr marL="171450" indent="0">
              <a:buNone/>
            </a:pPr>
            <a:r>
              <a:rPr lang="en-US" sz="2000" dirty="0" smtClean="0">
                <a:latin typeface="Courier"/>
                <a:cs typeface="Courier"/>
              </a:rPr>
              <a:t>  -n &lt;number of processors on each node&gt; \</a:t>
            </a:r>
          </a:p>
          <a:p>
            <a:pPr marL="171450" indent="0">
              <a:buNone/>
            </a:pPr>
            <a:r>
              <a:rPr lang="en-US" sz="2000" dirty="0" smtClean="0">
                <a:latin typeface="Courier"/>
                <a:cs typeface="Courier"/>
              </a:rPr>
              <a:t>  </a:t>
            </a:r>
            <a:r>
              <a:rPr lang="en-US" sz="2000" dirty="0" err="1" smtClean="0">
                <a:latin typeface="Courier"/>
                <a:cs typeface="Courier"/>
              </a:rPr>
              <a:t>mpiexec</a:t>
            </a:r>
            <a:r>
              <a:rPr lang="en-US" sz="2000" dirty="0" smtClean="0">
                <a:latin typeface="Courier"/>
                <a:cs typeface="Courier"/>
              </a:rPr>
              <a:t> -</a:t>
            </a:r>
            <a:r>
              <a:rPr lang="en-US" sz="2000" dirty="0" err="1" smtClean="0">
                <a:latin typeface="Courier"/>
                <a:cs typeface="Courier"/>
              </a:rPr>
              <a:t>np</a:t>
            </a:r>
            <a:r>
              <a:rPr lang="en-US" sz="2000" dirty="0" smtClean="0">
                <a:latin typeface="Courier"/>
                <a:cs typeface="Courier"/>
              </a:rPr>
              <a:t> &lt;N*n&gt; \ </a:t>
            </a:r>
          </a:p>
          <a:p>
            <a:pPr marL="171450" indent="0">
              <a:buNone/>
            </a:pPr>
            <a:r>
              <a:rPr lang="en-US" sz="2000" dirty="0" smtClean="0">
                <a:latin typeface="Courier"/>
                <a:cs typeface="Courier"/>
              </a:rPr>
              <a:t>    </a:t>
            </a:r>
            <a:r>
              <a:rPr lang="en-US" sz="2000" dirty="0" err="1" smtClean="0">
                <a:latin typeface="Courier"/>
                <a:cs typeface="Courier"/>
              </a:rPr>
              <a:t>pvbatch</a:t>
            </a:r>
            <a:r>
              <a:rPr lang="en-US" sz="2000" dirty="0" smtClean="0">
                <a:latin typeface="Courier"/>
                <a:cs typeface="Courier"/>
              </a:rPr>
              <a:t> &lt;arguments for </a:t>
            </a:r>
            <a:r>
              <a:rPr lang="en-US" sz="2000" dirty="0" err="1" smtClean="0">
                <a:latin typeface="Courier"/>
                <a:cs typeface="Courier"/>
              </a:rPr>
              <a:t>pvbatch</a:t>
            </a:r>
            <a:r>
              <a:rPr lang="en-US" sz="2000" dirty="0" smtClean="0">
                <a:latin typeface="Courier"/>
                <a:cs typeface="Courier"/>
              </a:rPr>
              <a:t>&gt; \</a:t>
            </a:r>
          </a:p>
          <a:p>
            <a:pPr marL="171450" indent="0">
              <a:buNone/>
            </a:pPr>
            <a:r>
              <a:rPr lang="en-US" sz="2000" dirty="0" smtClean="0">
                <a:latin typeface="Courier"/>
                <a:cs typeface="Courier"/>
              </a:rPr>
              <a:t>    </a:t>
            </a:r>
            <a:r>
              <a:rPr lang="en-US" sz="2000" dirty="0" err="1" smtClean="0">
                <a:latin typeface="Courier"/>
                <a:cs typeface="Courier"/>
              </a:rPr>
              <a:t>script.py</a:t>
            </a:r>
            <a:r>
              <a:rPr lang="en-US" sz="2000" dirty="0" smtClean="0">
                <a:latin typeface="Courier"/>
                <a:cs typeface="Courier"/>
              </a:rPr>
              <a:t> &lt;arguments for Python script&gt; </a:t>
            </a:r>
          </a:p>
          <a:p>
            <a:endParaRPr lang="en-US" sz="2000" dirty="0" smtClean="0"/>
          </a:p>
          <a:p>
            <a:r>
              <a:rPr lang="en-US" sz="2400" dirty="0" smtClean="0"/>
              <a:t>Consult system administrators for syntax</a:t>
            </a:r>
          </a:p>
          <a:p>
            <a:endParaRPr lang="en-US" sz="1600" dirty="0" smtClean="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smtClean="0"/>
              <a:t>pvserver</a:t>
            </a:r>
            <a:r>
              <a:rPr lang="en-US" sz="2400" dirty="0" smtClean="0"/>
              <a:t> instead, but still </a:t>
            </a:r>
            <a:r>
              <a:rPr lang="en-US" sz="2400" dirty="0"/>
              <a:t>in parallel</a:t>
            </a:r>
          </a:p>
          <a:p>
            <a:pPr marL="171450" indent="0">
              <a:buNone/>
            </a:pPr>
            <a:r>
              <a:rPr lang="en-US" sz="2400" dirty="0" smtClean="0">
                <a:latin typeface="Courier"/>
                <a:cs typeface="Courier"/>
              </a:rPr>
              <a:t>&lt;</a:t>
            </a:r>
            <a:r>
              <a:rPr lang="en-US" sz="2400" dirty="0">
                <a:latin typeface="Courier"/>
                <a:cs typeface="Courier"/>
              </a:rPr>
              <a: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smtClean="0">
                <a:latin typeface="Courier"/>
                <a:cs typeface="Courier"/>
              </a:rPr>
              <a:t>pvserver</a:t>
            </a:r>
            <a:r>
              <a:rPr lang="en-US" sz="2400" dirty="0" smtClean="0">
                <a:latin typeface="Courier"/>
                <a:cs typeface="Courier"/>
              </a:rPr>
              <a:t> &amp;</a:t>
            </a:r>
          </a:p>
          <a:p>
            <a:pPr marL="171450" indent="0">
              <a:buNone/>
            </a:pPr>
            <a:endParaRPr lang="en-US" sz="2400" dirty="0">
              <a:latin typeface="Courier"/>
              <a:cs typeface="Courier"/>
            </a:endParaRPr>
          </a:p>
          <a:p>
            <a:pPr marL="171450" indent="0">
              <a:buNone/>
            </a:pPr>
            <a:endParaRPr lang="en-US" sz="2400" dirty="0" smtClean="0">
              <a:latin typeface="Courier"/>
              <a:cs typeface="Courier"/>
            </a:endParaRPr>
          </a:p>
          <a:p>
            <a:pPr marL="171450" indent="0">
              <a:buNone/>
            </a:pPr>
            <a:endParaRPr lang="en-US" sz="2400" dirty="0">
              <a:latin typeface="Courier"/>
              <a:cs typeface="Courier"/>
            </a:endParaRPr>
          </a:p>
          <a:p>
            <a:endParaRPr lang="en-US" sz="2400" dirty="0"/>
          </a:p>
          <a:p>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a:t>
            </a:r>
            <a:r>
              <a:rPr lang="en-US" dirty="0" smtClean="0"/>
              <a:t>4 \</a:t>
            </a:r>
          </a:p>
          <a:p>
            <a:r>
              <a:rPr lang="en-US" dirty="0" smtClean="0"/>
              <a:t>/</a:t>
            </a:r>
            <a:r>
              <a:rPr lang="en-US" dirty="0"/>
              <a:t>Applications/</a:t>
            </a:r>
            <a:r>
              <a:rPr lang="en-US" dirty="0" err="1"/>
              <a:t>paraview.app</a:t>
            </a:r>
            <a:r>
              <a:rPr lang="en-US" dirty="0"/>
              <a:t>/Contents/bin/</a:t>
            </a:r>
            <a:r>
              <a:rPr lang="en-US" dirty="0" err="1" smtClean="0"/>
              <a:t>pvserver</a:t>
            </a:r>
            <a:r>
              <a:rPr lang="en-US" dirty="0" smtClean="0"/>
              <a:t> &amp;</a:t>
            </a:r>
            <a:endParaRPr lang="en-US" dirty="0"/>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pPr marL="171450" indent="0">
              <a:buNone/>
            </a:pPr>
            <a:endParaRPr lang="en-US" sz="2400" dirty="0"/>
          </a:p>
          <a:p>
            <a:r>
              <a:rPr lang="en-US" sz="2400" dirty="0" smtClean="0"/>
              <a:t>Add Server</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965096985"/>
      </p:ext>
    </p:extLst>
  </p:cSld>
  <p:clrMapOvr>
    <a:masterClrMapping/>
  </p:clrMapOvr>
  <p:transition xmlns:p14="http://schemas.microsoft.com/office/powerpoint/2010/mai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Specify an TCP/IP path</a:t>
            </a:r>
          </a:p>
          <a:p>
            <a:r>
              <a:rPr lang="en-US" sz="2400" dirty="0" smtClean="0"/>
              <a:t>Just change nick name to “my computer” in this case</a:t>
            </a:r>
          </a:p>
          <a:p>
            <a:endParaRPr lang="en-US" sz="2400" dirty="0" smtClean="0"/>
          </a:p>
          <a:p>
            <a:endParaRPr lang="en-US" sz="2400" dirty="0"/>
          </a:p>
          <a:p>
            <a:endParaRPr lang="en-US" sz="2400" dirty="0" smtClean="0"/>
          </a:p>
          <a:p>
            <a:endParaRPr lang="en-US" sz="2400" dirty="0"/>
          </a:p>
          <a:p>
            <a:endParaRPr lang="en-US" sz="2400" dirty="0" smtClean="0"/>
          </a:p>
          <a:p>
            <a:pPr marL="171450" indent="0">
              <a:buNone/>
            </a:pPr>
            <a:endParaRPr lang="en-US" sz="2400" dirty="0"/>
          </a:p>
          <a:p>
            <a:pPr marL="171450" indent="0">
              <a:buNone/>
            </a:pPr>
            <a:endParaRPr lang="en-US" sz="2400" dirty="0"/>
          </a:p>
          <a:p>
            <a:endParaRPr lang="en-US" sz="1600" dirty="0" smtClean="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a:t>
            </a:r>
            <a:r>
              <a:rPr lang="en-US" sz="1800" dirty="0" smtClean="0">
                <a:latin typeface="+mj-lt"/>
              </a:rPr>
              <a:t>y computer</a:t>
            </a:r>
            <a:endParaRPr lang="en-US" sz="1800" dirty="0">
              <a:latin typeface="+mj-lt"/>
            </a:endParaRPr>
          </a:p>
        </p:txBody>
      </p:sp>
    </p:spTree>
    <p:extLst>
      <p:ext uri="{BB962C8B-B14F-4D97-AF65-F5344CB8AC3E}">
        <p14:creationId xmlns:p14="http://schemas.microsoft.com/office/powerpoint/2010/main" val="30839262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smtClean="0"/>
              <a:t>pvserver</a:t>
            </a:r>
            <a:r>
              <a:rPr lang="en-US" sz="2400" dirty="0" smtClean="0"/>
              <a:t> already waiting, so keep </a:t>
            </a:r>
            <a:r>
              <a:rPr lang="en-US" sz="2400" dirty="0" smtClean="0">
                <a:latin typeface="Courier"/>
                <a:cs typeface="Courier"/>
              </a:rPr>
              <a:t>M</a:t>
            </a:r>
            <a:r>
              <a:rPr lang="en-US" sz="2400" dirty="0" smtClean="0">
                <a:latin typeface="Courier"/>
                <a:cs typeface="Courier"/>
              </a:rPr>
              <a:t>anual</a:t>
            </a:r>
            <a:r>
              <a:rPr lang="en-US" sz="2400" dirty="0" smtClean="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endParaRPr lang="en-US" sz="2400" dirty="0" smtClean="0"/>
          </a:p>
          <a:p>
            <a:pPr marL="171450" indent="0">
              <a:buNone/>
            </a:pPr>
            <a:endParaRPr lang="en-US" sz="2400" dirty="0"/>
          </a:p>
          <a:p>
            <a:r>
              <a:rPr lang="en-US" sz="2400" dirty="0" smtClean="0"/>
              <a:t>Fetch Servers</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Prerequisites on local machine:</a:t>
            </a:r>
          </a:p>
          <a:p>
            <a:pPr lvl="1"/>
            <a:r>
              <a:rPr lang="en-US" sz="2200" dirty="0" smtClean="0"/>
              <a:t>Windows - need Putty (i.e. </a:t>
            </a:r>
            <a:r>
              <a:rPr lang="en-US" sz="2200" dirty="0" err="1" smtClean="0"/>
              <a:t>ssh</a:t>
            </a:r>
            <a:r>
              <a:rPr lang="en-US" sz="2200" dirty="0" smtClean="0"/>
              <a:t>) for secure connection</a:t>
            </a:r>
          </a:p>
          <a:p>
            <a:pPr lvl="1"/>
            <a:r>
              <a:rPr lang="en-US" sz="2200" dirty="0"/>
              <a:t>Mac - need </a:t>
            </a:r>
            <a:r>
              <a:rPr lang="en-US" sz="2200" dirty="0" err="1"/>
              <a:t>XQuartz</a:t>
            </a:r>
            <a:r>
              <a:rPr lang="en-US" sz="2200" dirty="0"/>
              <a:t> (i.e. X11)  for </a:t>
            </a:r>
            <a:r>
              <a:rPr lang="en-US" sz="2200" dirty="0" smtClean="0"/>
              <a:t>login terminal </a:t>
            </a:r>
          </a:p>
          <a:p>
            <a:pPr lvl="1"/>
            <a:r>
              <a:rPr lang="en-US" sz="2200" dirty="0" smtClean="0"/>
              <a:t>Linux </a:t>
            </a:r>
            <a:r>
              <a:rPr lang="en-US" sz="2200" dirty="0"/>
              <a:t>- </a:t>
            </a:r>
            <a:r>
              <a:rPr lang="en-US" sz="2200" dirty="0" smtClean="0"/>
              <a:t>typically OK but do know ‘which </a:t>
            </a:r>
            <a:r>
              <a:rPr lang="en-US" sz="2200" dirty="0" err="1" smtClean="0"/>
              <a:t>xterm</a:t>
            </a:r>
            <a:r>
              <a:rPr lang="en-US" sz="2200" dirty="0" smtClean="0"/>
              <a:t>’</a:t>
            </a:r>
            <a:endParaRPr lang="en-US" sz="2200" dirty="0"/>
          </a:p>
          <a:p>
            <a:endParaRPr lang="en-US" sz="1600" dirty="0" smtClean="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pPr marL="171450" indent="0">
              <a:buNone/>
            </a:pPr>
            <a:endParaRPr lang="en-US" sz="2400" dirty="0" smtClean="0"/>
          </a:p>
          <a:p>
            <a:endParaRPr lang="en-US" sz="2400" dirty="0" smtClean="0"/>
          </a:p>
          <a:p>
            <a:r>
              <a:rPr lang="en-US" sz="2400" dirty="0" smtClean="0"/>
              <a:t>Select one</a:t>
            </a:r>
          </a:p>
          <a:p>
            <a:endParaRPr lang="en-US" sz="2400" dirty="0"/>
          </a:p>
          <a:p>
            <a:endParaRPr lang="en-US" sz="2400" dirty="0" smtClean="0"/>
          </a:p>
          <a:p>
            <a:pPr marL="171450" indent="0">
              <a:buNone/>
            </a:pPr>
            <a:endParaRPr lang="en-US" sz="2400" dirty="0"/>
          </a:p>
          <a:p>
            <a:r>
              <a:rPr lang="en-US" sz="2400" dirty="0" smtClean="0"/>
              <a:t>Import it</a:t>
            </a:r>
          </a:p>
          <a:p>
            <a:endParaRPr lang="en-US" sz="2400" dirty="0"/>
          </a:p>
          <a:p>
            <a:endParaRPr lang="en-US" sz="1600" dirty="0" smtClean="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Click </a:t>
            </a:r>
            <a:r>
              <a:rPr lang="en-US" sz="2400" dirty="0" smtClean="0">
                <a:latin typeface="Courier"/>
                <a:cs typeface="Courier"/>
              </a:rPr>
              <a:t>Connect </a:t>
            </a:r>
            <a:r>
              <a:rPr lang="en-US" sz="2400" dirty="0" smtClean="0"/>
              <a:t>then</a:t>
            </a:r>
          </a:p>
          <a:p>
            <a:endParaRPr lang="en-US" sz="1000" dirty="0" smtClean="0"/>
          </a:p>
          <a:p>
            <a:r>
              <a:rPr lang="en-US" sz="2400" dirty="0" smtClean="0"/>
              <a:t>Configure </a:t>
            </a:r>
            <a:r>
              <a:rPr lang="en-US" sz="2400" dirty="0"/>
              <a:t>session</a:t>
            </a:r>
          </a:p>
          <a:p>
            <a:pPr lvl="1"/>
            <a:r>
              <a:rPr lang="en-US" sz="2200" dirty="0" smtClean="0"/>
              <a:t>Local terminal and </a:t>
            </a:r>
            <a:r>
              <a:rPr lang="en-US" sz="2200" dirty="0" err="1" smtClean="0"/>
              <a:t>ssh</a:t>
            </a:r>
            <a:r>
              <a:rPr lang="en-US" sz="2200" dirty="0" smtClean="0"/>
              <a:t> </a:t>
            </a:r>
            <a:r>
              <a:rPr lang="en-US" sz="2200" dirty="0" smtClean="0"/>
              <a:t>exes</a:t>
            </a:r>
            <a:endParaRPr lang="en-US" sz="2200" dirty="0" smtClean="0"/>
          </a:p>
          <a:p>
            <a:pPr lvl="1"/>
            <a:r>
              <a:rPr lang="en-US" sz="2200" dirty="0" smtClean="0"/>
              <a:t>ParaView </a:t>
            </a:r>
            <a:r>
              <a:rPr lang="en-US" sz="2200" dirty="0" smtClean="0"/>
              <a:t>version</a:t>
            </a:r>
            <a:endParaRPr lang="en-US" sz="2400" dirty="0" smtClean="0"/>
          </a:p>
          <a:p>
            <a:pPr lvl="1"/>
            <a:r>
              <a:rPr lang="en-US" sz="2200" dirty="0" smtClean="0"/>
              <a:t>Remote username</a:t>
            </a:r>
          </a:p>
          <a:p>
            <a:pPr lvl="1"/>
            <a:r>
              <a:rPr lang="en-US" sz="2200" dirty="0" smtClean="0"/>
              <a:t>Number </a:t>
            </a:r>
            <a:r>
              <a:rPr lang="en-US" sz="2200" dirty="0" smtClean="0"/>
              <a:t>of nodes</a:t>
            </a:r>
          </a:p>
          <a:p>
            <a:pPr lvl="1"/>
            <a:r>
              <a:rPr lang="en-US" sz="2200" dirty="0" smtClean="0"/>
              <a:t>Amount of </a:t>
            </a:r>
            <a:r>
              <a:rPr lang="en-US" sz="2200" dirty="0" smtClean="0"/>
              <a:t>time</a:t>
            </a:r>
          </a:p>
          <a:p>
            <a:pPr lvl="1"/>
            <a:r>
              <a:rPr lang="en-US" sz="2200" dirty="0"/>
              <a:t>Remote </a:t>
            </a:r>
            <a:r>
              <a:rPr lang="en-US" sz="2200" dirty="0" smtClean="0"/>
              <a:t>project</a:t>
            </a:r>
            <a:endParaRPr lang="en-US" sz="2400" dirty="0"/>
          </a:p>
          <a:p>
            <a:pPr lvl="1"/>
            <a:r>
              <a:rPr lang="en-US" sz="2200" dirty="0" smtClean="0"/>
              <a:t>Site specific </a:t>
            </a:r>
            <a:r>
              <a:rPr lang="en-US" sz="2200" dirty="0" smtClean="0"/>
              <a:t>options</a:t>
            </a:r>
          </a:p>
          <a:p>
            <a:pPr lvl="1"/>
            <a:endParaRPr lang="en-US" sz="1000" dirty="0" smtClean="0"/>
          </a:p>
          <a:p>
            <a:r>
              <a:rPr lang="en-US" sz="2400" dirty="0" smtClean="0"/>
              <a:t>Click </a:t>
            </a:r>
            <a:r>
              <a:rPr lang="en-US" sz="2400" dirty="0" smtClean="0">
                <a:latin typeface="Courier"/>
                <a:cs typeface="Courier"/>
              </a:rPr>
              <a:t>OK</a:t>
            </a:r>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Enter credentials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Once logged in, wait for job to reach top of </a:t>
            </a:r>
            <a:r>
              <a:rPr lang="en-US" sz="2400" dirty="0" smtClean="0"/>
              <a:t>queue. 3D </a:t>
            </a:r>
            <a:r>
              <a:rPr lang="en-US" sz="2400" dirty="0" smtClean="0"/>
              <a:t>View will </a:t>
            </a:r>
            <a:r>
              <a:rPr lang="en-US" sz="2400" dirty="0" smtClean="0"/>
              <a:t>return then.</a:t>
            </a:r>
            <a:endParaRPr lang="en-US" sz="2400" dirty="0" smtClean="0"/>
          </a:p>
          <a:p>
            <a:r>
              <a:rPr lang="en-US" sz="2400" dirty="0" smtClean="0"/>
              <a:t>File -&gt; Open, is remote system’s file system, otherwise about the same as normal</a:t>
            </a:r>
          </a:p>
          <a:p>
            <a:endParaRPr lang="en-US" sz="2400" dirty="0"/>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smtClean="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smtClean="0">
                <a:ea typeface="ＭＳ Ｐゴシック" pitchFamily="-107" charset="-128"/>
              </a:rPr>
              <a:t>Automatic for Structured Meshes.</a:t>
            </a:r>
          </a:p>
          <a:p>
            <a:r>
              <a:rPr lang="en-US" dirty="0" smtClean="0">
                <a:ea typeface="ＭＳ Ｐゴシック" pitchFamily="-107" charset="-128"/>
              </a:rPr>
              <a:t>Partitioning/ghost cells for unstructured is “manual.”</a:t>
            </a:r>
          </a:p>
          <a:p>
            <a:r>
              <a:rPr lang="en-US" dirty="0" smtClean="0">
                <a:ea typeface="ＭＳ Ｐゴシック" pitchFamily="-107" charset="-128"/>
              </a:rPr>
              <a:t>Use Ghost Level Generator to create</a:t>
            </a:r>
          </a:p>
          <a:p>
            <a:r>
              <a:rPr lang="en-US" dirty="0" smtClean="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9800" y="1676400"/>
            <a:ext cx="6858000" cy="4286250"/>
          </a:xfrm>
          <a:prstGeom prst="rect">
            <a:avLst/>
          </a:prstGeom>
        </p:spPr>
      </p:pic>
      <p:sp>
        <p:nvSpPr>
          <p:cNvPr id="41986" name="Rectangle 4"/>
          <p:cNvSpPr>
            <a:spLocks noGrp="1" noChangeArrowheads="1"/>
          </p:cNvSpPr>
          <p:nvPr>
            <p:ph type="title"/>
          </p:nvPr>
        </p:nvSpPr>
        <p:spPr/>
        <p:txBody>
          <a:bodyPr/>
          <a:lstStyle/>
          <a:p>
            <a:r>
              <a:rPr lang="en-US" smtClean="0">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Properties Panel</a:t>
            </a:r>
            <a:endParaRPr lang="en-US" sz="1800" dirty="0">
              <a:latin typeface="Arial" charset="0"/>
            </a:endParaRPr>
          </a:p>
        </p:txBody>
      </p:sp>
      <p:sp>
        <p:nvSpPr>
          <p:cNvPr id="41992" name="Text Box 10"/>
          <p:cNvSpPr txBox="1">
            <a:spLocks noChangeArrowheads="1"/>
          </p:cNvSpPr>
          <p:nvPr/>
        </p:nvSpPr>
        <p:spPr bwMode="auto">
          <a:xfrm>
            <a:off x="152400" y="5410200"/>
            <a:ext cx="1035050" cy="366713"/>
          </a:xfrm>
          <a:prstGeom prst="rect">
            <a:avLst/>
          </a:prstGeom>
          <a:noFill/>
          <a:ln w="9525">
            <a:noFill/>
            <a:miter lim="800000"/>
            <a:headEnd/>
            <a:tailEnd/>
          </a:ln>
        </p:spPr>
        <p:txBody>
          <a:bodyPr wrap="none">
            <a:spAutoFit/>
          </a:bodyPr>
          <a:lstStyle/>
          <a:p>
            <a:pPr eaLnBrk="1" hangingPunct="1"/>
            <a:r>
              <a:rPr lang="en-US" sz="1800">
                <a:latin typeface="Arial" charset="0"/>
              </a:rPr>
              <a:t>3D View</a:t>
            </a:r>
          </a:p>
        </p:txBody>
      </p:sp>
      <p:sp>
        <p:nvSpPr>
          <p:cNvPr id="41993" name="Line 11"/>
          <p:cNvSpPr>
            <a:spLocks noChangeShapeType="1"/>
          </p:cNvSpPr>
          <p:nvPr/>
        </p:nvSpPr>
        <p:spPr bwMode="auto">
          <a:xfrm flipV="1">
            <a:off x="1295400" y="1752600"/>
            <a:ext cx="1143000" cy="0"/>
          </a:xfrm>
          <a:prstGeom prst="line">
            <a:avLst/>
          </a:prstGeom>
          <a:noFill/>
          <a:ln w="3175">
            <a:solidFill>
              <a:schemeClr val="bg2"/>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chemeClr val="bg2"/>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chemeClr val="bg2"/>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chemeClr val="bg2"/>
            </a:solidFill>
            <a:round/>
            <a:headEnd/>
            <a:tailEnd/>
          </a:ln>
        </p:spPr>
        <p:txBody>
          <a:bodyPr/>
          <a:lstStyle/>
          <a:p>
            <a:endParaRPr lang="en-US"/>
          </a:p>
        </p:txBody>
      </p:sp>
      <p:sp>
        <p:nvSpPr>
          <p:cNvPr id="41997" name="Line 15"/>
          <p:cNvSpPr>
            <a:spLocks noChangeShapeType="1"/>
          </p:cNvSpPr>
          <p:nvPr/>
        </p:nvSpPr>
        <p:spPr bwMode="auto">
          <a:xfrm>
            <a:off x="1219200" y="5562600"/>
            <a:ext cx="2971800" cy="0"/>
          </a:xfrm>
          <a:prstGeom prst="line">
            <a:avLst/>
          </a:prstGeom>
          <a:noFill/>
          <a:ln w="3175">
            <a:solidFill>
              <a:schemeClr val="bg2"/>
            </a:solidFill>
            <a:round/>
            <a:headEnd/>
            <a:tailEnd/>
          </a:ln>
        </p:spPr>
        <p:txBody>
          <a:bodyPr/>
          <a:lstStyle/>
          <a:p>
            <a:endParaRPr lang="en-US"/>
          </a:p>
        </p:txBody>
      </p:sp>
      <p:sp>
        <p:nvSpPr>
          <p:cNvPr id="14" name="Text Box 9"/>
          <p:cNvSpPr txBox="1">
            <a:spLocks noChangeArrowheads="1"/>
          </p:cNvSpPr>
          <p:nvPr/>
        </p:nvSpPr>
        <p:spPr bwMode="auto">
          <a:xfrm>
            <a:off x="152400" y="4051305"/>
            <a:ext cx="1964350"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Advanced Toggle</a:t>
            </a:r>
            <a:endParaRPr lang="en-US" sz="1800" dirty="0">
              <a:latin typeface="Arial" charset="0"/>
            </a:endParaRPr>
          </a:p>
        </p:txBody>
      </p:sp>
      <p:sp>
        <p:nvSpPr>
          <p:cNvPr id="15" name="Line 14"/>
          <p:cNvSpPr>
            <a:spLocks noChangeShapeType="1"/>
          </p:cNvSpPr>
          <p:nvPr/>
        </p:nvSpPr>
        <p:spPr bwMode="auto">
          <a:xfrm>
            <a:off x="2015067" y="4229100"/>
            <a:ext cx="1964267" cy="0"/>
          </a:xfrm>
          <a:prstGeom prst="line">
            <a:avLst/>
          </a:prstGeom>
          <a:noFill/>
          <a:ln w="3175">
            <a:solidFill>
              <a:schemeClr val="bg2"/>
            </a:solidFill>
            <a:round/>
            <a:headEnd/>
            <a:tailEn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smtClean="0">
                <a:ea typeface="ＭＳ Ｐゴシック" pitchFamily="-107" charset="-128"/>
              </a:rPr>
              <a:t>Cell Centers</a:t>
            </a:r>
          </a:p>
          <a:p>
            <a:r>
              <a:rPr lang="en-US" smtClean="0">
                <a:ea typeface="ＭＳ Ｐゴシック" pitchFamily="-107" charset="-128"/>
              </a:rPr>
              <a:t>Contour </a:t>
            </a:r>
          </a:p>
          <a:p>
            <a:r>
              <a:rPr lang="en-US" smtClean="0">
                <a:ea typeface="ＭＳ Ｐゴシック" pitchFamily="-107" charset="-128"/>
              </a:rPr>
              <a:t>Extract CTH Fragments</a:t>
            </a:r>
          </a:p>
          <a:p>
            <a:r>
              <a:rPr lang="en-US" smtClean="0">
                <a:ea typeface="ＭＳ Ｐゴシック" pitchFamily="-107" charset="-128"/>
              </a:rPr>
              <a:t>Extract CTH Parts</a:t>
            </a:r>
          </a:p>
          <a:p>
            <a:r>
              <a:rPr lang="en-US"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smtClean="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a:t>
            </a:r>
            <a:r>
              <a:rPr lang="en-US" dirty="0" smtClean="0">
                <a:ea typeface="ＭＳ Ｐゴシック" pitchFamily="-107" charset="-128"/>
              </a:rPr>
              <a:t>compact</a:t>
            </a:r>
            <a:endParaRPr lang="en-US" dirty="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Efficiently copies values onto regular grid</a:t>
            </a:r>
          </a:p>
          <a:p>
            <a:pPr marL="457200" lvl="1" indent="0">
              <a:buNone/>
            </a:pPr>
            <a:endParaRPr lang="en-US" dirty="0" smtClean="0">
              <a:ea typeface="ＭＳ Ｐゴシック" pitchFamily="-107" charset="-128"/>
            </a:endParaRPr>
          </a:p>
          <a:p>
            <a:r>
              <a:rPr lang="en-US" dirty="0" smtClean="0">
                <a:ea typeface="ＭＳ Ｐゴシック" pitchFamily="-107" charset="-128"/>
              </a:rPr>
              <a:t>Can </a:t>
            </a:r>
            <a:r>
              <a:rPr lang="en-US" dirty="0" err="1" smtClean="0">
                <a:ea typeface="ＭＳ Ｐゴシック" pitchFamily="-107" charset="-128"/>
              </a:rPr>
              <a:t>downsample</a:t>
            </a:r>
            <a:r>
              <a:rPr lang="en-US" dirty="0" smtClean="0">
                <a:ea typeface="ＭＳ Ｐゴシック" pitchFamily="-107" charset="-128"/>
              </a:rPr>
              <a:t> at same time</a:t>
            </a:r>
            <a:endParaRPr lang="en-US" dirty="0" smtClean="0">
              <a:ea typeface="ＭＳ Ｐゴシック" pitchFamily="-107" charset="-128"/>
            </a:endParaRPr>
          </a:p>
          <a:p>
            <a:endParaRPr lang="en-US" dirty="0" smtClean="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smtClean="0"/>
              <a:t>Resample To</a:t>
            </a:r>
            <a:br>
              <a:rPr lang="en-US" dirty="0" smtClean="0"/>
            </a:br>
            <a:r>
              <a:rPr lang="en-US" dirty="0" smtClean="0"/>
              <a:t>Image</a:t>
            </a:r>
            <a:endParaRPr lang="en-US" dirty="0"/>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smtClean="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xmlns:p14="http://schemas.microsoft.com/office/powerpoint/2010/mai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smtClean="0">
                <a:ea typeface="ＭＳ Ｐゴシック" pitchFamily="-107" charset="-128"/>
              </a:rPr>
              <a:t>Still Render</a:t>
            </a:r>
          </a:p>
          <a:p>
            <a:pPr lvl="1"/>
            <a:r>
              <a:rPr lang="en-US" dirty="0" smtClean="0">
                <a:ea typeface="ＭＳ Ｐゴシック" pitchFamily="-107" charset="-128"/>
              </a:rPr>
              <a:t>Full detail render.</a:t>
            </a:r>
          </a:p>
          <a:p>
            <a:r>
              <a:rPr lang="en-US" dirty="0" smtClean="0">
                <a:ea typeface="ＭＳ Ｐゴシック" pitchFamily="-107" charset="-128"/>
              </a:rPr>
              <a:t>Interactive Render</a:t>
            </a:r>
          </a:p>
          <a:p>
            <a:pPr lvl="1"/>
            <a:r>
              <a:rPr lang="en-US" dirty="0" smtClean="0">
                <a:ea typeface="ＭＳ Ｐゴシック" pitchFamily="-107" charset="-128"/>
              </a:rPr>
              <a:t>Sacrifices detail for speed.</a:t>
            </a:r>
          </a:p>
          <a:p>
            <a:pPr lvl="1"/>
            <a:r>
              <a:rPr lang="en-US" dirty="0" smtClean="0">
                <a:ea typeface="ＭＳ Ｐゴシック" pitchFamily="-107" charset="-128"/>
              </a:rPr>
              <a:t>Provides quick rendering rate.</a:t>
            </a:r>
          </a:p>
          <a:p>
            <a:pPr lvl="1"/>
            <a:r>
              <a:rPr lang="en-US" dirty="0" smtClean="0">
                <a:ea typeface="ＭＳ Ｐゴシック" pitchFamily="-107" charset="-128"/>
              </a:rPr>
              <a:t>Used when interacting with 3D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4138084657"/>
      </p:ext>
    </p:extLst>
  </p:cSld>
  <p:clrMapOvr>
    <a:masterClrMapping/>
  </p:clrMapOvr>
  <p:transition xmlns:p14="http://schemas.microsoft.com/office/powerpoint/2010/mai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1906222361"/>
              </p:ext>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xmlns="" val="20000"/>
                    </a:ext>
                  </a:extLst>
                </a:gridCol>
                <a:gridCol w="1551459">
                  <a:extLst>
                    <a:ext uri="{9D8B030D-6E8A-4147-A177-3AD203B41FA5}">
                      <a16:colId xmlns:a16="http://schemas.microsoft.com/office/drawing/2014/main" xmlns="" val="20001"/>
                    </a:ext>
                  </a:extLst>
                </a:gridCol>
                <a:gridCol w="1146031">
                  <a:extLst>
                    <a:ext uri="{9D8B030D-6E8A-4147-A177-3AD203B41FA5}">
                      <a16:colId xmlns:a16="http://schemas.microsoft.com/office/drawing/2014/main" xmlns="" val="20002"/>
                    </a:ext>
                  </a:extLst>
                </a:gridCol>
                <a:gridCol w="1491450">
                  <a:extLst>
                    <a:ext uri="{9D8B030D-6E8A-4147-A177-3AD203B41FA5}">
                      <a16:colId xmlns:a16="http://schemas.microsoft.com/office/drawing/2014/main" xmlns="" val="20003"/>
                    </a:ext>
                  </a:extLst>
                </a:gridCol>
                <a:gridCol w="1784178">
                  <a:extLst>
                    <a:ext uri="{9D8B030D-6E8A-4147-A177-3AD203B41FA5}">
                      <a16:colId xmlns:a16="http://schemas.microsoft.com/office/drawing/2014/main" xmlns="" val="20004"/>
                    </a:ext>
                  </a:extLst>
                </a:gridCol>
              </a:tblGrid>
              <a:tr h="370840">
                <a:tc>
                  <a:txBody>
                    <a:bodyPr/>
                    <a:lstStyle/>
                    <a:p>
                      <a:r>
                        <a:rPr lang="en-US" dirty="0" smtClean="0">
                          <a:solidFill>
                            <a:schemeClr val="tx2"/>
                          </a:solidFill>
                        </a:rPr>
                        <a:t>System Parameter</a:t>
                      </a:r>
                      <a:endParaRPr lang="en-US" dirty="0">
                        <a:solidFill>
                          <a:schemeClr val="tx2"/>
                        </a:solidFill>
                      </a:endParaRP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smtClean="0">
                          <a:solidFill>
                            <a:schemeClr val="tx2"/>
                          </a:solidFill>
                        </a:rPr>
                        <a:t>2011</a:t>
                      </a:r>
                      <a:endParaRPr lang="en-US" dirty="0">
                        <a:solidFill>
                          <a:schemeClr val="tx2"/>
                        </a:solidFill>
                      </a:endParaRPr>
                    </a:p>
                  </a:txBody>
                  <a:tcPr marL="93165" marR="93165">
                    <a:solidFill>
                      <a:schemeClr val="bg2"/>
                    </a:solidFill>
                  </a:tcPr>
                </a:tc>
                <a:tc gridSpan="2">
                  <a:txBody>
                    <a:bodyPr/>
                    <a:lstStyle/>
                    <a:p>
                      <a:pPr algn="ctr"/>
                      <a:r>
                        <a:rPr lang="en-US" dirty="0" smtClean="0">
                          <a:solidFill>
                            <a:schemeClr val="tx2"/>
                          </a:solidFill>
                        </a:rPr>
                        <a:t>“2018”</a:t>
                      </a:r>
                      <a:endParaRPr lang="en-US" dirty="0">
                        <a:solidFill>
                          <a:schemeClr val="tx2"/>
                        </a:solidFill>
                      </a:endParaRPr>
                    </a:p>
                  </a:txBody>
                  <a:tcPr marL="93165" marR="93165">
                    <a:solidFill>
                      <a:schemeClr val="bg2"/>
                    </a:solidFill>
                  </a:tcPr>
                </a:tc>
                <a:tc hMerge="1">
                  <a:txBody>
                    <a:bodyPr/>
                    <a:lstStyle/>
                    <a:p>
                      <a:endParaRPr lang="en-US"/>
                    </a:p>
                  </a:txBody>
                  <a:tcPr/>
                </a:tc>
                <a:tc>
                  <a:txBody>
                    <a:bodyPr/>
                    <a:lstStyle/>
                    <a:p>
                      <a:pPr algn="ctr"/>
                      <a:r>
                        <a:rPr lang="en-US" dirty="0" smtClean="0">
                          <a:solidFill>
                            <a:schemeClr val="tx2"/>
                          </a:solidFill>
                        </a:rPr>
                        <a:t>Factor Change</a:t>
                      </a:r>
                      <a:endParaRPr lang="en-US" dirty="0">
                        <a:solidFill>
                          <a:schemeClr val="tx2"/>
                        </a:solidFill>
                      </a:endParaRP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xmlns="" val="10000"/>
                  </a:ext>
                </a:extLst>
              </a:tr>
              <a:tr h="370840">
                <a:tc>
                  <a:txBody>
                    <a:bodyPr/>
                    <a:lstStyle/>
                    <a:p>
                      <a:r>
                        <a:rPr lang="en-US" dirty="0" smtClean="0"/>
                        <a:t>System</a:t>
                      </a:r>
                      <a:r>
                        <a:rPr lang="en-US" baseline="0" dirty="0" smtClean="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 PF</a:t>
                      </a:r>
                      <a:endParaRPr lang="en-US" dirty="0"/>
                    </a:p>
                  </a:txBody>
                  <a:tcPr marL="93165" marR="93165"/>
                </a:tc>
                <a:tc gridSpan="2">
                  <a:txBody>
                    <a:bodyPr/>
                    <a:lstStyle/>
                    <a:p>
                      <a:pPr algn="ctr"/>
                      <a:r>
                        <a:rPr lang="en-US" dirty="0" smtClean="0"/>
                        <a:t>1 EF</a:t>
                      </a:r>
                      <a:endParaRPr lang="en-US" dirty="0"/>
                    </a:p>
                  </a:txBody>
                  <a:tcPr marL="93165" marR="93165"/>
                </a:tc>
                <a:tc hMerge="1">
                  <a:txBody>
                    <a:bodyPr/>
                    <a:lstStyle/>
                    <a:p>
                      <a:endParaRPr lang="en-US"/>
                    </a:p>
                  </a:txBody>
                  <a:tcPr/>
                </a:tc>
                <a:tc>
                  <a:txBody>
                    <a:bodyPr/>
                    <a:lstStyle/>
                    <a:p>
                      <a:pPr algn="r"/>
                      <a:r>
                        <a:rPr lang="en-US" dirty="0" smtClean="0"/>
                        <a:t>500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370840">
                <a:tc>
                  <a:txBody>
                    <a:bodyPr/>
                    <a:lstStyle/>
                    <a:p>
                      <a:r>
                        <a:rPr lang="en-US" dirty="0" smtClean="0"/>
                        <a:t>Power</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6 MW</a:t>
                      </a:r>
                      <a:endParaRPr lang="en-US" dirty="0"/>
                    </a:p>
                  </a:txBody>
                  <a:tcPr marL="93165" marR="93165"/>
                </a:tc>
                <a:tc gridSpan="2">
                  <a:txBody>
                    <a:bodyPr/>
                    <a:lstStyle/>
                    <a:p>
                      <a:pPr algn="ctr"/>
                      <a:r>
                        <a:rPr lang="en-US" dirty="0" smtClean="0"/>
                        <a:t>≤20 MW</a:t>
                      </a:r>
                      <a:endParaRPr lang="en-US" dirty="0"/>
                    </a:p>
                  </a:txBody>
                  <a:tcPr marL="93165" marR="93165"/>
                </a:tc>
                <a:tc hMerge="1">
                  <a:txBody>
                    <a:bodyPr/>
                    <a:lstStyle/>
                    <a:p>
                      <a:endParaRPr lang="en-US"/>
                    </a:p>
                  </a:txBody>
                  <a:tcPr/>
                </a:tc>
                <a:tc>
                  <a:txBody>
                    <a:bodyPr/>
                    <a:lstStyle/>
                    <a:p>
                      <a:pPr algn="r"/>
                      <a:r>
                        <a:rPr lang="en-US" dirty="0" smtClean="0"/>
                        <a:t>3</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370840">
                <a:tc>
                  <a:txBody>
                    <a:bodyPr/>
                    <a:lstStyle/>
                    <a:p>
                      <a:r>
                        <a:rPr lang="en-US" dirty="0" smtClean="0"/>
                        <a:t>System Memory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0.3 PB</a:t>
                      </a:r>
                      <a:endParaRPr lang="en-US" dirty="0"/>
                    </a:p>
                  </a:txBody>
                  <a:tcPr marL="93165" marR="93165"/>
                </a:tc>
                <a:tc gridSpan="2">
                  <a:txBody>
                    <a:bodyPr/>
                    <a:lstStyle/>
                    <a:p>
                      <a:pPr algn="ctr"/>
                      <a:r>
                        <a:rPr lang="en-US" baseline="0" dirty="0" smtClean="0"/>
                        <a:t>32-64 PB</a:t>
                      </a:r>
                      <a:endParaRPr lang="en-US" dirty="0"/>
                    </a:p>
                  </a:txBody>
                  <a:tcPr marL="93165" marR="93165"/>
                </a:tc>
                <a:tc hMerge="1">
                  <a:txBody>
                    <a:bodyPr/>
                    <a:lstStyle/>
                    <a:p>
                      <a:endParaRPr lang="en-US"/>
                    </a:p>
                  </a:txBody>
                  <a:tcPr/>
                </a:tc>
                <a:tc>
                  <a:txBody>
                    <a:bodyPr/>
                    <a:lstStyle/>
                    <a:p>
                      <a:pPr algn="r"/>
                      <a:r>
                        <a:rPr lang="en-US" dirty="0" smtClean="0"/>
                        <a:t>33</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370840">
                <a:tc>
                  <a:txBody>
                    <a:bodyPr/>
                    <a:lstStyle/>
                    <a:p>
                      <a:r>
                        <a:rPr lang="en-US" dirty="0" smtClean="0"/>
                        <a:t>Node Performance</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0.125</a:t>
                      </a:r>
                      <a:r>
                        <a:rPr lang="en-US" baseline="0" dirty="0" smtClean="0"/>
                        <a:t> </a:t>
                      </a:r>
                      <a:r>
                        <a:rPr lang="en-US" baseline="0" dirty="0" err="1" smtClean="0"/>
                        <a:t>Tf</a:t>
                      </a:r>
                      <a:r>
                        <a:rPr lang="en-US" baseline="0" dirty="0" smtClean="0"/>
                        <a:t>/s</a:t>
                      </a:r>
                      <a:endParaRPr lang="en-US" dirty="0"/>
                    </a:p>
                  </a:txBody>
                  <a:tcPr marL="93165" marR="93165"/>
                </a:tc>
                <a:tc>
                  <a:txBody>
                    <a:bodyPr/>
                    <a:lstStyle/>
                    <a:p>
                      <a:pPr algn="ctr"/>
                      <a:r>
                        <a:rPr lang="en-US" dirty="0" smtClean="0"/>
                        <a:t>1</a:t>
                      </a:r>
                      <a:r>
                        <a:rPr lang="en-US" baseline="0" dirty="0" smtClean="0"/>
                        <a:t> TF</a:t>
                      </a:r>
                      <a:endParaRPr lang="en-US" dirty="0"/>
                    </a:p>
                  </a:txBody>
                  <a:tcPr marL="93165" marR="93165"/>
                </a:tc>
                <a:tc>
                  <a:txBody>
                    <a:bodyPr/>
                    <a:lstStyle/>
                    <a:p>
                      <a:pPr algn="ctr"/>
                      <a:r>
                        <a:rPr lang="en-US" dirty="0" smtClean="0"/>
                        <a:t>10 TF</a:t>
                      </a:r>
                      <a:endParaRPr lang="en-US" dirty="0"/>
                    </a:p>
                  </a:txBody>
                  <a:tcPr marL="93165" marR="93165"/>
                </a:tc>
                <a:tc>
                  <a:txBody>
                    <a:bodyPr/>
                    <a:lstStyle/>
                    <a:p>
                      <a:pPr algn="r"/>
                      <a:r>
                        <a:rPr lang="en-US" dirty="0" smtClean="0"/>
                        <a:t>8-80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370840">
                <a:tc>
                  <a:txBody>
                    <a:bodyPr/>
                    <a:lstStyle/>
                    <a:p>
                      <a:r>
                        <a:rPr lang="en-US" dirty="0" smtClean="0"/>
                        <a:t>Node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12</a:t>
                      </a:r>
                      <a:endParaRPr lang="en-US" dirty="0"/>
                    </a:p>
                  </a:txBody>
                  <a:tcPr marL="93165" marR="93165"/>
                </a:tc>
                <a:tc>
                  <a:txBody>
                    <a:bodyPr/>
                    <a:lstStyle/>
                    <a:p>
                      <a:pPr algn="ctr"/>
                      <a:r>
                        <a:rPr lang="en-US" dirty="0" smtClean="0"/>
                        <a:t>1,000</a:t>
                      </a:r>
                      <a:endParaRPr lang="en-US" dirty="0"/>
                    </a:p>
                  </a:txBody>
                  <a:tcPr marL="93165" marR="93165"/>
                </a:tc>
                <a:tc>
                  <a:txBody>
                    <a:bodyPr/>
                    <a:lstStyle/>
                    <a:p>
                      <a:pPr algn="ctr"/>
                      <a:r>
                        <a:rPr lang="en-US" dirty="0" smtClean="0"/>
                        <a:t>10,000</a:t>
                      </a:r>
                      <a:endParaRPr lang="en-US" dirty="0"/>
                    </a:p>
                  </a:txBody>
                  <a:tcPr marL="93165" marR="93165"/>
                </a:tc>
                <a:tc>
                  <a:txBody>
                    <a:bodyPr/>
                    <a:lstStyle/>
                    <a:p>
                      <a:pPr algn="r"/>
                      <a:r>
                        <a:rPr lang="en-US" dirty="0" smtClean="0"/>
                        <a:t>83-830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5"/>
                  </a:ext>
                </a:extLst>
              </a:tr>
              <a:tr h="370840">
                <a:tc>
                  <a:txBody>
                    <a:bodyPr/>
                    <a:lstStyle/>
                    <a:p>
                      <a:r>
                        <a:rPr lang="en-US" dirty="0" smtClean="0"/>
                        <a:t>Network </a:t>
                      </a:r>
                      <a:r>
                        <a:rPr lang="en-US" baseline="0" dirty="0" smtClean="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GB/s</a:t>
                      </a:r>
                      <a:endParaRPr lang="en-US" dirty="0"/>
                    </a:p>
                  </a:txBody>
                  <a:tcPr marL="93165" marR="93165"/>
                </a:tc>
                <a:tc>
                  <a:txBody>
                    <a:bodyPr/>
                    <a:lstStyle/>
                    <a:p>
                      <a:pPr algn="ctr"/>
                      <a:r>
                        <a:rPr lang="en-US" baseline="0" dirty="0" smtClean="0"/>
                        <a:t>100 GB/s</a:t>
                      </a:r>
                      <a:endParaRPr lang="en-US" dirty="0"/>
                    </a:p>
                  </a:txBody>
                  <a:tcPr marL="93165" marR="93165"/>
                </a:tc>
                <a:tc>
                  <a:txBody>
                    <a:bodyPr/>
                    <a:lstStyle/>
                    <a:p>
                      <a:pPr algn="ctr"/>
                      <a:r>
                        <a:rPr lang="en-US" dirty="0" smtClean="0"/>
                        <a:t>1,000 GB/s</a:t>
                      </a:r>
                      <a:endParaRPr lang="en-US" dirty="0"/>
                    </a:p>
                  </a:txBody>
                  <a:tcPr marL="93165" marR="93165"/>
                </a:tc>
                <a:tc>
                  <a:txBody>
                    <a:bodyPr/>
                    <a:lstStyle/>
                    <a:p>
                      <a:pPr algn="r"/>
                      <a:r>
                        <a:rPr lang="en-US" dirty="0" smtClean="0"/>
                        <a:t>66-660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6"/>
                  </a:ext>
                </a:extLst>
              </a:tr>
              <a:tr h="370840">
                <a:tc>
                  <a:txBody>
                    <a:bodyPr/>
                    <a:lstStyle/>
                    <a:p>
                      <a:r>
                        <a:rPr lang="en-US" dirty="0" smtClean="0"/>
                        <a:t>System Size (nodes)</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18,700</a:t>
                      </a:r>
                      <a:endParaRPr lang="en-US" dirty="0"/>
                    </a:p>
                  </a:txBody>
                  <a:tcPr marL="93165" marR="93165"/>
                </a:tc>
                <a:tc>
                  <a:txBody>
                    <a:bodyPr/>
                    <a:lstStyle/>
                    <a:p>
                      <a:pPr algn="ctr"/>
                      <a:r>
                        <a:rPr lang="en-US" dirty="0" smtClean="0"/>
                        <a:t>1M</a:t>
                      </a:r>
                      <a:endParaRPr lang="en-US" dirty="0"/>
                    </a:p>
                  </a:txBody>
                  <a:tcPr marL="93165" marR="93165"/>
                </a:tc>
                <a:tc>
                  <a:txBody>
                    <a:bodyPr/>
                    <a:lstStyle/>
                    <a:p>
                      <a:pPr algn="ctr"/>
                      <a:r>
                        <a:rPr lang="en-US" dirty="0" smtClean="0"/>
                        <a:t>100k</a:t>
                      </a:r>
                      <a:endParaRPr lang="en-US" dirty="0"/>
                    </a:p>
                  </a:txBody>
                  <a:tcPr marL="93165" marR="93165"/>
                </a:tc>
                <a:tc>
                  <a:txBody>
                    <a:bodyPr/>
                    <a:lstStyle/>
                    <a:p>
                      <a:pPr algn="r"/>
                      <a:r>
                        <a:rPr lang="en-US" dirty="0" smtClean="0"/>
                        <a:t>50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7"/>
                  </a:ext>
                </a:extLst>
              </a:tr>
              <a:tr h="370840">
                <a:tc>
                  <a:txBody>
                    <a:bodyPr/>
                    <a:lstStyle/>
                    <a:p>
                      <a:r>
                        <a:rPr lang="en-US" dirty="0" smtClean="0"/>
                        <a:t>Total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225 K</a:t>
                      </a:r>
                      <a:endParaRPr lang="en-US" dirty="0"/>
                    </a:p>
                  </a:txBody>
                  <a:tcPr marL="93165" marR="93165"/>
                </a:tc>
                <a:tc>
                  <a:txBody>
                    <a:bodyPr/>
                    <a:lstStyle/>
                    <a:p>
                      <a:pPr algn="ctr"/>
                      <a:r>
                        <a:rPr lang="en-US" dirty="0" smtClean="0"/>
                        <a:t>10 B</a:t>
                      </a:r>
                      <a:endParaRPr lang="en-US" dirty="0"/>
                    </a:p>
                  </a:txBody>
                  <a:tcPr marL="93165" marR="93165"/>
                </a:tc>
                <a:tc>
                  <a:txBody>
                    <a:bodyPr/>
                    <a:lstStyle/>
                    <a:p>
                      <a:pPr algn="ctr"/>
                      <a:r>
                        <a:rPr lang="en-US" dirty="0" smtClean="0"/>
                        <a:t>100 B</a:t>
                      </a:r>
                      <a:endParaRPr lang="en-US" dirty="0"/>
                    </a:p>
                  </a:txBody>
                  <a:tcPr marL="93165" marR="93165"/>
                </a:tc>
                <a:tc>
                  <a:txBody>
                    <a:bodyPr/>
                    <a:lstStyle/>
                    <a:p>
                      <a:pPr algn="r"/>
                      <a:r>
                        <a:rPr lang="en-US" dirty="0" smtClean="0"/>
                        <a:t>40k-400k</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8"/>
                  </a:ext>
                </a:extLst>
              </a:tr>
              <a:tr h="370840">
                <a:tc>
                  <a:txBody>
                    <a:bodyPr/>
                    <a:lstStyle/>
                    <a:p>
                      <a:r>
                        <a:rPr lang="en-US" dirty="0" smtClean="0"/>
                        <a:t>Storage Capacity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PB</a:t>
                      </a:r>
                      <a:endParaRPr lang="en-US" dirty="0"/>
                    </a:p>
                  </a:txBody>
                  <a:tcPr marL="93165" marR="93165"/>
                </a:tc>
                <a:tc gridSpan="2">
                  <a:txBody>
                    <a:bodyPr/>
                    <a:lstStyle/>
                    <a:p>
                      <a:pPr algn="ctr"/>
                      <a:r>
                        <a:rPr lang="en-US" dirty="0" smtClean="0"/>
                        <a:t>300-1,000 PB</a:t>
                      </a:r>
                      <a:endParaRPr lang="en-US" dirty="0"/>
                    </a:p>
                  </a:txBody>
                  <a:tcPr marL="93165" marR="93165"/>
                </a:tc>
                <a:tc hMerge="1">
                  <a:txBody>
                    <a:bodyPr/>
                    <a:lstStyle/>
                    <a:p>
                      <a:endParaRPr lang="en-US"/>
                    </a:p>
                  </a:txBody>
                  <a:tcPr/>
                </a:tc>
                <a:tc>
                  <a:txBody>
                    <a:bodyPr/>
                    <a:lstStyle/>
                    <a:p>
                      <a:pPr algn="r"/>
                      <a:r>
                        <a:rPr lang="en-US" dirty="0" smtClean="0"/>
                        <a:t>20-67</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9"/>
                  </a:ext>
                </a:extLst>
              </a:tr>
              <a:tr h="370840">
                <a:tc>
                  <a:txBody>
                    <a:bodyPr/>
                    <a:lstStyle/>
                    <a:p>
                      <a:r>
                        <a:rPr lang="en-US" dirty="0" smtClean="0"/>
                        <a:t>I/O 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0.2 TB/s</a:t>
                      </a:r>
                      <a:endParaRPr lang="en-US" dirty="0"/>
                    </a:p>
                  </a:txBody>
                  <a:tcPr marL="93165" marR="93165"/>
                </a:tc>
                <a:tc gridSpan="2">
                  <a:txBody>
                    <a:bodyPr/>
                    <a:lstStyle/>
                    <a:p>
                      <a:pPr algn="ctr"/>
                      <a:r>
                        <a:rPr lang="en-US" dirty="0" smtClean="0"/>
                        <a:t>20-60 TB/s</a:t>
                      </a:r>
                      <a:endParaRPr lang="en-US" dirty="0"/>
                    </a:p>
                  </a:txBody>
                  <a:tcPr marL="93165" marR="93165"/>
                </a:tc>
                <a:tc hMerge="1">
                  <a:txBody>
                    <a:bodyPr/>
                    <a:lstStyle/>
                    <a:p>
                      <a:endParaRPr lang="en-US"/>
                    </a:p>
                  </a:txBody>
                  <a:tcPr/>
                </a:tc>
                <a:tc>
                  <a:txBody>
                    <a:bodyPr/>
                    <a:lstStyle/>
                    <a:p>
                      <a:pPr algn="r"/>
                      <a:r>
                        <a:rPr lang="en-US" dirty="0" smtClean="0"/>
                        <a:t>100-300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10"/>
                  </a:ext>
                </a:extLst>
              </a:tr>
            </a:tbl>
          </a:graphicData>
        </a:graphic>
      </p:graphicFrame>
      <p:sp>
        <p:nvSpPr>
          <p:cNvPr id="4" name="Title 3"/>
          <p:cNvSpPr>
            <a:spLocks noGrp="1"/>
          </p:cNvSpPr>
          <p:nvPr>
            <p:ph type="title"/>
          </p:nvPr>
        </p:nvSpPr>
        <p:spPr/>
        <p:txBody>
          <a:bodyPr/>
          <a:lstStyle/>
          <a:p>
            <a:r>
              <a:rPr lang="en-US" smtClean="0"/>
              <a:t>Why </a:t>
            </a:r>
            <a:r>
              <a:rPr lang="en-US" i="1" smtClean="0"/>
              <a:t>In Situ</a:t>
            </a:r>
            <a:r>
              <a:rPr lang="en-US" smtClean="0"/>
              <a:t>?</a:t>
            </a:r>
            <a:endParaRPr lang="en-US" dirty="0"/>
          </a:p>
        </p:txBody>
      </p:sp>
      <p:sp>
        <p:nvSpPr>
          <p:cNvPr id="2" name="Oval 1"/>
          <p:cNvSpPr/>
          <p:nvPr/>
        </p:nvSpPr>
        <p:spPr>
          <a:xfrm>
            <a:off x="7318896" y="45262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8896" y="52120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smtClean="0"/>
              <a:t>Source: “Scientific Discovery at the </a:t>
            </a:r>
            <a:r>
              <a:rPr lang="en-US" sz="1000" dirty="0" err="1" smtClean="0"/>
              <a:t>Exascale</a:t>
            </a:r>
            <a:r>
              <a:rPr lang="en-US" sz="1000" dirty="0" smtClean="0"/>
              <a:t>: Report from the DOE ASCR 2011 Workshop on </a:t>
            </a:r>
            <a:r>
              <a:rPr lang="en-US" sz="1000" dirty="0" err="1" smtClean="0"/>
              <a:t>Exascale</a:t>
            </a:r>
            <a:r>
              <a:rPr lang="en-US" sz="1000" dirty="0" smtClean="0"/>
              <a:t> Data Management, Analysis and Visualization.”</a:t>
            </a:r>
            <a:endParaRPr lang="en-US" sz="1000" dirty="0"/>
          </a:p>
        </p:txBody>
      </p:sp>
    </p:spTree>
    <p:extLst>
      <p:ext uri="{BB962C8B-B14F-4D97-AF65-F5344CB8AC3E}">
        <p14:creationId xmlns:p14="http://schemas.microsoft.com/office/powerpoint/2010/main" val="17140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Why </a:t>
            </a:r>
            <a:r>
              <a:rPr lang="en-US" i="1" dirty="0" smtClean="0"/>
              <a:t>In Situ</a:t>
            </a:r>
            <a:r>
              <a:rPr lang="en-US" dirty="0" smtClean="0"/>
              <a:t>?</a:t>
            </a:r>
            <a:endParaRPr lang="en-US" dirty="0"/>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smtClean="0"/>
              <a:t>Need a supercomputer to analyze results from a hero run</a:t>
            </a:r>
          </a:p>
          <a:p>
            <a:pPr marL="0" indent="0">
              <a:buNone/>
            </a:pPr>
            <a:endParaRPr lang="en-US" sz="2400" dirty="0"/>
          </a:p>
          <a:p>
            <a:pPr marL="0" indent="0">
              <a:buNone/>
            </a:pPr>
            <a:endParaRPr lang="en-US" sz="2400" dirty="0" smtClean="0"/>
          </a:p>
          <a:p>
            <a:pPr marL="0" indent="0">
              <a:buNone/>
            </a:pPr>
            <a:endParaRPr lang="en-US" sz="2400" dirty="0"/>
          </a:p>
          <a:p>
            <a:pPr marL="0" indent="0">
              <a:buNone/>
            </a:pPr>
            <a:r>
              <a:rPr lang="en-US" sz="2400" dirty="0" smtClean="0"/>
              <a:t>         </a:t>
            </a:r>
            <a:endParaRPr lang="en-US" sz="2400" dirty="0"/>
          </a:p>
        </p:txBody>
      </p:sp>
      <p:sp>
        <p:nvSpPr>
          <p:cNvPr id="5" name="Slide Number Placeholder 4"/>
          <p:cNvSpPr>
            <a:spLocks noGrp="1"/>
          </p:cNvSpPr>
          <p:nvPr>
            <p:ph type="sldNum" sz="quarter" idx="4294967295"/>
          </p:nvPr>
        </p:nvSpPr>
        <p:spPr>
          <a:xfrm>
            <a:off x="7010400" y="6454775"/>
            <a:ext cx="2133600" cy="365125"/>
          </a:xfrm>
          <a:prstGeom prst="rect">
            <a:avLst/>
          </a:prstGeom>
        </p:spPr>
        <p:txBody>
          <a:bodyPr/>
          <a:lstStyle/>
          <a:p>
            <a:pPr>
              <a:defRPr/>
            </a:pPr>
            <a:fld id="{8F76E1A2-C64F-4918-8EFD-021E0B462136}" type="slidenum">
              <a:rPr lang="en-US" smtClean="0"/>
              <a:pPr>
                <a:defRPr/>
              </a:pPr>
              <a:t>198</a:t>
            </a:fld>
            <a:endParaRPr lang="en-US" dirty="0"/>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2383598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smtClean="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Statistics</a:t>
            </a:r>
            <a:endParaRPr lang="en-US" sz="1200" dirty="0"/>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smtClean="0">
                <a:solidFill>
                  <a:schemeClr val="tx2"/>
                </a:solidFill>
              </a:rPr>
              <a:t>In Situ </a:t>
            </a:r>
            <a:r>
              <a:rPr lang="en-US" dirty="0" smtClean="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Series Data</a:t>
            </a:r>
            <a:endParaRPr lang="en-US" sz="1200" dirty="0"/>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35193337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Batch Scripting</a:t>
            </a:r>
          </a:p>
          <a:p>
            <a:r>
              <a:rPr lang="en-US" dirty="0" smtClean="0">
                <a:ea typeface="ＭＳ Ｐゴシック" pitchFamily="-107" charset="-128"/>
              </a:rPr>
              <a:t>Visualizing Large Models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Reduced File IO Costs</a:t>
            </a:r>
            <a:endParaRPr lang="en-US" dirty="0">
              <a:solidFill>
                <a:schemeClr val="tx2"/>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989554252"/>
              </p:ext>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gridCol w="1185064"/>
                <a:gridCol w="1342860"/>
                <a:gridCol w="1775821"/>
                <a:gridCol w="1572846"/>
              </a:tblGrid>
              <a:tr h="1554480">
                <a:tc>
                  <a:txBody>
                    <a:bodyPr/>
                    <a:lstStyle/>
                    <a:p>
                      <a:r>
                        <a:rPr lang="en-US" sz="2000" dirty="0" smtClean="0"/>
                        <a:t>Time of Processing</a:t>
                      </a:r>
                      <a:endParaRPr lang="en-US" sz="2000" dirty="0"/>
                    </a:p>
                  </a:txBody>
                  <a:tcPr/>
                </a:tc>
                <a:tc>
                  <a:txBody>
                    <a:bodyPr/>
                    <a:lstStyle/>
                    <a:p>
                      <a:r>
                        <a:rPr lang="en-US" sz="2000" dirty="0" smtClean="0"/>
                        <a:t>Type of File</a:t>
                      </a:r>
                      <a:endParaRPr lang="en-US" sz="2000" dirty="0"/>
                    </a:p>
                  </a:txBody>
                  <a:tcPr/>
                </a:tc>
                <a:tc>
                  <a:txBody>
                    <a:bodyPr/>
                    <a:lstStyle/>
                    <a:p>
                      <a:r>
                        <a:rPr lang="en-US" sz="2000" dirty="0" smtClean="0"/>
                        <a:t>Size per</a:t>
                      </a:r>
                      <a:r>
                        <a:rPr lang="en-US" sz="2000" baseline="0" dirty="0" smtClean="0"/>
                        <a:t> File</a:t>
                      </a:r>
                      <a:endParaRPr lang="en-US" sz="2000" dirty="0"/>
                    </a:p>
                  </a:txBody>
                  <a:tcPr/>
                </a:tc>
                <a:tc>
                  <a:txBody>
                    <a:bodyPr/>
                    <a:lstStyle/>
                    <a:p>
                      <a:r>
                        <a:rPr lang="en-US" sz="2000" dirty="0" smtClean="0"/>
                        <a:t>Size per 1000 time</a:t>
                      </a:r>
                      <a:r>
                        <a:rPr lang="en-US" sz="2000" baseline="0" dirty="0" smtClean="0"/>
                        <a:t> steps</a:t>
                      </a:r>
                      <a:endParaRPr lang="en-US" sz="2000" dirty="0"/>
                    </a:p>
                  </a:txBody>
                  <a:tcPr/>
                </a:tc>
                <a:tc>
                  <a:txBody>
                    <a:bodyPr/>
                    <a:lstStyle/>
                    <a:p>
                      <a:r>
                        <a:rPr lang="en-US" sz="2000" dirty="0" smtClean="0"/>
                        <a:t>Time per File</a:t>
                      </a:r>
                      <a:r>
                        <a:rPr lang="en-US" sz="2000" baseline="0" dirty="0" smtClean="0"/>
                        <a:t> to Write at Simulation</a:t>
                      </a:r>
                      <a:endParaRPr lang="en-US" sz="2000" dirty="0"/>
                    </a:p>
                  </a:txBody>
                  <a:tcPr/>
                </a:tc>
              </a:tr>
              <a:tr h="457200">
                <a:tc>
                  <a:txBody>
                    <a:bodyPr/>
                    <a:lstStyle/>
                    <a:p>
                      <a:r>
                        <a:rPr lang="en-US" sz="2000" dirty="0" smtClean="0"/>
                        <a:t>Post</a:t>
                      </a:r>
                      <a:endParaRPr lang="en-US" sz="2000" dirty="0"/>
                    </a:p>
                  </a:txBody>
                  <a:tcPr/>
                </a:tc>
                <a:tc>
                  <a:txBody>
                    <a:bodyPr/>
                    <a:lstStyle/>
                    <a:p>
                      <a:r>
                        <a:rPr lang="en-US" sz="2000" dirty="0" smtClean="0"/>
                        <a:t>Restart</a:t>
                      </a:r>
                      <a:endParaRPr lang="en-US" sz="2000" dirty="0"/>
                    </a:p>
                  </a:txBody>
                  <a:tcPr/>
                </a:tc>
                <a:tc>
                  <a:txBody>
                    <a:bodyPr/>
                    <a:lstStyle/>
                    <a:p>
                      <a:r>
                        <a:rPr lang="en-US" sz="2000" dirty="0" smtClean="0"/>
                        <a:t>1,300 MB</a:t>
                      </a:r>
                      <a:endParaRPr lang="en-US" sz="2000" dirty="0"/>
                    </a:p>
                  </a:txBody>
                  <a:tcPr/>
                </a:tc>
                <a:tc>
                  <a:txBody>
                    <a:bodyPr/>
                    <a:lstStyle/>
                    <a:p>
                      <a:r>
                        <a:rPr lang="en-US" sz="2000" dirty="0" smtClean="0"/>
                        <a:t>1,300,000 MB</a:t>
                      </a:r>
                      <a:endParaRPr lang="en-US" sz="2000" dirty="0"/>
                    </a:p>
                  </a:txBody>
                  <a:tcPr/>
                </a:tc>
                <a:tc>
                  <a:txBody>
                    <a:bodyPr/>
                    <a:lstStyle/>
                    <a:p>
                      <a:r>
                        <a:rPr lang="en-US" sz="2000" dirty="0" smtClean="0"/>
                        <a:t>1-20</a:t>
                      </a:r>
                      <a:r>
                        <a:rPr lang="en-US" sz="2000" baseline="0" dirty="0" smtClean="0"/>
                        <a:t> seconds</a:t>
                      </a:r>
                      <a:endParaRPr lang="en-US" sz="2000" dirty="0"/>
                    </a:p>
                  </a:txBody>
                  <a:tcPr/>
                </a:tc>
              </a:tr>
              <a:tr h="822960">
                <a:tc>
                  <a:txBody>
                    <a:bodyPr/>
                    <a:lstStyle/>
                    <a:p>
                      <a:r>
                        <a:rPr lang="en-US" sz="2000" dirty="0" smtClean="0"/>
                        <a:t>Post</a:t>
                      </a:r>
                      <a:endParaRPr lang="en-US" sz="2000" dirty="0"/>
                    </a:p>
                  </a:txBody>
                  <a:tcPr/>
                </a:tc>
                <a:tc>
                  <a:txBody>
                    <a:bodyPr/>
                    <a:lstStyle/>
                    <a:p>
                      <a:r>
                        <a:rPr lang="en-US" sz="2000" dirty="0" err="1" smtClean="0"/>
                        <a:t>Ensight</a:t>
                      </a:r>
                      <a:r>
                        <a:rPr lang="en-US" sz="2000" dirty="0" smtClean="0"/>
                        <a:t> Dump</a:t>
                      </a:r>
                      <a:endParaRPr lang="en-US" sz="2000" dirty="0"/>
                    </a:p>
                  </a:txBody>
                  <a:tcPr/>
                </a:tc>
                <a:tc>
                  <a:txBody>
                    <a:bodyPr/>
                    <a:lstStyle/>
                    <a:p>
                      <a:r>
                        <a:rPr lang="en-US" sz="2000" dirty="0" smtClean="0"/>
                        <a:t>200</a:t>
                      </a:r>
                      <a:r>
                        <a:rPr lang="en-US" sz="2000" baseline="0" dirty="0" smtClean="0"/>
                        <a:t> MB</a:t>
                      </a:r>
                      <a:endParaRPr lang="en-US" sz="2000" dirty="0"/>
                    </a:p>
                  </a:txBody>
                  <a:tcPr/>
                </a:tc>
                <a:tc>
                  <a:txBody>
                    <a:bodyPr/>
                    <a:lstStyle/>
                    <a:p>
                      <a:r>
                        <a:rPr lang="en-US" sz="2000" dirty="0" smtClean="0"/>
                        <a:t>200,000 MB</a:t>
                      </a:r>
                      <a:endParaRPr lang="en-US" sz="2000" dirty="0"/>
                    </a:p>
                  </a:txBody>
                  <a:tcPr/>
                </a:tc>
                <a:tc>
                  <a:txBody>
                    <a:bodyPr/>
                    <a:lstStyle/>
                    <a:p>
                      <a:r>
                        <a:rPr lang="en-US" sz="2000" dirty="0" smtClean="0"/>
                        <a:t>&gt;</a:t>
                      </a:r>
                      <a:r>
                        <a:rPr lang="en-US" sz="2000" baseline="0" dirty="0" smtClean="0"/>
                        <a:t> 10 seconds</a:t>
                      </a:r>
                      <a:endParaRPr lang="en-US" sz="2000" dirty="0"/>
                    </a:p>
                  </a:txBody>
                  <a:tcPr/>
                </a:tc>
              </a:tr>
              <a:tr h="457200">
                <a:tc>
                  <a:txBody>
                    <a:bodyPr/>
                    <a:lstStyle/>
                    <a:p>
                      <a:r>
                        <a:rPr lang="en-US" sz="2000" i="1" dirty="0" smtClean="0"/>
                        <a:t>In Situ </a:t>
                      </a:r>
                      <a:endParaRPr lang="en-US" sz="2000" i="1" dirty="0"/>
                    </a:p>
                  </a:txBody>
                  <a:tcPr/>
                </a:tc>
                <a:tc>
                  <a:txBody>
                    <a:bodyPr/>
                    <a:lstStyle/>
                    <a:p>
                      <a:r>
                        <a:rPr lang="en-US" sz="2000" dirty="0" smtClean="0"/>
                        <a:t>PNG</a:t>
                      </a:r>
                      <a:endParaRPr lang="en-US" sz="2000" dirty="0"/>
                    </a:p>
                  </a:txBody>
                  <a:tcPr/>
                </a:tc>
                <a:tc>
                  <a:txBody>
                    <a:bodyPr/>
                    <a:lstStyle/>
                    <a:p>
                      <a:r>
                        <a:rPr lang="en-US" sz="2000" dirty="0" smtClean="0"/>
                        <a:t>.25 MB</a:t>
                      </a:r>
                      <a:endParaRPr lang="en-US" sz="2000" dirty="0"/>
                    </a:p>
                  </a:txBody>
                  <a:tcPr/>
                </a:tc>
                <a:tc>
                  <a:txBody>
                    <a:bodyPr/>
                    <a:lstStyle/>
                    <a:p>
                      <a:r>
                        <a:rPr lang="en-US" sz="2000" dirty="0" smtClean="0"/>
                        <a:t>250 MB</a:t>
                      </a:r>
                      <a:endParaRPr lang="en-US" sz="2000" dirty="0"/>
                    </a:p>
                  </a:txBody>
                  <a:tcPr/>
                </a:tc>
                <a:tc>
                  <a:txBody>
                    <a:bodyPr/>
                    <a:lstStyle/>
                    <a:p>
                      <a:r>
                        <a:rPr lang="en-US" sz="2000" dirty="0" smtClean="0"/>
                        <a:t>&lt; 1 second</a:t>
                      </a:r>
                      <a:endParaRPr lang="en-US" sz="2000" dirty="0"/>
                    </a:p>
                  </a:txBody>
                  <a:tcPr/>
                </a:tc>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16026977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Access to More Data</a:t>
            </a:r>
            <a:endParaRPr lang="en-US" dirty="0">
              <a:solidFill>
                <a:schemeClr val="tx2"/>
              </a:solidFill>
            </a:endParaRP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smtClean="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smtClean="0">
                <a:solidFill>
                  <a:schemeClr val="tx2"/>
                </a:solidFill>
              </a:rPr>
              <a:t>In situ </a:t>
            </a:r>
            <a:r>
              <a:rPr lang="en-US" sz="2400" dirty="0">
                <a:solidFill>
                  <a:schemeClr val="tx2"/>
                </a:solidFill>
              </a:rPr>
              <a:t>p</a:t>
            </a:r>
            <a:r>
              <a:rPr lang="en-US" sz="2400" dirty="0" smtClean="0">
                <a:solidFill>
                  <a:schemeClr val="tx2"/>
                </a:solidFill>
              </a:rPr>
              <a:t>rocessing</a:t>
            </a:r>
            <a:endParaRPr lang="en-US" sz="2400" dirty="0">
              <a:solidFill>
                <a:schemeClr val="tx2"/>
              </a:solidFill>
            </a:endParaRP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smtClean="0">
                <a:solidFill>
                  <a:schemeClr val="tx2"/>
                </a:solidFill>
              </a:rPr>
              <a:t>CTH (Sandia) simulation with roughly equal data stored at simulation time</a:t>
            </a:r>
          </a:p>
          <a:p>
            <a:endParaRPr lang="en-US" sz="1400" dirty="0" smtClean="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smtClean="0"/>
              <a:t>Dump Times</a:t>
            </a:r>
          </a:p>
        </p:txBody>
      </p:sp>
    </p:spTree>
    <p:extLst>
      <p:ext uri="{BB962C8B-B14F-4D97-AF65-F5344CB8AC3E}">
        <p14:creationId xmlns:p14="http://schemas.microsoft.com/office/powerpoint/2010/main" val="258576760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Faster Time to Solution</a:t>
            </a:r>
            <a:endParaRPr lang="en-US" dirty="0"/>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smtClean="0"/>
              <a:t>CTH (Sandia) simulations comparing different workflows</a:t>
            </a:r>
            <a:endParaRPr lang="en-US" sz="1800" dirty="0"/>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3686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Quick and Easy Run-Time Checks</a:t>
            </a:r>
            <a:endParaRPr lang="en-US" dirty="0"/>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a:t>
            </a:r>
            <a:r>
              <a:rPr lang="en-US" sz="2000" dirty="0" smtClean="0"/>
              <a:t>the surface </a:t>
            </a:r>
            <a:r>
              <a:rPr lang="en-US" sz="2000" dirty="0"/>
              <a:t>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a:t>
            </a:r>
            <a:r>
              <a:rPr lang="en-US" sz="2000" dirty="0" smtClean="0"/>
              <a:t>in new </a:t>
            </a:r>
            <a:r>
              <a:rPr lang="en-US" sz="2000" dirty="0"/>
              <a:t>run, quick glance </a:t>
            </a:r>
            <a:r>
              <a:rPr lang="en-US" sz="2000" dirty="0" smtClean="0"/>
              <a:t>indicates </a:t>
            </a:r>
            <a:r>
              <a:rPr lang="en-US" sz="2000" dirty="0"/>
              <a:t>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203</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27497266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solidFill>
              </a:rPr>
              <a:t>Small Run-Time Overhead</a:t>
            </a:r>
            <a:endParaRPr lang="en-US" dirty="0">
              <a:solidFill>
                <a:schemeClr val="tx2"/>
              </a:solidFill>
            </a:endParaRPr>
          </a:p>
        </p:txBody>
      </p:sp>
      <p:graphicFrame>
        <p:nvGraphicFramePr>
          <p:cNvPr id="5" name="Chart 4"/>
          <p:cNvGraphicFramePr>
            <a:graphicFrameLocks/>
          </p:cNvGraphicFramePr>
          <p:nvPr>
            <p:extLst>
              <p:ext uri="{D42A27DB-BD31-4B8C-83A1-F6EECF244321}">
                <p14:modId xmlns:p14="http://schemas.microsoft.com/office/powerpoint/2010/main" val="2976941181"/>
              </p:ext>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778299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smtClean="0"/>
              <a:t>High Level View</a:t>
            </a:r>
            <a:endParaRPr lang="en-US" dirty="0"/>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smtClean="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smtClean="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673836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smtClean="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Statistics</a:t>
            </a:r>
            <a:endParaRPr lang="en-US" sz="1200" dirty="0"/>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smtClean="0">
                <a:solidFill>
                  <a:schemeClr val="tx2"/>
                </a:solidFill>
              </a:rPr>
              <a:t>In Situ </a:t>
            </a:r>
            <a:r>
              <a:rPr lang="en-US" dirty="0" smtClean="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Series Data</a:t>
            </a:r>
            <a:endParaRPr lang="en-US" sz="1200" dirty="0"/>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1164835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Situ Exercise</a:t>
            </a:r>
          </a:p>
        </p:txBody>
      </p:sp>
      <p:sp>
        <p:nvSpPr>
          <p:cNvPr id="3" name="Content Placeholder 2"/>
          <p:cNvSpPr>
            <a:spLocks noGrp="1"/>
          </p:cNvSpPr>
          <p:nvPr>
            <p:ph idx="1"/>
          </p:nvPr>
        </p:nvSpPr>
        <p:spPr>
          <a:xfrm>
            <a:off x="381000" y="1524000"/>
            <a:ext cx="8305800" cy="4572000"/>
          </a:xfrm>
        </p:spPr>
        <p:txBody>
          <a:bodyPr/>
          <a:lstStyle/>
          <a:p>
            <a:r>
              <a:rPr lang="en-US" sz="2000" dirty="0" smtClean="0"/>
              <a:t>$PVSOURCE/Examples/Catalyst/</a:t>
            </a:r>
            <a:r>
              <a:rPr lang="en-US" sz="2000" dirty="0" err="1" smtClean="0"/>
              <a:t>PythonFullExample</a:t>
            </a:r>
            <a:endParaRPr lang="en-US" sz="2000" dirty="0" smtClean="0"/>
          </a:p>
          <a:p>
            <a:pPr lvl="1"/>
            <a:r>
              <a:rPr lang="en-US" sz="2000" dirty="0" err="1" smtClean="0"/>
              <a:t>fedriver.py</a:t>
            </a:r>
            <a:r>
              <a:rPr lang="en-US" sz="2000" dirty="0" smtClean="0"/>
              <a:t> - simulation main loop</a:t>
            </a:r>
          </a:p>
          <a:p>
            <a:pPr lvl="1"/>
            <a:r>
              <a:rPr lang="en-US" sz="2000" dirty="0" err="1"/>
              <a:t>fedatastructures.py</a:t>
            </a:r>
            <a:r>
              <a:rPr lang="en-US" sz="2000" dirty="0"/>
              <a:t> - toy simulation kernel on regular </a:t>
            </a:r>
            <a:r>
              <a:rPr lang="en-US" sz="2000" dirty="0" smtClean="0"/>
              <a:t>grid</a:t>
            </a:r>
          </a:p>
          <a:p>
            <a:pPr lvl="1"/>
            <a:endParaRPr lang="en-US" sz="600" dirty="0" smtClean="0"/>
          </a:p>
          <a:p>
            <a:pPr lvl="1"/>
            <a:r>
              <a:rPr lang="en-US" sz="2000" dirty="0" err="1"/>
              <a:t>c</a:t>
            </a:r>
            <a:r>
              <a:rPr lang="en-US" sz="2000" dirty="0" err="1" smtClean="0"/>
              <a:t>oprocessing.py</a:t>
            </a:r>
            <a:r>
              <a:rPr lang="en-US" sz="2000" dirty="0" smtClean="0"/>
              <a:t> - generic adaptor that runs catalyst scripts</a:t>
            </a:r>
          </a:p>
          <a:p>
            <a:pPr lvl="1"/>
            <a:r>
              <a:rPr lang="en-US" sz="2000" dirty="0" err="1"/>
              <a:t>c</a:t>
            </a:r>
            <a:r>
              <a:rPr lang="en-US" sz="2000" dirty="0" err="1" smtClean="0"/>
              <a:t>pscript.py</a:t>
            </a:r>
            <a:r>
              <a:rPr lang="en-US" sz="2000" dirty="0" smtClean="0"/>
              <a:t> - catalyst script with simple pipeline</a:t>
            </a:r>
          </a:p>
          <a:p>
            <a:endParaRPr lang="en-US" sz="900" dirty="0" smtClean="0"/>
          </a:p>
          <a:p>
            <a:r>
              <a:rPr lang="en-US" sz="2000" dirty="0" smtClean="0"/>
              <a:t>Run it in parallel</a:t>
            </a:r>
          </a:p>
          <a:p>
            <a:pPr marL="171450" indent="0">
              <a:buNone/>
            </a:pPr>
            <a:r>
              <a:rPr lang="en-US" sz="2000" dirty="0">
                <a:latin typeface="Courier"/>
                <a:cs typeface="Courier"/>
              </a:rPr>
              <a:t>&lt;path to</a:t>
            </a:r>
            <a:r>
              <a:rPr lang="en-US" sz="2000" dirty="0" smtClean="0">
                <a:latin typeface="Courier"/>
                <a:cs typeface="Courier"/>
              </a:rPr>
              <a:t>&gt;</a:t>
            </a:r>
            <a:r>
              <a:rPr lang="en-US" sz="2000" dirty="0" err="1" smtClean="0">
                <a:latin typeface="Courier"/>
                <a:cs typeface="Courier"/>
              </a:rPr>
              <a:t>mpiexec</a:t>
            </a:r>
            <a:r>
              <a:rPr lang="en-US" sz="2000" dirty="0" smtClean="0">
                <a:latin typeface="Courier"/>
                <a:cs typeface="Courier"/>
              </a:rPr>
              <a:t> </a:t>
            </a:r>
            <a:r>
              <a:rPr lang="en-US" sz="2000" dirty="0">
                <a:latin typeface="Courier"/>
                <a:cs typeface="Courier"/>
              </a:rPr>
              <a:t>-</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a:t>
            </a:r>
            <a:r>
              <a:rPr lang="en-US" sz="2000" dirty="0" smtClean="0">
                <a:latin typeface="Courier"/>
                <a:cs typeface="Courier"/>
              </a:rPr>
              <a:t>&gt;</a:t>
            </a:r>
            <a:r>
              <a:rPr lang="en-US" sz="2000" dirty="0" err="1" smtClean="0">
                <a:latin typeface="Courier"/>
                <a:cs typeface="Courier"/>
              </a:rPr>
              <a:t>pvbatch</a:t>
            </a:r>
            <a:r>
              <a:rPr lang="en-US" sz="2000" dirty="0" smtClean="0">
                <a:latin typeface="Courier"/>
                <a:cs typeface="Courier"/>
              </a:rPr>
              <a:t> </a:t>
            </a:r>
            <a:r>
              <a:rPr lang="en-US" sz="2000" dirty="0">
                <a:latin typeface="Courier"/>
                <a:cs typeface="Courier"/>
              </a:rPr>
              <a:t>--symmetric \</a:t>
            </a:r>
          </a:p>
          <a:p>
            <a:pPr marL="171450" indent="0">
              <a:buNone/>
            </a:pPr>
            <a:r>
              <a:rPr lang="en-US" sz="2000" dirty="0">
                <a:latin typeface="Courier"/>
                <a:cs typeface="Courier"/>
              </a:rPr>
              <a:t> </a:t>
            </a:r>
            <a:r>
              <a:rPr lang="en-US" sz="2000" dirty="0" err="1" smtClean="0">
                <a:latin typeface="Courier"/>
                <a:cs typeface="Courier"/>
              </a:rPr>
              <a:t>fedriver.py</a:t>
            </a:r>
            <a:endParaRPr lang="en-US" sz="2000" dirty="0" smtClean="0">
              <a:latin typeface="Courier"/>
              <a:cs typeface="Courier"/>
            </a:endParaRPr>
          </a:p>
          <a:p>
            <a:pPr marL="171450" indent="0">
              <a:buNone/>
            </a:pPr>
            <a:endParaRPr lang="en-US" sz="800" dirty="0" smtClean="0"/>
          </a:p>
          <a:p>
            <a:pPr lvl="0"/>
            <a:r>
              <a:rPr lang="en-US" sz="2000" dirty="0" smtClean="0"/>
              <a:t>Examine output with ParaView</a:t>
            </a:r>
          </a:p>
          <a:p>
            <a:pPr marL="171450" indent="0">
              <a:buNone/>
            </a:pPr>
            <a:r>
              <a:rPr lang="en-US" sz="2000" dirty="0">
                <a:latin typeface="Courier"/>
                <a:cs typeface="Courier"/>
              </a:rPr>
              <a:t>&lt;path to</a:t>
            </a:r>
            <a:r>
              <a:rPr lang="en-US" sz="2000" dirty="0" smtClean="0">
                <a:latin typeface="Courier"/>
                <a:cs typeface="Courier"/>
              </a:rPr>
              <a:t>&gt;</a:t>
            </a:r>
            <a:r>
              <a:rPr lang="en-US" sz="2000" dirty="0" err="1" smtClean="0">
                <a:latin typeface="Courier"/>
                <a:cs typeface="Courier"/>
              </a:rPr>
              <a:t>paraview</a:t>
            </a:r>
            <a:r>
              <a:rPr lang="en-US" sz="2000" dirty="0" smtClean="0">
                <a:latin typeface="Courier"/>
                <a:cs typeface="Courier"/>
              </a:rPr>
              <a:t> </a:t>
            </a:r>
            <a:r>
              <a:rPr lang="en-US" sz="2000" dirty="0" smtClean="0">
                <a:latin typeface="Courier"/>
                <a:cs typeface="Courier"/>
              </a:rPr>
              <a:t>full_grid_0.pvti</a:t>
            </a:r>
            <a:endParaRPr lang="en-US" sz="2000" dirty="0">
              <a:latin typeface="Courier"/>
              <a:cs typeface="Courier"/>
            </a:endParaRPr>
          </a:p>
          <a:p>
            <a:pPr lvl="0"/>
            <a:endParaRPr lang="en-US" sz="2000" dirty="0" smtClean="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27208687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ParaView GUI Plugin</a:t>
            </a:r>
            <a:endParaRPr lang="en-US" dirty="0"/>
          </a:p>
        </p:txBody>
      </p:sp>
      <p:sp>
        <p:nvSpPr>
          <p:cNvPr id="3" name="Content Placeholder 2"/>
          <p:cNvSpPr>
            <a:spLocks noGrp="1"/>
          </p:cNvSpPr>
          <p:nvPr>
            <p:ph idx="1"/>
          </p:nvPr>
        </p:nvSpPr>
        <p:spPr/>
        <p:txBody>
          <a:bodyPr/>
          <a:lstStyle/>
          <a:p>
            <a:r>
              <a:rPr lang="en-US" sz="2400" dirty="0" smtClean="0"/>
              <a:t>Creates Catalyst scripts (e.g. </a:t>
            </a:r>
            <a:r>
              <a:rPr lang="en-US" sz="2400" dirty="0" err="1" smtClean="0"/>
              <a:t>cpscript.py</a:t>
            </a:r>
            <a:r>
              <a:rPr lang="en-US" sz="2400" dirty="0" smtClean="0"/>
              <a:t>) to insert into simulation runs</a:t>
            </a:r>
          </a:p>
          <a:p>
            <a:r>
              <a:rPr lang="en-US" sz="2400" dirty="0" smtClean="0"/>
              <a:t>Mostly just use ParaView as normal</a:t>
            </a:r>
          </a:p>
          <a:p>
            <a:pPr lvl="1"/>
            <a:r>
              <a:rPr lang="en-US" sz="2400" dirty="0" smtClean="0"/>
              <a:t>Setup desired pipelines</a:t>
            </a:r>
          </a:p>
          <a:p>
            <a:pPr lvl="1"/>
            <a:r>
              <a:rPr lang="en-US" sz="2400" dirty="0" smtClean="0"/>
              <a:t>Ideally, start with a representative data set from the simulation</a:t>
            </a:r>
            <a:endParaRPr lang="en-US" sz="2400" dirty="0"/>
          </a:p>
          <a:p>
            <a:r>
              <a:rPr lang="en-US" sz="2400" dirty="0" smtClean="0"/>
              <a:t>Plugin lets you add extra pipeline information to tell what to take in and output during simulation run</a:t>
            </a:r>
          </a:p>
          <a:p>
            <a:pPr lvl="1"/>
            <a:r>
              <a:rPr lang="en-US" sz="2400" dirty="0" smtClean="0"/>
              <a:t>What will simulation produce?</a:t>
            </a:r>
          </a:p>
          <a:p>
            <a:pPr lvl="1"/>
            <a:r>
              <a:rPr lang="en-US" sz="2400" dirty="0" smtClean="0"/>
              <a:t>Add data extract writers</a:t>
            </a:r>
          </a:p>
          <a:p>
            <a:pPr lvl="1"/>
            <a:r>
              <a:rPr lang="en-US" sz="2400" dirty="0" smtClean="0"/>
              <a:t>Create screenshots to output</a:t>
            </a:r>
          </a:p>
          <a:p>
            <a:pPr marL="457200" lvl="1" indent="0">
              <a:buNone/>
            </a:pPr>
            <a:endParaRPr lang="en-US" sz="2400" dirty="0" smtClean="0"/>
          </a:p>
        </p:txBody>
      </p:sp>
    </p:spTree>
    <p:extLst>
      <p:ext uri="{BB962C8B-B14F-4D97-AF65-F5344CB8AC3E}">
        <p14:creationId xmlns:p14="http://schemas.microsoft.com/office/powerpoint/2010/main" val="6545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i="1" dirty="0" smtClean="0"/>
              <a:t>In Situ</a:t>
            </a:r>
            <a:r>
              <a:rPr lang="en-US" dirty="0"/>
              <a:t> </a:t>
            </a:r>
            <a:r>
              <a:rPr lang="en-US" dirty="0" smtClean="0"/>
              <a:t>Exercise – Load Plugin</a:t>
            </a:r>
            <a:endParaRPr lang="en-US" dirty="0"/>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180588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smtClean="0">
                <a:ea typeface="ＭＳ Ｐゴシック" pitchFamily="-107" charset="-128"/>
              </a:rPr>
              <a:t>Drag left, middle, right buttons for rotate, pan, zoom.</a:t>
            </a:r>
          </a:p>
          <a:p>
            <a:pPr lvl="1"/>
            <a:r>
              <a:rPr lang="en-US" smtClean="0">
                <a:ea typeface="ＭＳ Ｐゴシック" pitchFamily="-107" charset="-128"/>
              </a:rPr>
              <a:t>Also use Shift, Ctrl, Alt modifiers.</a:t>
            </a:r>
          </a:p>
        </p:txBody>
      </p:sp>
      <p:pic>
        <p:nvPicPr>
          <p:cNvPr id="5" name="Picture 4" descr="ToolbarCenterAx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428" y="5105400"/>
            <a:ext cx="3783145" cy="7863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0"/>
            <a:ext cx="9144000" cy="789272"/>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In Situ </a:t>
            </a:r>
            <a:r>
              <a:rPr lang="en-US" dirty="0" smtClean="0"/>
              <a:t>Exercise – New Menus</a:t>
            </a:r>
            <a:endParaRPr lang="en-US" dirty="0"/>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2566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In Situ Exercise</a:t>
            </a:r>
            <a:endParaRPr lang="en-US" dirty="0"/>
          </a:p>
        </p:txBody>
      </p:sp>
      <p:sp>
        <p:nvSpPr>
          <p:cNvPr id="7" name="Content Placeholder 6"/>
          <p:cNvSpPr>
            <a:spLocks noGrp="1"/>
          </p:cNvSpPr>
          <p:nvPr>
            <p:ph idx="1"/>
          </p:nvPr>
        </p:nvSpPr>
        <p:spPr/>
        <p:txBody>
          <a:bodyPr/>
          <a:lstStyle/>
          <a:p>
            <a:r>
              <a:rPr lang="en-US" sz="2400" dirty="0" smtClean="0"/>
              <a:t>Bootstrap with some similar data</a:t>
            </a:r>
          </a:p>
          <a:p>
            <a:pPr marL="171450" indent="0">
              <a:buNone/>
            </a:pPr>
            <a:r>
              <a:rPr lang="en-US" sz="2000" dirty="0"/>
              <a:t> </a:t>
            </a:r>
            <a:r>
              <a:rPr lang="en-US" sz="2000" dirty="0" smtClean="0"/>
              <a:t>  </a:t>
            </a:r>
            <a:r>
              <a:rPr lang="en-US" sz="2200" dirty="0" err="1" smtClean="0"/>
              <a:t>fedriver.py</a:t>
            </a:r>
            <a:r>
              <a:rPr lang="en-US" sz="2200" dirty="0" smtClean="0"/>
              <a:t> </a:t>
            </a:r>
            <a:r>
              <a:rPr lang="en-US" sz="2200" dirty="0" smtClean="0"/>
              <a:t>made </a:t>
            </a:r>
            <a:r>
              <a:rPr lang="en-US" sz="2200" dirty="0" err="1" smtClean="0"/>
              <a:t>fullgrid</a:t>
            </a:r>
            <a:r>
              <a:rPr lang="en-US" sz="2200" dirty="0" smtClean="0"/>
              <a:t>_*_.</a:t>
            </a:r>
            <a:r>
              <a:rPr lang="en-US" sz="2200" dirty="0" err="1" smtClean="0"/>
              <a:t>pvti</a:t>
            </a:r>
            <a:r>
              <a:rPr lang="en-US" sz="2200" dirty="0" smtClean="0"/>
              <a:t> </a:t>
            </a:r>
            <a:r>
              <a:rPr lang="en-US" sz="2200" dirty="0" smtClean="0"/>
              <a:t>files</a:t>
            </a:r>
          </a:p>
          <a:p>
            <a:pPr marL="171450" indent="0">
              <a:buNone/>
            </a:pPr>
            <a:r>
              <a:rPr lang="en-US" sz="2200" dirty="0" smtClean="0"/>
              <a:t>   open </a:t>
            </a:r>
            <a:r>
              <a:rPr lang="en-US" sz="2200" dirty="0" smtClean="0"/>
              <a:t>one</a:t>
            </a:r>
          </a:p>
          <a:p>
            <a:pPr marL="171450" indent="0">
              <a:buNone/>
            </a:pPr>
            <a:endParaRPr lang="en-US" sz="1050" dirty="0" smtClean="0"/>
          </a:p>
          <a:p>
            <a:r>
              <a:rPr lang="en-US" sz="2400" dirty="0" smtClean="0"/>
              <a:t>Customize the visualization pipeline for simulation</a:t>
            </a:r>
          </a:p>
          <a:p>
            <a:pPr marL="457200" lvl="1" indent="0">
              <a:buNone/>
            </a:pPr>
            <a:r>
              <a:rPr lang="en-US" sz="2200" dirty="0"/>
              <a:t>P</a:t>
            </a:r>
            <a:r>
              <a:rPr lang="en-US" sz="2200" dirty="0" smtClean="0"/>
              <a:t>roduce different results</a:t>
            </a:r>
          </a:p>
          <a:p>
            <a:pPr marL="457200" lvl="1" indent="0">
              <a:buNone/>
            </a:pPr>
            <a:r>
              <a:rPr lang="en-US" sz="2200" dirty="0" smtClean="0"/>
              <a:t>Almost anything ParaView can make is fair game</a:t>
            </a:r>
            <a:endParaRPr lang="en-US" sz="2200" dirty="0"/>
          </a:p>
          <a:p>
            <a:pPr lvl="1"/>
            <a:r>
              <a:rPr lang="en-US" sz="2200" dirty="0" smtClean="0"/>
              <a:t>Insert an Extract Subset Filter</a:t>
            </a:r>
          </a:p>
          <a:p>
            <a:pPr lvl="1"/>
            <a:r>
              <a:rPr lang="en-US" sz="2200" dirty="0" smtClean="0"/>
              <a:t>Insert a writer to have the simulation save its output</a:t>
            </a:r>
          </a:p>
          <a:p>
            <a:pPr lvl="1"/>
            <a:r>
              <a:rPr lang="en-US" sz="2200" dirty="0" smtClean="0"/>
              <a:t>Export View</a:t>
            </a:r>
          </a:p>
          <a:p>
            <a:pPr lvl="1"/>
            <a:r>
              <a:rPr lang="en-US" sz="2200" dirty="0" smtClean="0"/>
              <a:t>Save Script</a:t>
            </a:r>
          </a:p>
          <a:p>
            <a:pPr lvl="1"/>
            <a:endParaRPr lang="en-US" sz="1100" dirty="0" smtClean="0"/>
          </a:p>
        </p:txBody>
      </p:sp>
    </p:spTree>
    <p:extLst>
      <p:ext uri="{BB962C8B-B14F-4D97-AF65-F5344CB8AC3E}">
        <p14:creationId xmlns:p14="http://schemas.microsoft.com/office/powerpoint/2010/main" val="171583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In Situ Exercise– Adding in Writers</a:t>
            </a:r>
            <a:endParaRPr lang="en-US" dirty="0"/>
          </a:p>
        </p:txBody>
      </p:sp>
      <p:sp>
        <p:nvSpPr>
          <p:cNvPr id="7" name="Content Placeholder 6"/>
          <p:cNvSpPr>
            <a:spLocks noGrp="1"/>
          </p:cNvSpPr>
          <p:nvPr>
            <p:ph sz="half" idx="1"/>
          </p:nvPr>
        </p:nvSpPr>
        <p:spPr/>
        <p:txBody>
          <a:bodyPr/>
          <a:lstStyle/>
          <a:p>
            <a:r>
              <a:rPr lang="en-US" sz="2400" dirty="0" smtClean="0"/>
              <a:t>Only valid writers available in Writers menu</a:t>
            </a:r>
          </a:p>
          <a:p>
            <a:r>
              <a:rPr lang="en-US" sz="2400" dirty="0" smtClean="0"/>
              <a:t>Parameters:</a:t>
            </a:r>
          </a:p>
          <a:p>
            <a:pPr lvl="1"/>
            <a:r>
              <a:rPr lang="en-US" sz="2000" dirty="0" smtClean="0"/>
              <a:t>File Name – %t gets replaced with time step</a:t>
            </a:r>
          </a:p>
          <a:p>
            <a:pPr lvl="1"/>
            <a:r>
              <a:rPr lang="en-US" sz="2000" dirty="0" smtClean="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60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smtClean="0"/>
              <a:t>In Situ </a:t>
            </a:r>
            <a:r>
              <a:rPr lang="en-US" dirty="0" smtClean="0"/>
              <a:t>Exercise – </a:t>
            </a:r>
            <a:br>
              <a:rPr lang="en-US" dirty="0" smtClean="0"/>
            </a:br>
            <a:r>
              <a:rPr lang="en-US" dirty="0" smtClean="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90286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Situ </a:t>
            </a:r>
            <a:r>
              <a:rPr lang="en-US" dirty="0" smtClean="0"/>
              <a:t>Exercise– Select Inputs</a:t>
            </a:r>
            <a:endParaRPr lang="en-US" dirty="0"/>
          </a:p>
        </p:txBody>
      </p:sp>
      <p:sp>
        <p:nvSpPr>
          <p:cNvPr id="4" name="Content Placeholder 3"/>
          <p:cNvSpPr>
            <a:spLocks noGrp="1"/>
          </p:cNvSpPr>
          <p:nvPr>
            <p:ph idx="1"/>
          </p:nvPr>
        </p:nvSpPr>
        <p:spPr/>
        <p:txBody>
          <a:bodyPr/>
          <a:lstStyle/>
          <a:p>
            <a:r>
              <a:rPr lang="en-US" dirty="0" smtClean="0"/>
              <a:t>Usually only a single input but can have multiple inputs</a:t>
            </a:r>
          </a:p>
          <a:p>
            <a:r>
              <a:rPr lang="en-US" dirty="0" smtClean="0"/>
              <a:t>Each pipeline source is a potential input</a:t>
            </a:r>
            <a:endParaRPr lang="en-US" dirty="0"/>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spTree>
    <p:extLst>
      <p:ext uri="{BB962C8B-B14F-4D97-AF65-F5344CB8AC3E}">
        <p14:creationId xmlns:p14="http://schemas.microsoft.com/office/powerpoint/2010/main" val="316304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In Situ </a:t>
            </a:r>
            <a:r>
              <a:rPr lang="en-US" dirty="0" smtClean="0"/>
              <a:t>Exercise – Specify Renderings</a:t>
            </a:r>
            <a:endParaRPr lang="en-US" dirty="0"/>
          </a:p>
        </p:txBody>
      </p:sp>
      <p:sp>
        <p:nvSpPr>
          <p:cNvPr id="5" name="Content Placeholder 4"/>
          <p:cNvSpPr>
            <a:spLocks noGrp="1"/>
          </p:cNvSpPr>
          <p:nvPr>
            <p:ph sz="half" idx="2"/>
          </p:nvPr>
        </p:nvSpPr>
        <p:spPr>
          <a:xfrm>
            <a:off x="381000" y="1391265"/>
            <a:ext cx="3379838" cy="4734898"/>
          </a:xfrm>
        </p:spPr>
        <p:txBody>
          <a:bodyPr/>
          <a:lstStyle/>
          <a:p>
            <a:r>
              <a:rPr lang="en-US" dirty="0" smtClean="0"/>
              <a:t>Parameters/Options:</a:t>
            </a:r>
          </a:p>
          <a:p>
            <a:pPr lvl="1"/>
            <a:r>
              <a:rPr lang="en-US" dirty="0" smtClean="0"/>
              <a:t>Live visualization</a:t>
            </a:r>
          </a:p>
          <a:p>
            <a:pPr lvl="1"/>
            <a:r>
              <a:rPr lang="en-US" dirty="0" smtClean="0"/>
              <a:t>Rescale to Data Range (all images)</a:t>
            </a:r>
          </a:p>
          <a:p>
            <a:pPr lvl="1"/>
            <a:r>
              <a:rPr lang="en-US" dirty="0" smtClean="0"/>
              <a:t>Individual images</a:t>
            </a:r>
          </a:p>
          <a:p>
            <a:pPr lvl="2"/>
            <a:r>
              <a:rPr lang="en-US" dirty="0" smtClean="0"/>
              <a:t>Image Type</a:t>
            </a:r>
          </a:p>
          <a:p>
            <a:pPr lvl="2"/>
            <a:r>
              <a:rPr lang="en-US" dirty="0" smtClean="0"/>
              <a:t>File Name</a:t>
            </a:r>
          </a:p>
          <a:p>
            <a:pPr lvl="2"/>
            <a:r>
              <a:rPr lang="en-US" dirty="0" smtClean="0"/>
              <a:t>Write Frequency</a:t>
            </a:r>
          </a:p>
          <a:p>
            <a:pPr lvl="2"/>
            <a:r>
              <a:rPr lang="en-US" dirty="0" smtClean="0"/>
              <a:t>Magnification</a:t>
            </a:r>
          </a:p>
          <a:p>
            <a:pPr lvl="2"/>
            <a:r>
              <a:rPr lang="en-US" dirty="0" smtClean="0"/>
              <a:t>Fit to Screen</a:t>
            </a:r>
          </a:p>
          <a:p>
            <a:r>
              <a:rPr lang="en-US" dirty="0" smtClean="0"/>
              <a:t>%t gets replaced with time step</a:t>
            </a:r>
            <a:endParaRPr lang="en-US" dirty="0"/>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89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In Situ Exercise</a:t>
            </a:r>
            <a:endParaRPr lang="en-US" dirty="0"/>
          </a:p>
        </p:txBody>
      </p:sp>
      <p:sp>
        <p:nvSpPr>
          <p:cNvPr id="7" name="Content Placeholder 6"/>
          <p:cNvSpPr>
            <a:spLocks noGrp="1"/>
          </p:cNvSpPr>
          <p:nvPr>
            <p:ph idx="1"/>
          </p:nvPr>
        </p:nvSpPr>
        <p:spPr/>
        <p:txBody>
          <a:bodyPr/>
          <a:lstStyle/>
          <a:p>
            <a:r>
              <a:rPr lang="en-US" sz="2400" dirty="0" smtClean="0"/>
              <a:t>Run the simulation again</a:t>
            </a:r>
          </a:p>
          <a:p>
            <a:r>
              <a:rPr lang="en-US" sz="2400" dirty="0" smtClean="0"/>
              <a:t>It will produce data subsets and rendered images</a:t>
            </a:r>
            <a:endParaRPr lang="en-US" sz="2200" dirty="0" smtClean="0"/>
          </a:p>
        </p:txBody>
      </p:sp>
    </p:spTree>
    <p:extLst>
      <p:ext uri="{BB962C8B-B14F-4D97-AF65-F5344CB8AC3E}">
        <p14:creationId xmlns:p14="http://schemas.microsoft.com/office/powerpoint/2010/main" val="339648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ParaView Catalyst Possibilities</a:t>
            </a:r>
            <a:endParaRPr lang="en-US" dirty="0"/>
          </a:p>
        </p:txBody>
      </p:sp>
      <p:sp>
        <p:nvSpPr>
          <p:cNvPr id="8" name="Content Placeholder 7"/>
          <p:cNvSpPr>
            <a:spLocks noGrp="1"/>
          </p:cNvSpPr>
          <p:nvPr>
            <p:ph idx="1"/>
          </p:nvPr>
        </p:nvSpPr>
        <p:spPr/>
        <p:txBody>
          <a:bodyPr/>
          <a:lstStyle/>
          <a:p>
            <a:r>
              <a:rPr lang="en-US" sz="2800" dirty="0" smtClean="0"/>
              <a:t>Just scratched the surface</a:t>
            </a:r>
          </a:p>
          <a:p>
            <a:pPr lvl="1"/>
            <a:r>
              <a:rPr lang="en-US" sz="2600" dirty="0" smtClean="0"/>
              <a:t>Don’t </a:t>
            </a:r>
            <a:r>
              <a:rPr lang="en-US" sz="2600" dirty="0"/>
              <a:t>need ParaView GUI</a:t>
            </a:r>
          </a:p>
          <a:p>
            <a:pPr lvl="1"/>
            <a:r>
              <a:rPr lang="en-US" sz="2600" dirty="0" smtClean="0"/>
              <a:t>Don’t need Python</a:t>
            </a:r>
          </a:p>
          <a:p>
            <a:pPr lvl="1"/>
            <a:r>
              <a:rPr lang="en-US" sz="2600" dirty="0"/>
              <a:t>Don’t need full ParaView </a:t>
            </a:r>
            <a:r>
              <a:rPr lang="en-US" sz="2600" dirty="0" smtClean="0"/>
              <a:t>library</a:t>
            </a:r>
          </a:p>
          <a:p>
            <a:pPr lvl="1"/>
            <a:endParaRPr lang="en-US" sz="2600" dirty="0" smtClean="0"/>
          </a:p>
          <a:p>
            <a:pPr lvl="1"/>
            <a:r>
              <a:rPr lang="en-US" sz="2600" dirty="0" smtClean="0"/>
              <a:t>Can connect to running simulations</a:t>
            </a:r>
          </a:p>
          <a:p>
            <a:pPr lvl="1"/>
            <a:r>
              <a:rPr lang="en-US" sz="2600" dirty="0" smtClean="0"/>
              <a:t>Output Cinema databases for image based deferred rendering interactive and </a:t>
            </a:r>
            <a:r>
              <a:rPr lang="en-US" sz="2600" dirty="0" err="1" smtClean="0"/>
              <a:t>queriable</a:t>
            </a:r>
            <a:r>
              <a:rPr lang="en-US" sz="2600" dirty="0" smtClean="0"/>
              <a:t> visualization.</a:t>
            </a:r>
          </a:p>
          <a:p>
            <a:pPr lvl="1"/>
            <a:endParaRPr lang="en-US" sz="2800" dirty="0" smtClean="0"/>
          </a:p>
          <a:p>
            <a:pPr lvl="1"/>
            <a:endParaRPr lang="en-US" sz="2800" dirty="0"/>
          </a:p>
        </p:txBody>
      </p:sp>
    </p:spTree>
    <p:extLst>
      <p:ext uri="{BB962C8B-B14F-4D97-AF65-F5344CB8AC3E}">
        <p14:creationId xmlns:p14="http://schemas.microsoft.com/office/powerpoint/2010/main" val="3231723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smtClean="0"/>
              <a:t>Want to Learn More?</a:t>
            </a:r>
            <a:endParaRPr lang="en-US" dirty="0"/>
          </a:p>
        </p:txBody>
      </p:sp>
      <p:sp>
        <p:nvSpPr>
          <p:cNvPr id="3" name="Content Placeholder 2"/>
          <p:cNvSpPr>
            <a:spLocks noGrp="1"/>
          </p:cNvSpPr>
          <p:nvPr>
            <p:ph idx="1"/>
          </p:nvPr>
        </p:nvSpPr>
        <p:spPr/>
        <p:txBody>
          <a:bodyPr/>
          <a:lstStyle/>
          <a:p>
            <a:r>
              <a:rPr lang="en-US" sz="2400" dirty="0" smtClean="0"/>
              <a:t>Catalyst User’s Guide:</a:t>
            </a:r>
          </a:p>
          <a:p>
            <a:pPr lvl="1"/>
            <a:r>
              <a:rPr lang="en-US" sz="2400" dirty="0" smtClean="0">
                <a:hlinkClick r:id="rId3"/>
              </a:rPr>
              <a:t>http://paraview.org/Wiki/images/4/48/CatalystUsersGuide.pdf</a:t>
            </a:r>
            <a:r>
              <a:rPr lang="en-US" sz="2400" dirty="0" smtClean="0"/>
              <a:t>  </a:t>
            </a:r>
          </a:p>
          <a:p>
            <a:r>
              <a:rPr lang="en-US" sz="2400" dirty="0" smtClean="0"/>
              <a:t>Website:</a:t>
            </a:r>
          </a:p>
          <a:p>
            <a:pPr lvl="1"/>
            <a:r>
              <a:rPr lang="en-US" sz="2400" dirty="0" smtClean="0">
                <a:hlinkClick r:id="rId4"/>
              </a:rPr>
              <a:t>http://catalyst.paraview.org</a:t>
            </a:r>
            <a:endParaRPr lang="en-US" sz="2400" dirty="0" smtClean="0"/>
          </a:p>
          <a:p>
            <a:r>
              <a:rPr lang="en-US" sz="2400" dirty="0" smtClean="0"/>
              <a:t>Examples: </a:t>
            </a:r>
          </a:p>
          <a:p>
            <a:pPr lvl="1"/>
            <a:r>
              <a:rPr lang="en-US" sz="2400" dirty="0" smtClean="0">
                <a:hlinkClick r:id="rId5"/>
              </a:rPr>
              <a:t>https://github.com/acbauer/CatalystExampleCode</a:t>
            </a:r>
            <a:r>
              <a:rPr lang="en-US" sz="2400" dirty="0" smtClean="0"/>
              <a:t> </a:t>
            </a:r>
          </a:p>
          <a:p>
            <a:endParaRPr lang="en-US" sz="2400" dirty="0" smtClean="0"/>
          </a:p>
          <a:p>
            <a:endParaRPr lang="en-US" sz="2400" dirty="0" smtClean="0"/>
          </a:p>
        </p:txBody>
      </p:sp>
    </p:spTree>
    <p:extLst>
      <p:ext uri="{BB962C8B-B14F-4D97-AF65-F5344CB8AC3E}">
        <p14:creationId xmlns:p14="http://schemas.microsoft.com/office/powerpoint/2010/main" val="11297400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ea typeface="ＭＳ Ｐゴシック" pitchFamily="-107" charset="-128"/>
              </a:rPr>
              <a:t>Further Reading</a:t>
            </a:r>
            <a:br>
              <a:rPr lang="en-US" dirty="0" smtClean="0">
                <a:ea typeface="ＭＳ Ｐゴシック" pitchFamily="-107" charset="-128"/>
              </a:rPr>
            </a:br>
            <a:r>
              <a:rPr lang="en-US" dirty="0"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xmlns:p14="http://schemas.microsoft.com/office/powerpoint/2010/main">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xmlns:p14="http://schemas.microsoft.com/office/powerpoint/2010/mai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Click </a:t>
            </a:r>
            <a:r>
              <a:rPr lang="en-US" dirty="0" smtClean="0">
                <a:latin typeface="Verdana" panose="020B0604030504040204" pitchFamily="34" charset="0"/>
                <a:ea typeface="Verdana" panose="020B0604030504040204" pitchFamily="34" charset="0"/>
                <a:cs typeface="Verdana" panose="020B0604030504040204" pitchFamily="34" charset="0"/>
              </a:rPr>
              <a:t>Auto Apply</a:t>
            </a:r>
            <a:r>
              <a:rPr lang="en-US" dirty="0" smtClean="0">
                <a:ea typeface="ＭＳ Ｐゴシック" pitchFamily="-107" charset="-128"/>
                <a:cs typeface="Times New Roman" pitchFamily="-107" charset="0"/>
              </a:rPr>
              <a:t>.</a:t>
            </a:r>
          </a:p>
          <a:p>
            <a:pPr marL="781050" indent="-609600">
              <a:buFontTx/>
              <a:buAutoNum type="arabicPeriod"/>
            </a:pPr>
            <a:r>
              <a:rPr lang="en-US" dirty="0" smtClean="0">
                <a:ea typeface="ＭＳ Ｐゴシック" pitchFamily="-107" charset="-128"/>
                <a:cs typeface="Times New Roman" pitchFamily="-107" charset="0"/>
              </a:rPr>
              <a:t>Change the </a:t>
            </a:r>
            <a:r>
              <a:rPr lang="en-US" dirty="0" smtClean="0">
                <a:latin typeface="Verdana" panose="020B0604030504040204" pitchFamily="34" charset="0"/>
                <a:ea typeface="Verdana" panose="020B0604030504040204" pitchFamily="34" charset="0"/>
                <a:cs typeface="Verdana" panose="020B0604030504040204" pitchFamily="34" charset="0"/>
              </a:rPr>
              <a:t>Resolution</a:t>
            </a:r>
            <a:r>
              <a:rPr lang="en-US" dirty="0" smtClean="0">
                <a:ea typeface="ＭＳ Ｐゴシック" pitchFamily="-107" charset="-128"/>
                <a:cs typeface="Times New Roman" pitchFamily="-107" charset="0"/>
              </a:rPr>
              <a:t> parameter again.</a:t>
            </a:r>
          </a:p>
          <a:p>
            <a:pPr marL="781050" indent="-609600">
              <a:buFontTx/>
              <a:buAutoNum type="arabicPeriod"/>
            </a:pPr>
            <a:r>
              <a:rPr lang="en-US" dirty="0" smtClean="0">
                <a:ea typeface="ＭＳ Ｐゴシック" pitchFamily="-107" charset="-128"/>
                <a:cs typeface="Times New Roman" pitchFamily="-107" charset="0"/>
              </a:rPr>
              <a:t>Note that the visualization automatically updates without having to hit </a:t>
            </a:r>
            <a:r>
              <a:rPr lang="en-US" dirty="0" smtClean="0">
                <a:latin typeface="Verdana" panose="020B0604030504040204" pitchFamily="34" charset="0"/>
                <a:ea typeface="Verdana" panose="020B0604030504040204" pitchFamily="34" charset="0"/>
                <a:cs typeface="Verdana" panose="020B0604030504040204" pitchFamily="34" charset="0"/>
              </a:rPr>
              <a:t>Apply</a:t>
            </a:r>
            <a:r>
              <a:rPr lang="en-US" dirty="0" smtClean="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34712488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918579155"/>
      </p:ext>
    </p:extLst>
  </p:cSld>
  <p:clrMapOvr>
    <a:masterClrMapping/>
  </p:clrMapOvr>
  <p:transition xmlns:p14="http://schemas.microsoft.com/office/powerpoint/2010/mai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p>
          <a:p>
            <a:pPr marL="685800" indent="-514350">
              <a:buFont typeface="+mj-lt"/>
              <a:buAutoNum type="arabicPeriod"/>
            </a:pPr>
            <a:r>
              <a:rPr lang="en-US" dirty="0" smtClean="0"/>
              <a:t>Scroll down to the </a:t>
            </a:r>
            <a:r>
              <a:rPr lang="en-US" dirty="0" smtClean="0">
                <a:latin typeface="Verdana"/>
                <a:cs typeface="Verdana"/>
              </a:rPr>
              <a:t>View</a:t>
            </a:r>
            <a:r>
              <a:rPr lang="en-US" dirty="0" smtClean="0"/>
              <a:t> group.</a:t>
            </a:r>
          </a:p>
          <a:p>
            <a:pPr marL="685800" indent="-514350">
              <a:buFont typeface="+mj-lt"/>
              <a:buAutoNum type="arabicPeriod"/>
            </a:pPr>
            <a:r>
              <a:rPr lang="en-US" dirty="0" smtClean="0"/>
              <a:t>Change the background from </a:t>
            </a:r>
            <a:r>
              <a:rPr lang="en-US" dirty="0" smtClean="0">
                <a:latin typeface="Verdana"/>
                <a:cs typeface="Verdana"/>
              </a:rPr>
              <a:t>Single color</a:t>
            </a:r>
            <a:r>
              <a:rPr lang="en-US" dirty="0" smtClean="0"/>
              <a:t> to </a:t>
            </a:r>
            <a:r>
              <a:rPr lang="en-US" dirty="0" smtClean="0">
                <a:latin typeface="Verdana"/>
                <a:cs typeface="Verdana"/>
              </a:rPr>
              <a:t>Gradient</a:t>
            </a:r>
            <a:r>
              <a:rPr lang="en-US" dirty="0" smtClean="0"/>
              <a:t>.</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2543416624"/>
      </p:ext>
    </p:extLst>
  </p:cSld>
  <p:clrMapOvr>
    <a:masterClrMapping/>
  </p:clrMapOvr>
  <p:transition xmlns:p14="http://schemas.microsoft.com/office/powerpoint/2010/mai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Color Palette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smtClean="0"/>
          </a:p>
          <a:p>
            <a:pPr marL="685800" indent="-514350">
              <a:buFont typeface="+mj-lt"/>
              <a:buAutoNum type="arabicPeriod"/>
            </a:pPr>
            <a:r>
              <a:rPr lang="en-US" dirty="0" smtClean="0"/>
              <a:t>Click the color palette button       and change the colors.</a:t>
            </a:r>
          </a:p>
          <a:p>
            <a:pPr marL="685800" indent="-514350">
              <a:buFont typeface="+mj-lt"/>
              <a:buAutoNum type="arabicPeriod"/>
            </a:pPr>
            <a:r>
              <a:rPr lang="en-US" dirty="0" smtClean="0"/>
              <a:t>Try several color palettes.</a:t>
            </a:r>
            <a:endParaRPr lang="en-US" dirty="0"/>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6" name="Picture 5"/>
          <p:cNvPicPr>
            <a:picLocks noChangeAspect="1"/>
          </p:cNvPicPr>
          <p:nvPr/>
        </p:nvPicPr>
        <p:blipFill>
          <a:blip r:embed="rId4"/>
          <a:stretch>
            <a:fillRect/>
          </a:stretch>
        </p:blipFill>
        <p:spPr>
          <a:xfrm>
            <a:off x="6712048" y="3733800"/>
            <a:ext cx="603152" cy="685800"/>
          </a:xfrm>
          <a:prstGeom prst="rect">
            <a:avLst/>
          </a:prstGeom>
        </p:spPr>
      </p:pic>
    </p:spTree>
    <p:extLst>
      <p:ext uri="{BB962C8B-B14F-4D97-AF65-F5344CB8AC3E}">
        <p14:creationId xmlns:p14="http://schemas.microsoft.com/office/powerpoint/2010/main" val="66124046"/>
      </p:ext>
    </p:extLst>
  </p:cSld>
  <p:clrMapOvr>
    <a:masterClrMapping/>
  </p:clrMapOvr>
  <p:transition xmlns:p14="http://schemas.microsoft.com/office/powerpoint/2010/mai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ParaView 5.1.</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Get example material.</a:t>
            </a:r>
          </a:p>
          <a:p>
            <a:pPr lvl="1"/>
            <a:r>
              <a:rPr lang="en-US" sz="2200" dirty="0" smtClean="0">
                <a:ea typeface="ＭＳ Ｐゴシック" pitchFamily="-107" charset="-128"/>
                <a:hlinkClick r:id="rId4"/>
              </a:rPr>
              <a:t>http://www.paraview.org/Wiki/The_ParaView_Tutorial</a:t>
            </a:r>
            <a:endParaRPr lang="en-US" sz="2200" dirty="0" smtClean="0">
              <a:ea typeface="ＭＳ Ｐゴシック" pitchFamily="-107" charset="-128"/>
            </a:endParaRPr>
          </a:p>
          <a:p>
            <a:r>
              <a:rPr lang="en-US" dirty="0" smtClean="0">
                <a:ea typeface="ＭＳ Ｐゴシック" pitchFamily="-107" charset="-128"/>
              </a:rPr>
              <a:t>Data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810" y="1524000"/>
            <a:ext cx="4318381" cy="5334000"/>
          </a:xfrm>
          <a:prstGeom prst="rect">
            <a:avLst/>
          </a:prstGeom>
        </p:spPr>
      </p:pic>
    </p:spTree>
    <p:extLst>
      <p:ext uri="{BB962C8B-B14F-4D97-AF65-F5344CB8AC3E}">
        <p14:creationId xmlns:p14="http://schemas.microsoft.com/office/powerpoint/2010/main" val="38179853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smtClean="0">
                <a:solidFill>
                  <a:srgbClr val="FF0000"/>
                </a:solidFill>
              </a:rPr>
              <a:t>Toggle</a:t>
            </a:r>
          </a:p>
          <a:p>
            <a:pPr algn="ctr"/>
            <a:r>
              <a:rPr lang="en-US" dirty="0" smtClean="0">
                <a:solidFill>
                  <a:srgbClr val="FF0000"/>
                </a:solidFill>
              </a:rPr>
              <a:t>Advanced</a:t>
            </a:r>
          </a:p>
          <a:p>
            <a:pPr algn="ctr"/>
            <a:r>
              <a:rPr lang="en-US" dirty="0" smtClean="0">
                <a:solidFill>
                  <a:srgbClr val="FF0000"/>
                </a:solidFill>
              </a:rPr>
              <a:t>Properties</a:t>
            </a:r>
            <a:endParaRPr lang="en-US" dirty="0">
              <a:solidFill>
                <a:srgbClr val="FF0000"/>
              </a:solidFill>
            </a:endParaRP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smtClean="0">
                <a:solidFill>
                  <a:srgbClr val="FF0000"/>
                </a:solidFill>
              </a:rPr>
              <a:t>Search</a:t>
            </a:r>
          </a:p>
          <a:p>
            <a:pPr algn="ctr"/>
            <a:r>
              <a:rPr lang="en-US" dirty="0" smtClean="0">
                <a:solidFill>
                  <a:srgbClr val="FF0000"/>
                </a:solidFill>
              </a:rPr>
              <a:t>Properties</a:t>
            </a:r>
            <a:endParaRPr lang="en-US" dirty="0">
              <a:solidFill>
                <a:srgbClr val="FF0000"/>
              </a:solidFill>
            </a:endParaRP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382199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Tree>
    <p:extLst>
      <p:ext uri="{BB962C8B-B14F-4D97-AF65-F5344CB8AC3E}">
        <p14:creationId xmlns:p14="http://schemas.microsoft.com/office/powerpoint/2010/main" val="1351776526"/>
      </p:ext>
    </p:extLst>
  </p:cSld>
  <p:clrMapOvr>
    <a:masterClrMapping/>
  </p:clrMapOvr>
  <p:transition xmlns:p14="http://schemas.microsoft.com/office/powerpoint/2010/mai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smtClean="0">
                <a:latin typeface="+mn-lt"/>
              </a:rPr>
              <a:t>Other interesting properties:</a:t>
            </a:r>
          </a:p>
          <a:p>
            <a:pPr marL="457200" indent="-457200">
              <a:buFont typeface="Arial"/>
              <a:buChar char="•"/>
            </a:pPr>
            <a:r>
              <a:rPr lang="en-US" sz="3200" dirty="0" smtClean="0">
                <a:latin typeface="+mn-lt"/>
              </a:rPr>
              <a:t>Cube Axes</a:t>
            </a:r>
          </a:p>
          <a:p>
            <a:pPr marL="457200" indent="-457200">
              <a:buFont typeface="Arial"/>
              <a:buChar char="•"/>
            </a:pPr>
            <a:r>
              <a:rPr lang="en-US" sz="3200" dirty="0" smtClean="0">
                <a:latin typeface="+mn-lt"/>
              </a:rPr>
              <a:t>Opacity</a:t>
            </a:r>
          </a:p>
          <a:p>
            <a:pPr marL="457200" indent="-457200">
              <a:buFont typeface="Arial"/>
              <a:buChar char="•"/>
            </a:pPr>
            <a:r>
              <a:rPr lang="en-US" sz="3200" dirty="0" smtClean="0">
                <a:latin typeface="+mn-lt"/>
              </a:rPr>
              <a:t>Lights</a:t>
            </a:r>
            <a:endParaRPr lang="en-US" sz="3200" dirty="0">
              <a:latin typeface="+mn-lt"/>
            </a:endParaRPr>
          </a:p>
        </p:txBody>
      </p:sp>
    </p:spTree>
    <p:extLst>
      <p:ext uri="{BB962C8B-B14F-4D97-AF65-F5344CB8AC3E}">
        <p14:creationId xmlns:p14="http://schemas.microsoft.com/office/powerpoint/2010/main" val="2488617617"/>
      </p:ext>
    </p:extLst>
  </p:cSld>
  <p:clrMapOvr>
    <a:masterClrMapping/>
  </p:clrMapOvr>
  <p:transition xmlns:p14="http://schemas.microsoft.com/office/powerpoint/2010/mai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a:t>)</a:t>
            </a:r>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p>
          <a:p>
            <a:r>
              <a:rPr lang="en-US" sz="1000" dirty="0" smtClean="0"/>
              <a:t>DDCMD </a:t>
            </a:r>
            <a:r>
              <a:rPr lang="en-US" sz="1000" dirty="0"/>
              <a:t>(.</a:t>
            </a:r>
            <a:r>
              <a:rPr lang="en-US" sz="1000" dirty="0" err="1"/>
              <a:t>ddcmd</a:t>
            </a:r>
            <a:r>
              <a:rPr lang="en-US" sz="1000" dirty="0" smtClean="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smtClean="0"/>
              <a:t>nc</a:t>
            </a:r>
            <a:r>
              <a:rPr lang="en-US" sz="1000" dirty="0" smtClean="0"/>
              <a:t>, .</a:t>
            </a:r>
            <a:r>
              <a:rPr lang="en-US" sz="1000" dirty="0" err="1" smtClean="0"/>
              <a:t>ncdf</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41295476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cs typeface="Times New Roman" pitchFamily="-107" charset="0"/>
              </a:rPr>
              <a:t> </a:t>
            </a:r>
            <a:r>
              <a:rPr lang="en-US" smtClean="0">
                <a:latin typeface="Verdana" pitchFamily="-107" charset="0"/>
                <a:ea typeface="ＭＳ Ｐゴシック" pitchFamily="-107" charset="-128"/>
                <a:cs typeface="Times New Roman" pitchFamily="-107" charset="0"/>
              </a:rPr>
              <a:t>Open</a:t>
            </a:r>
            <a:r>
              <a:rPr lang="en-US" smtClean="0">
                <a:ea typeface="ＭＳ Ｐゴシック" pitchFamily="-107" charset="-128"/>
                <a:cs typeface="Times New Roman" pitchFamily="-107" charset="0"/>
              </a:rPr>
              <a:t> the file </a:t>
            </a:r>
            <a:r>
              <a:rPr lang="en-US" smtClean="0">
                <a:latin typeface="Verdana" pitchFamily="-107" charset="0"/>
                <a:ea typeface="ＭＳ Ｐゴシック" pitchFamily="-107" charset="-128"/>
                <a:cs typeface="Times New Roman" pitchFamily="-107" charset="0"/>
              </a:rPr>
              <a:t>disk_out_ref.ex2</a:t>
            </a:r>
            <a:r>
              <a:rPr lang="en-US" smtClean="0">
                <a:ea typeface="ＭＳ Ｐゴシック" pitchFamily="-107" charset="-128"/>
                <a:cs typeface="Times New Roman" pitchFamily="-107" charset="0"/>
              </a:rPr>
              <a:t>.</a:t>
            </a:r>
            <a:r>
              <a:rPr lang="en-US" smtClean="0">
                <a:ea typeface="ＭＳ Ｐゴシック" pitchFamily="-107" charset="-128"/>
              </a:rPr>
              <a:t> </a:t>
            </a:r>
          </a:p>
          <a:p>
            <a:pPr marL="781050" indent="-609600">
              <a:buFontTx/>
              <a:buAutoNum type="arabicPeriod"/>
            </a:pPr>
            <a:r>
              <a:rPr lang="en-US" smtClean="0">
                <a:ea typeface="ＭＳ Ｐゴシック" pitchFamily="-107" charset="-128"/>
              </a:rPr>
              <a:t>Load all data variables.</a:t>
            </a:r>
          </a:p>
          <a:p>
            <a:pPr marL="781050" indent="-609600">
              <a:buFontTx/>
              <a:buAutoNum type="arabicPeriod"/>
            </a:pPr>
            <a:endParaRPr lang="en-US" smtClean="0">
              <a:ea typeface="ＭＳ Ｐゴシック" pitchFamily="-107" charset="-128"/>
            </a:endParaRPr>
          </a:p>
          <a:p>
            <a:pPr marL="781050" indent="-609600">
              <a:buFontTx/>
              <a:buAutoNum type="arabicPeriod"/>
            </a:pPr>
            <a:endParaRPr lang="en-US" smtClean="0">
              <a:ea typeface="ＭＳ Ｐゴシック" pitchFamily="-107" charset="-128"/>
            </a:endParaRPr>
          </a:p>
          <a:p>
            <a:pPr marL="781050" indent="-609600">
              <a:buFontTx/>
              <a:buAutoNum type="arabicPeriod"/>
            </a:pPr>
            <a:endParaRPr lang="en-US" smtClean="0">
              <a:ea typeface="ＭＳ Ｐゴシック" pitchFamily="-107" charset="-128"/>
            </a:endParaRPr>
          </a:p>
          <a:p>
            <a:pPr marL="781050" indent="-609600">
              <a:buFontTx/>
              <a:buAutoNum type="arabicPeriod"/>
            </a:pPr>
            <a:endParaRPr lang="en-US" smtClean="0">
              <a:ea typeface="ＭＳ Ｐゴシック" pitchFamily="-107" charset="-128"/>
            </a:endParaRPr>
          </a:p>
          <a:p>
            <a:pPr marL="781050" indent="-609600">
              <a:buFontTx/>
              <a:buAutoNum type="arabicPeriod"/>
            </a:pPr>
            <a:r>
              <a:rPr lang="en-US"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2667000"/>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2819400"/>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1054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777895920"/>
      </p:ext>
    </p:extLst>
  </p:cSld>
  <p:clrMapOvr>
    <a:masterClrMapping/>
  </p:clrMapOvr>
  <p:transition xmlns:p14="http://schemas.microsoft.com/office/powerpoint/2010/mai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3"/>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4"/>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5"/>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6"/>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pic>
        <p:nvPicPr>
          <p:cNvPr id="3" name="Picture 2" descr="DataRepresentationToolbars.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100" y="1524000"/>
            <a:ext cx="8559800" cy="1397000"/>
          </a:xfrm>
          <a:prstGeom prst="rect">
            <a:avLst/>
          </a:prstGeom>
        </p:spPr>
      </p:pic>
    </p:spTree>
    <p:extLst>
      <p:ext uri="{BB962C8B-B14F-4D97-AF65-F5344CB8AC3E}">
        <p14:creationId xmlns:p14="http://schemas.microsoft.com/office/powerpoint/2010/main" val="11488670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6861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6861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6861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6861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6861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6861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6861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6861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6861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6862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2" name="Picture 1" descr="FiltersMen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177" y="1524000"/>
            <a:ext cx="4119647" cy="51816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95312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7629525" y="2833688"/>
            <a:ext cx="1123950" cy="366712"/>
          </a:xfrm>
          <a:prstGeom prst="rect">
            <a:avLst/>
          </a:prstGeom>
          <a:noFill/>
          <a:ln w="9525">
            <a:noFill/>
            <a:miter lim="800000"/>
            <a:headEnd/>
            <a:tailEnd/>
          </a:ln>
        </p:spPr>
        <p:txBody>
          <a:bodyPr wrap="none">
            <a:spAutoFit/>
          </a:bodyPr>
          <a:lstStyle/>
          <a:p>
            <a:pPr eaLnBrk="1" hangingPunct="1"/>
            <a:r>
              <a:rPr lang="en-US" sz="1800">
                <a:latin typeface="Arial" charset="0"/>
              </a:rPr>
              <a:t>Contour1</a:t>
            </a:r>
          </a:p>
        </p:txBody>
      </p:sp>
      <p:sp>
        <p:nvSpPr>
          <p:cNvPr id="87045" name="Text Box 8"/>
          <p:cNvSpPr txBox="1">
            <a:spLocks noChangeArrowheads="1"/>
          </p:cNvSpPr>
          <p:nvPr/>
        </p:nvSpPr>
        <p:spPr bwMode="auto">
          <a:xfrm>
            <a:off x="4733925" y="2833688"/>
            <a:ext cx="2433638" cy="366712"/>
          </a:xfrm>
          <a:prstGeom prst="rect">
            <a:avLst/>
          </a:prstGeom>
          <a:noFill/>
          <a:ln w="9525">
            <a:noFill/>
            <a:miter lim="800000"/>
            <a:headEnd/>
            <a:tailEnd/>
          </a:ln>
        </p:spPr>
        <p:txBody>
          <a:bodyPr wrap="none">
            <a:spAutoFit/>
          </a:bodyPr>
          <a:lstStyle/>
          <a:p>
            <a:pPr eaLnBrk="1" hangingPunct="1"/>
            <a:r>
              <a:rPr lang="en-US" sz="1800">
                <a:latin typeface="Arial" charset="0"/>
              </a:rPr>
              <a:t>DataSetSurfaceFilter1</a:t>
            </a:r>
          </a:p>
        </p:txBody>
      </p:sp>
      <p:sp>
        <p:nvSpPr>
          <p:cNvPr id="87046" name="Text Box 9"/>
          <p:cNvSpPr txBox="1">
            <a:spLocks noChangeArrowheads="1"/>
          </p:cNvSpPr>
          <p:nvPr/>
        </p:nvSpPr>
        <p:spPr bwMode="auto">
          <a:xfrm>
            <a:off x="5597525" y="381000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flipH="1">
            <a:off x="5950744" y="2198132"/>
            <a:ext cx="941626" cy="63555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a:off x="6892370" y="2198132"/>
            <a:ext cx="1299130"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5949950" y="3200400"/>
            <a:ext cx="0" cy="60960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381000" y="1905000"/>
            <a:ext cx="3840163" cy="2230438"/>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19044317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2343606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spTree>
    <p:extLst>
      <p:ext uri="{BB962C8B-B14F-4D97-AF65-F5344CB8AC3E}">
        <p14:creationId xmlns:p14="http://schemas.microsoft.com/office/powerpoint/2010/main" val="22643698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42412894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6"/>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Scale Mode</a:t>
            </a:r>
            <a:r>
              <a:rPr lang="en-US" dirty="0" smtClean="0">
                <a:ea typeface="ＭＳ Ｐゴシック" pitchFamily="-107" charset="-128"/>
              </a:rPr>
              <a:t> to </a:t>
            </a:r>
            <a:r>
              <a:rPr lang="en-US" dirty="0" smtClean="0">
                <a:latin typeface="Verdana"/>
                <a:ea typeface="ＭＳ Ｐゴシック" pitchFamily="-107" charset="-128"/>
                <a:cs typeface="Verdana"/>
              </a:rPr>
              <a:t>vector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Click reset      next to </a:t>
            </a:r>
            <a:r>
              <a:rPr lang="en-US" dirty="0" smtClean="0">
                <a:latin typeface="Verdana"/>
                <a:ea typeface="ＭＳ Ｐゴシック" pitchFamily="-107" charset="-128"/>
                <a:cs typeface="Verdana"/>
              </a:rPr>
              <a:t>Scale Factor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 </a:t>
            </a:r>
          </a:p>
          <a:p>
            <a:pPr marL="781050" indent="-609600" algn="just">
              <a:buFontTx/>
              <a:buAutoNum type="arabicPeriod" startAt="6"/>
            </a:pPr>
            <a:r>
              <a:rPr lang="en-US" dirty="0" smtClean="0">
                <a:ea typeface="ＭＳ Ｐゴシック" pitchFamily="-107" charset="-128"/>
              </a:rPr>
              <a:t>Color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8516484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40053462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6691311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20266031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0592065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13005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13005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13005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13005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13005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13005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13005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13005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13005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13006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1813678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Apply</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12231082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33733339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774622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~100K times per year.</a:t>
            </a:r>
          </a:p>
          <a:p>
            <a:r>
              <a:rPr lang="en-US" dirty="0" err="1" smtClean="0">
                <a:ea typeface="ＭＳ Ｐゴシック" pitchFamily="-107" charset="-128"/>
              </a:rPr>
              <a:t>HPCwire</a:t>
            </a:r>
            <a:r>
              <a:rPr lang="en-US" dirty="0" smtClean="0">
                <a:ea typeface="ＭＳ Ｐゴシック" pitchFamily="-107" charset="-128"/>
              </a:rPr>
              <a:t> Editors’ Choice 2010 and </a:t>
            </a:r>
            <a:r>
              <a:rPr lang="en-US" dirty="0" err="1" smtClean="0">
                <a:ea typeface="ＭＳ Ｐゴシック" pitchFamily="-107" charset="-128"/>
              </a:rPr>
              <a:t>HPCwire</a:t>
            </a:r>
            <a:r>
              <a:rPr lang="en-US" dirty="0" smtClean="0">
                <a:ea typeface="ＭＳ Ｐゴシック" pitchFamily="-107" charset="-128"/>
              </a:rPr>
              <a:t> Readers’ Choice 2010/2012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5579508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30809642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Set a custom range.</a:t>
            </a:r>
            <a:endParaRPr lang="en-US" dirty="0"/>
          </a:p>
        </p:txBody>
      </p:sp>
      <p:pic>
        <p:nvPicPr>
          <p:cNvPr id="6" name="Picture 5"/>
          <p:cNvPicPr>
            <a:picLocks noChangeAspect="1"/>
          </p:cNvPicPr>
          <p:nvPr/>
        </p:nvPicPr>
        <p:blipFill>
          <a:blip r:embed="rId3"/>
          <a:stretch>
            <a:fillRect/>
          </a:stretch>
        </p:blipFill>
        <p:spPr>
          <a:xfrm>
            <a:off x="292100" y="3162300"/>
            <a:ext cx="8559800" cy="533400"/>
          </a:xfrm>
          <a:prstGeom prst="rect">
            <a:avLst/>
          </a:prstGeom>
        </p:spPr>
      </p:pic>
      <p:sp>
        <p:nvSpPr>
          <p:cNvPr id="7" name="Rectangle 6"/>
          <p:cNvSpPr/>
          <p:nvPr/>
        </p:nvSpPr>
        <p:spPr bwMode="auto">
          <a:xfrm>
            <a:off x="1981200" y="3124200"/>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2244351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Open color map editor dialog</a:t>
            </a:r>
          </a:p>
          <a:p>
            <a:r>
              <a:rPr lang="en-US" dirty="0" smtClean="0">
                <a:latin typeface="Verdana"/>
                <a:cs typeface="Verdana"/>
              </a:rPr>
              <a:t>Rescale to range over all </a:t>
            </a:r>
            <a:r>
              <a:rPr lang="en-US" dirty="0" err="1" smtClean="0">
                <a:latin typeface="Verdana"/>
                <a:cs typeface="Verdana"/>
              </a:rPr>
              <a:t>timesteps</a:t>
            </a:r>
            <a:endParaRPr lang="en-US" dirty="0">
              <a:latin typeface="Verdana"/>
              <a:cs typeface="Verdana"/>
            </a:endParaRPr>
          </a:p>
        </p:txBody>
      </p:sp>
      <p:pic>
        <p:nvPicPr>
          <p:cNvPr id="5" name="Picture 6"/>
          <p:cNvPicPr>
            <a:picLocks noChangeAspect="1"/>
          </p:cNvPicPr>
          <p:nvPr/>
        </p:nvPicPr>
        <p:blipFill>
          <a:blip r:embed="rId2"/>
          <a:srcRect/>
          <a:stretch>
            <a:fillRect/>
          </a:stretch>
        </p:blipFill>
        <p:spPr bwMode="auto">
          <a:xfrm>
            <a:off x="6400800" y="1676400"/>
            <a:ext cx="457200" cy="395817"/>
          </a:xfrm>
          <a:prstGeom prst="rect">
            <a:avLst/>
          </a:prstGeom>
          <a:noFill/>
          <a:ln w="9525">
            <a:noFill/>
            <a:miter lim="800000"/>
            <a:headEnd/>
            <a:tailEnd/>
          </a:ln>
        </p:spPr>
      </p:pic>
      <p:pic>
        <p:nvPicPr>
          <p:cNvPr id="8" name="Picture 7" descr="ColorMapEdit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2667000"/>
            <a:ext cx="3733800" cy="5235437"/>
          </a:xfrm>
          <a:prstGeom prst="rect">
            <a:avLst/>
          </a:prstGeom>
        </p:spPr>
      </p:pic>
      <p:sp>
        <p:nvSpPr>
          <p:cNvPr id="9" name="Rectangle 8"/>
          <p:cNvSpPr/>
          <p:nvPr/>
        </p:nvSpPr>
        <p:spPr bwMode="auto">
          <a:xfrm>
            <a:off x="5867400" y="4343400"/>
            <a:ext cx="457200" cy="3810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6569640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9049669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SNL usage:</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endParaRPr lang="en-US" dirty="0"/>
          </a:p>
        </p:txBody>
      </p:sp>
    </p:spTree>
    <p:extLst>
      <p:ext uri="{BB962C8B-B14F-4D97-AF65-F5344CB8AC3E}">
        <p14:creationId xmlns:p14="http://schemas.microsoft.com/office/powerpoint/2010/main" val="31926434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22997151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17701594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Temporal Interpolator</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4166840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1140291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endParaRPr lang="en-US" dirty="0" smtClean="0">
              <a:ea typeface="ＭＳ Ｐゴシック" pitchFamily="-107" charset="-128"/>
              <a:cs typeface="Verdana"/>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9846578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6722928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35136</TotalTime>
  <Words>7700</Words>
  <Application>Microsoft Macintosh PowerPoint</Application>
  <PresentationFormat>On-screen Show (4:3)</PresentationFormat>
  <Paragraphs>1503</Paragraphs>
  <Slides>223</Slides>
  <Notes>164</Notes>
  <HiddenSlides>4</HiddenSlides>
  <MMClips>2</MMClips>
  <ScaleCrop>false</ScaleCrop>
  <HeadingPairs>
    <vt:vector size="4" baseType="variant">
      <vt:variant>
        <vt:lpstr>Theme</vt:lpstr>
      </vt:variant>
      <vt:variant>
        <vt:i4>1</vt:i4>
      </vt:variant>
      <vt:variant>
        <vt:lpstr>Slide Titles</vt:lpstr>
      </vt:variant>
      <vt:variant>
        <vt:i4>223</vt:i4>
      </vt:variant>
    </vt:vector>
  </HeadingPairs>
  <TitlesOfParts>
    <vt:vector size="224" baseType="lpstr">
      <vt:lpstr>Default Design</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Using Auto Apply</vt:lpstr>
      <vt:lpstr>Display Properties</vt:lpstr>
      <vt:lpstr>Change Render Properties</vt:lpstr>
      <vt:lpstr>Render View Options</vt:lpstr>
      <vt:lpstr>Change Render Properties</vt:lpstr>
      <vt:lpstr>Changing the Color Palette</vt:lpstr>
      <vt:lpstr>Color Palettes</vt:lpstr>
      <vt:lpstr>Advanced Properties</vt:lpstr>
      <vt:lpstr>Searching Properties</vt:lpstr>
      <vt:lpstr>Searching Properties</vt:lpstr>
      <vt:lpstr>Undo Redo</vt:lpstr>
      <vt:lpstr>Creating a Cylinder Source</vt:lpstr>
      <vt:lpstr>Supported Data Types</vt:lpstr>
      <vt:lpstr>Custom Data Import: Prototype with Python</vt:lpstr>
      <vt:lpstr>Custom Data Import: Plugin Containing a Reader</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Plotting</vt:lpstr>
      <vt:lpstr>Interacting with Plots</vt:lpstr>
      <vt:lpstr>Plots are Views</vt:lpstr>
      <vt:lpstr>Adjusting Plots</vt:lpstr>
      <vt:lpstr>Histogram / Bar Chart</vt:lpstr>
      <vt:lpstr>Reset ParaView</vt:lpstr>
      <vt:lpstr>Geometry Representations</vt:lpstr>
      <vt:lpstr>Volume Rendering +  Surface Geometry</vt:lpstr>
      <vt:lpstr>Transfer Function Editor</vt:lpstr>
      <vt:lpstr>Modify Transfer Function</vt:lpstr>
      <vt:lpstr>Volume Rendering +  Surface Geometry</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Adding in Writers</vt:lpstr>
      <vt:lpstr>In Situ Exercise –  Exporting the Script</vt:lpstr>
      <vt:lpstr>In Situ Exercise– Select Inputs</vt:lpstr>
      <vt:lpstr>In Situ Exercise – Specify Renderings</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David DeMarle</cp:lastModifiedBy>
  <cp:revision>378</cp:revision>
  <cp:lastPrinted>2014-08-29T17:58:24Z</cp:lastPrinted>
  <dcterms:created xsi:type="dcterms:W3CDTF">2010-07-16T17:07:32Z</dcterms:created>
  <dcterms:modified xsi:type="dcterms:W3CDTF">2016-08-30T17:07:58Z</dcterms:modified>
</cp:coreProperties>
</file>