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charts/chart1.xml" ContentType="application/vnd.openxmlformats-officedocument.drawingml.chart+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7"/>
  </p:notesMasterIdLst>
  <p:handoutMasterIdLst>
    <p:handoutMasterId r:id="rId238"/>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42" r:id="rId20"/>
    <p:sldId id="616" r:id="rId21"/>
    <p:sldId id="617" r:id="rId22"/>
    <p:sldId id="618" r:id="rId23"/>
    <p:sldId id="619" r:id="rId24"/>
    <p:sldId id="620" r:id="rId25"/>
    <p:sldId id="621" r:id="rId26"/>
    <p:sldId id="622" r:id="rId27"/>
    <p:sldId id="623" r:id="rId28"/>
    <p:sldId id="624" r:id="rId29"/>
    <p:sldId id="625" r:id="rId30"/>
    <p:sldId id="626" r:id="rId31"/>
    <p:sldId id="627" r:id="rId32"/>
    <p:sldId id="628" r:id="rId33"/>
    <p:sldId id="629" r:id="rId34"/>
    <p:sldId id="630" r:id="rId35"/>
    <p:sldId id="631" r:id="rId36"/>
    <p:sldId id="632" r:id="rId37"/>
    <p:sldId id="633" r:id="rId38"/>
    <p:sldId id="634"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649" r:id="rId54"/>
    <p:sldId id="650" r:id="rId55"/>
    <p:sldId id="651" r:id="rId56"/>
    <p:sldId id="652" r:id="rId57"/>
    <p:sldId id="653" r:id="rId58"/>
    <p:sldId id="654" r:id="rId59"/>
    <p:sldId id="655" r:id="rId60"/>
    <p:sldId id="656" r:id="rId61"/>
    <p:sldId id="657" r:id="rId62"/>
    <p:sldId id="658" r:id="rId63"/>
    <p:sldId id="659" r:id="rId64"/>
    <p:sldId id="660" r:id="rId65"/>
    <p:sldId id="661" r:id="rId66"/>
    <p:sldId id="662" r:id="rId67"/>
    <p:sldId id="663" r:id="rId68"/>
    <p:sldId id="664" r:id="rId69"/>
    <p:sldId id="665" r:id="rId70"/>
    <p:sldId id="666" r:id="rId71"/>
    <p:sldId id="732" r:id="rId72"/>
    <p:sldId id="667" r:id="rId73"/>
    <p:sldId id="668" r:id="rId74"/>
    <p:sldId id="669" r:id="rId75"/>
    <p:sldId id="670" r:id="rId76"/>
    <p:sldId id="671" r:id="rId77"/>
    <p:sldId id="672" r:id="rId78"/>
    <p:sldId id="673" r:id="rId79"/>
    <p:sldId id="674" r:id="rId80"/>
    <p:sldId id="675" r:id="rId81"/>
    <p:sldId id="676" r:id="rId82"/>
    <p:sldId id="733" r:id="rId83"/>
    <p:sldId id="734" r:id="rId84"/>
    <p:sldId id="735" r:id="rId85"/>
    <p:sldId id="736" r:id="rId86"/>
    <p:sldId id="737" r:id="rId87"/>
    <p:sldId id="738" r:id="rId88"/>
    <p:sldId id="739" r:id="rId89"/>
    <p:sldId id="677" r:id="rId90"/>
    <p:sldId id="678" r:id="rId91"/>
    <p:sldId id="679" r:id="rId92"/>
    <p:sldId id="680" r:id="rId93"/>
    <p:sldId id="681" r:id="rId94"/>
    <p:sldId id="682" r:id="rId95"/>
    <p:sldId id="683" r:id="rId96"/>
    <p:sldId id="684" r:id="rId97"/>
    <p:sldId id="685" r:id="rId98"/>
    <p:sldId id="686" r:id="rId99"/>
    <p:sldId id="687" r:id="rId100"/>
    <p:sldId id="688" r:id="rId101"/>
    <p:sldId id="689" r:id="rId102"/>
    <p:sldId id="690" r:id="rId103"/>
    <p:sldId id="691" r:id="rId104"/>
    <p:sldId id="692" r:id="rId105"/>
    <p:sldId id="693" r:id="rId106"/>
    <p:sldId id="694" r:id="rId107"/>
    <p:sldId id="695" r:id="rId108"/>
    <p:sldId id="696" r:id="rId109"/>
    <p:sldId id="697" r:id="rId110"/>
    <p:sldId id="698" r:id="rId111"/>
    <p:sldId id="699" r:id="rId112"/>
    <p:sldId id="700" r:id="rId113"/>
    <p:sldId id="701" r:id="rId114"/>
    <p:sldId id="702" r:id="rId115"/>
    <p:sldId id="703" r:id="rId116"/>
    <p:sldId id="704" r:id="rId117"/>
    <p:sldId id="705" r:id="rId118"/>
    <p:sldId id="706" r:id="rId119"/>
    <p:sldId id="707" r:id="rId120"/>
    <p:sldId id="708" r:id="rId121"/>
    <p:sldId id="709" r:id="rId122"/>
    <p:sldId id="710" r:id="rId123"/>
    <p:sldId id="711" r:id="rId124"/>
    <p:sldId id="712" r:id="rId125"/>
    <p:sldId id="713" r:id="rId126"/>
    <p:sldId id="714" r:id="rId127"/>
    <p:sldId id="521" r:id="rId128"/>
    <p:sldId id="715" r:id="rId129"/>
    <p:sldId id="716" r:id="rId130"/>
    <p:sldId id="717" r:id="rId131"/>
    <p:sldId id="718" r:id="rId132"/>
    <p:sldId id="719" r:id="rId133"/>
    <p:sldId id="720" r:id="rId134"/>
    <p:sldId id="721" r:id="rId135"/>
    <p:sldId id="722" r:id="rId136"/>
    <p:sldId id="723" r:id="rId137"/>
    <p:sldId id="724" r:id="rId138"/>
    <p:sldId id="725" r:id="rId139"/>
    <p:sldId id="726" r:id="rId140"/>
    <p:sldId id="727" r:id="rId141"/>
    <p:sldId id="728" r:id="rId142"/>
    <p:sldId id="729" r:id="rId143"/>
    <p:sldId id="730" r:id="rId144"/>
    <p:sldId id="731" r:id="rId145"/>
    <p:sldId id="335" r:id="rId146"/>
    <p:sldId id="336" r:id="rId147"/>
    <p:sldId id="337" r:id="rId148"/>
    <p:sldId id="338" r:id="rId149"/>
    <p:sldId id="381" r:id="rId150"/>
    <p:sldId id="478" r:id="rId151"/>
    <p:sldId id="566" r:id="rId152"/>
    <p:sldId id="577" r:id="rId153"/>
    <p:sldId id="578" r:id="rId154"/>
    <p:sldId id="579" r:id="rId155"/>
    <p:sldId id="580" r:id="rId156"/>
    <p:sldId id="581" r:id="rId157"/>
    <p:sldId id="582" r:id="rId158"/>
    <p:sldId id="583" r:id="rId159"/>
    <p:sldId id="584" r:id="rId160"/>
    <p:sldId id="339" r:id="rId161"/>
    <p:sldId id="340" r:id="rId162"/>
    <p:sldId id="341" r:id="rId163"/>
    <p:sldId id="342" r:id="rId164"/>
    <p:sldId id="343" r:id="rId165"/>
    <p:sldId id="585" r:id="rId166"/>
    <p:sldId id="344" r:id="rId167"/>
    <p:sldId id="589" r:id="rId168"/>
    <p:sldId id="590" r:id="rId169"/>
    <p:sldId id="591" r:id="rId170"/>
    <p:sldId id="592" r:id="rId171"/>
    <p:sldId id="594" r:id="rId172"/>
    <p:sldId id="593" r:id="rId173"/>
    <p:sldId id="595" r:id="rId174"/>
    <p:sldId id="605" r:id="rId175"/>
    <p:sldId id="596" r:id="rId176"/>
    <p:sldId id="598" r:id="rId177"/>
    <p:sldId id="597" r:id="rId178"/>
    <p:sldId id="599" r:id="rId179"/>
    <p:sldId id="350" r:id="rId180"/>
    <p:sldId id="351" r:id="rId181"/>
    <p:sldId id="352" r:id="rId182"/>
    <p:sldId id="353" r:id="rId183"/>
    <p:sldId id="354" r:id="rId184"/>
    <p:sldId id="355" r:id="rId185"/>
    <p:sldId id="356" r:id="rId186"/>
    <p:sldId id="357" r:id="rId187"/>
    <p:sldId id="358" r:id="rId188"/>
    <p:sldId id="359" r:id="rId189"/>
    <p:sldId id="360" r:id="rId190"/>
    <p:sldId id="361" r:id="rId191"/>
    <p:sldId id="362" r:id="rId192"/>
    <p:sldId id="363" r:id="rId193"/>
    <p:sldId id="364" r:id="rId194"/>
    <p:sldId id="365" r:id="rId195"/>
    <p:sldId id="366" r:id="rId196"/>
    <p:sldId id="367" r:id="rId197"/>
    <p:sldId id="600" r:id="rId198"/>
    <p:sldId id="613" r:id="rId199"/>
    <p:sldId id="368" r:id="rId200"/>
    <p:sldId id="369" r:id="rId201"/>
    <p:sldId id="370" r:id="rId202"/>
    <p:sldId id="451" r:id="rId203"/>
    <p:sldId id="374" r:id="rId204"/>
    <p:sldId id="375" r:id="rId205"/>
    <p:sldId id="473" r:id="rId206"/>
    <p:sldId id="474" r:id="rId207"/>
    <p:sldId id="534" r:id="rId208"/>
    <p:sldId id="535" r:id="rId209"/>
    <p:sldId id="606" r:id="rId210"/>
    <p:sldId id="610" r:id="rId211"/>
    <p:sldId id="609" r:id="rId212"/>
    <p:sldId id="537" r:id="rId213"/>
    <p:sldId id="607" r:id="rId214"/>
    <p:sldId id="611" r:id="rId215"/>
    <p:sldId id="608" r:id="rId216"/>
    <p:sldId id="612" r:id="rId217"/>
    <p:sldId id="601" r:id="rId218"/>
    <p:sldId id="602" r:id="rId219"/>
    <p:sldId id="538" r:id="rId220"/>
    <p:sldId id="539" r:id="rId221"/>
    <p:sldId id="540" r:id="rId222"/>
    <p:sldId id="603" r:id="rId223"/>
    <p:sldId id="541" r:id="rId224"/>
    <p:sldId id="542" r:id="rId225"/>
    <p:sldId id="543" r:id="rId226"/>
    <p:sldId id="545" r:id="rId227"/>
    <p:sldId id="741" r:id="rId228"/>
    <p:sldId id="604" r:id="rId229"/>
    <p:sldId id="546" r:id="rId230"/>
    <p:sldId id="548" r:id="rId231"/>
    <p:sldId id="376" r:id="rId232"/>
    <p:sldId id="377" r:id="rId233"/>
    <p:sldId id="378" r:id="rId234"/>
    <p:sldId id="379" r:id="rId235"/>
    <p:sldId id="380" r:id="rId23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B0B5"/>
    <a:srgbClr val="FEB2B4"/>
    <a:srgbClr val="D30AA5"/>
    <a:srgbClr val="A2AB00"/>
    <a:srgbClr val="730000"/>
    <a:srgbClr val="043504"/>
    <a:srgbClr val="0099CC"/>
    <a:srgbClr val="42317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9" autoAdjust="0"/>
    <p:restoredTop sz="94666"/>
  </p:normalViewPr>
  <p:slideViewPr>
    <p:cSldViewPr>
      <p:cViewPr varScale="1">
        <p:scale>
          <a:sx n="87" d="100"/>
          <a:sy n="87" d="100"/>
        </p:scale>
        <p:origin x="312" y="67"/>
      </p:cViewPr>
      <p:guideLst>
        <p:guide orient="horz" pos="110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499147776"/>
        <c:axId val="1489396288"/>
      </c:barChart>
      <c:catAx>
        <c:axId val="1499147776"/>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9396288"/>
        <c:crosses val="autoZero"/>
        <c:auto val="1"/>
        <c:lblAlgn val="ctr"/>
        <c:lblOffset val="100"/>
        <c:tickLblSkip val="1"/>
        <c:tickMarkSkip val="1"/>
        <c:noMultiLvlLbl val="0"/>
      </c:catAx>
      <c:valAx>
        <c:axId val="1489396288"/>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99147776"/>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 Works on huge numbers of cells in an uncharacteristically large number of blocks</a:t>
            </a:r>
          </a:p>
          <a:p>
            <a:pPr lvl="1">
              <a:buFontTx/>
              <a:buChar char="•"/>
            </a:pPr>
            <a:r>
              <a:rPr lang="en-US">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Simulation of flow over a full wing where a synthetic jet issues unsteady </a:t>
            </a:r>
            <a:r>
              <a:rPr lang="en-US" dirty="0" err="1"/>
              <a:t>crossflow</a:t>
            </a:r>
            <a:r>
              <a:rPr lang="en-US" dirty="0"/>
              <a:t> jet at 1750Hz.</a:t>
            </a:r>
          </a:p>
          <a:p>
            <a:pPr marL="171450" indent="-171450">
              <a:buFont typeface="Arial"/>
              <a:buChar char="•"/>
            </a:pPr>
            <a:r>
              <a:rPr lang="en-US" dirty="0"/>
              <a:t>3.3</a:t>
            </a:r>
            <a:r>
              <a:rPr lang="en-US" baseline="0" dirty="0"/>
              <a:t> billion tetrahedra</a:t>
            </a:r>
          </a:p>
          <a:p>
            <a:pPr marL="171450" indent="-171450">
              <a:buFont typeface="Arial"/>
              <a:buChar char="•"/>
            </a:pPr>
            <a:r>
              <a:rPr lang="en-US" baseline="0" dirty="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Visualized in situ with PHASTA. 1.3 billion elements running</a:t>
            </a:r>
            <a:r>
              <a:rPr lang="en-US" baseline="0" dirty="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IceT</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Sort-last -&gt; image compositing</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Insensitive to iamge data size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Ribbon and Tube</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Never use with structured data</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with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on all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39954971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209</a:t>
            </a:fld>
            <a:endParaRPr lang="en-US"/>
          </a:p>
        </p:txBody>
      </p:sp>
    </p:spTree>
    <p:extLst>
      <p:ext uri="{BB962C8B-B14F-4D97-AF65-F5344CB8AC3E}">
        <p14:creationId xmlns:p14="http://schemas.microsoft.com/office/powerpoint/2010/main" val="14528484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85648926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211</a:t>
            </a:fld>
            <a:endParaRPr lang="en-US"/>
          </a:p>
        </p:txBody>
      </p:sp>
    </p:spTree>
    <p:extLst>
      <p:ext uri="{BB962C8B-B14F-4D97-AF65-F5344CB8AC3E}">
        <p14:creationId xmlns:p14="http://schemas.microsoft.com/office/powerpoint/2010/main" val="14455302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214</a:t>
            </a:fld>
            <a:endParaRPr lang="en-US"/>
          </a:p>
        </p:txBody>
      </p:sp>
    </p:spTree>
    <p:extLst>
      <p:ext uri="{BB962C8B-B14F-4D97-AF65-F5344CB8AC3E}">
        <p14:creationId xmlns:p14="http://schemas.microsoft.com/office/powerpoint/2010/main" val="6521510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215</a:t>
            </a:fld>
            <a:endParaRPr lang="en-US"/>
          </a:p>
        </p:txBody>
      </p:sp>
    </p:spTree>
    <p:extLst>
      <p:ext uri="{BB962C8B-B14F-4D97-AF65-F5344CB8AC3E}">
        <p14:creationId xmlns:p14="http://schemas.microsoft.com/office/powerpoint/2010/main" val="264937444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42060363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76109947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1502020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32710040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785400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9159632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4228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89595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a:t>Small montage of projects using ParaView.</a:t>
            </a:r>
          </a:p>
          <a:p>
            <a:pPr marL="171441" indent="-171441">
              <a:buFont typeface="Arial"/>
              <a:buChar char="•"/>
            </a:pPr>
            <a:r>
              <a:rPr lang="en-US" dirty="0"/>
              <a:t>Demonstrates</a:t>
            </a:r>
            <a:r>
              <a:rPr lang="en-US" baseline="0" dirty="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752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Add control points by clicking in color box.</a:t>
            </a:r>
          </a:p>
          <a:p>
            <a:pPr>
              <a:buFontTx/>
              <a:buChar char="•"/>
            </a:pPr>
            <a:r>
              <a:rPr lang="en-US">
                <a:latin typeface="Times New Roman" pitchFamily="-107" charset="0"/>
                <a:ea typeface="ＭＳ Ｐゴシック" pitchFamily="-107" charset="-128"/>
              </a:rPr>
              <a:t>Drag control points to move them.</a:t>
            </a:r>
          </a:p>
          <a:p>
            <a:pPr>
              <a:buFontTx/>
              <a:buChar char="•"/>
            </a:pPr>
            <a:r>
              <a:rPr lang="en-US">
                <a:latin typeface="Times New Roman" pitchFamily="-107" charset="0"/>
                <a:ea typeface="ＭＳ Ｐゴシック" pitchFamily="-107" charset="-128"/>
              </a:rPr>
              <a:t>Delete active point by hitting backspace or delete.</a:t>
            </a:r>
          </a:p>
          <a:p>
            <a:pPr>
              <a:buFontTx/>
              <a:buChar char="•"/>
            </a:pPr>
            <a:r>
              <a:rPr lang="en-US">
                <a:latin typeface="Times New Roman" pitchFamily="-107" charset="0"/>
                <a:ea typeface="ＭＳ Ｐゴシック" pitchFamily="-107" charset="-128"/>
              </a:rPr>
              <a:t>Click active point to change its color.</a:t>
            </a:r>
          </a:p>
          <a:p>
            <a:pPr>
              <a:buFontTx/>
              <a:buChar char="•"/>
            </a:pPr>
            <a:r>
              <a:rPr lang="en-US">
                <a:latin typeface="Times New Roman" pitchFamily="-107" charset="0"/>
                <a:ea typeface="ＭＳ Ｐゴシック" pitchFamily="-107" charset="-128"/>
              </a:rPr>
              <a:t>Can save and load transfer functions.</a:t>
            </a:r>
          </a:p>
          <a:p>
            <a:pPr lvl="1">
              <a:buFontTx/>
              <a:buChar char="•"/>
            </a:pPr>
            <a:r>
              <a:rPr lang="en-US">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Simulating</a:t>
            </a:r>
            <a:r>
              <a:rPr lang="en-US" baseline="0" dirty="0"/>
              <a:t> </a:t>
            </a:r>
            <a:r>
              <a:rPr lang="en-US" baseline="0" dirty="0" err="1"/>
              <a:t>deuteranope</a:t>
            </a:r>
            <a:r>
              <a:rPr lang="en-US" baseline="0" dirty="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229939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126776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a:latin typeface="Times New Roman" pitchFamily="-107" charset="0"/>
                <a:ea typeface="ＭＳ Ｐゴシック" pitchFamily="-107" charset="-128"/>
              </a:rPr>
              <a:t>Rubber band selection tools</a:t>
            </a:r>
            <a:r>
              <a:rPr lang="en-US" baseline="0" dirty="0">
                <a:latin typeface="Times New Roman" pitchFamily="-107" charset="0"/>
                <a:ea typeface="ＭＳ Ｐゴシック" pitchFamily="-107" charset="-128"/>
              </a:rPr>
              <a:t> and polygon selection tools which create polygon by dragging</a:t>
            </a:r>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40.png"/></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2.emf"/><Relationship Id="rId4" Type="http://schemas.openxmlformats.org/officeDocument/2006/relationships/image" Target="../media/image40.png"/></Relationships>
</file>

<file path=ppt/slides/_rels/slide11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11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2.emf"/></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5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paraview.org/paraview-guide/"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 Id="rId9" Type="http://schemas.openxmlformats.org/officeDocument/2006/relationships/image" Target="../media/image36.png"/></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6.png"/></Relationships>
</file>

<file path=ppt/slides/_rels/slide1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5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80.png"/><Relationship Id="rId11" Type="http://schemas.openxmlformats.org/officeDocument/2006/relationships/image" Target="../media/image184.png"/><Relationship Id="rId5" Type="http://schemas.openxmlformats.org/officeDocument/2006/relationships/image" Target="../media/image179.png"/><Relationship Id="rId10" Type="http://schemas.openxmlformats.org/officeDocument/2006/relationships/image" Target="../media/image183.png"/><Relationship Id="rId4" Type="http://schemas.openxmlformats.org/officeDocument/2006/relationships/image" Target="../media/image178.png"/><Relationship Id="rId9" Type="http://schemas.openxmlformats.org/officeDocument/2006/relationships/image" Target="../media/image176.png"/></Relationships>
</file>

<file path=ppt/slides/_rels/slide15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jpg"/></Relationships>
</file>

<file path=ppt/slides/_rels/slide17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9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5.xml"/><Relationship Id="rId1" Type="http://schemas.openxmlformats.org/officeDocument/2006/relationships/slideLayout" Target="../slideLayouts/slideLayout4.xml"/><Relationship Id="rId5" Type="http://schemas.openxmlformats.org/officeDocument/2006/relationships/image" Target="../media/image216.png"/><Relationship Id="rId4" Type="http://schemas.openxmlformats.org/officeDocument/2006/relationships/image" Target="../media/image215.png"/></Relationships>
</file>

<file path=ppt/slides/_rels/slide19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218.png"/></Relationships>
</file>

<file path=ppt/slides/_rels/slide193.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219.png"/><Relationship Id="rId7" Type="http://schemas.openxmlformats.org/officeDocument/2006/relationships/image" Target="../media/image105.png"/><Relationship Id="rId2" Type="http://schemas.openxmlformats.org/officeDocument/2006/relationships/notesSlide" Target="../notesSlides/notesSlide137.xml"/><Relationship Id="rId1" Type="http://schemas.openxmlformats.org/officeDocument/2006/relationships/slideLayout" Target="../slideLayouts/slideLayout4.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108.emf"/></Relationships>
</file>

<file path=ppt/slides/_rels/slide19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20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20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239.jpeg"/><Relationship Id="rId4" Type="http://schemas.openxmlformats.org/officeDocument/2006/relationships/image" Target="../media/image2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149.xml"/><Relationship Id="rId1" Type="http://schemas.openxmlformats.org/officeDocument/2006/relationships/slideLayout" Target="../slideLayouts/slideLayout6.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4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5.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249.jpeg"/></Relationships>
</file>

<file path=ppt/slides/_rels/slide2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50.png"/><Relationship Id="rId7" Type="http://schemas.openxmlformats.org/officeDocument/2006/relationships/image" Target="../media/image242.png"/><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image" Target="../media/image241.png"/><Relationship Id="rId5" Type="http://schemas.openxmlformats.org/officeDocument/2006/relationships/image" Target="../media/image240.png"/><Relationship Id="rId10" Type="http://schemas.microsoft.com/office/2007/relationships/hdphoto" Target="../media/hdphoto1.wdp"/><Relationship Id="rId4" Type="http://schemas.openxmlformats.org/officeDocument/2006/relationships/image" Target="../media/image172.png"/><Relationship Id="rId9" Type="http://schemas.openxmlformats.org/officeDocument/2006/relationships/image" Target="../media/image24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53.png"/><Relationship Id="rId4" Type="http://schemas.openxmlformats.org/officeDocument/2006/relationships/image" Target="../media/image252.png"/></Relationships>
</file>

<file path=ppt/slides/_rels/slide22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8.xml"/><Relationship Id="rId1" Type="http://schemas.openxmlformats.org/officeDocument/2006/relationships/slideLayout" Target="../slideLayouts/slideLayout4.xml"/><Relationship Id="rId4" Type="http://schemas.openxmlformats.org/officeDocument/2006/relationships/image" Target="../media/image254.png"/></Relationships>
</file>

<file path=ppt/slides/_rels/slide22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55.png"/><Relationship Id="rId4" Type="http://schemas.openxmlformats.org/officeDocument/2006/relationships/image" Target="../media/image256.png"/></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40.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4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9.png"/><Relationship Id="rId4" Type="http://schemas.openxmlformats.org/officeDocument/2006/relationships/image" Target="../media/image128.png"/></Relationships>
</file>

<file path=ppt/slides/_rels/slide9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9.png"/></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a:ea typeface="ＭＳ Ｐゴシック" pitchFamily="-107" charset="-128"/>
              </a:rPr>
              <a:t>Supercomputing 2016 Tutorial</a:t>
            </a:r>
            <a:endParaRPr lang="en-US" dirty="0">
              <a:effectLst>
                <a:outerShdw blurRad="38100" dist="38100" dir="2700000" algn="tl">
                  <a:srgbClr val="C0C0C0"/>
                </a:outerShdw>
              </a:effectLst>
              <a:ea typeface="ＭＳ Ｐゴシック" pitchFamily="-107" charset="-128"/>
            </a:endParaRPr>
          </a:p>
          <a:p>
            <a:pPr marL="342900" indent="-171450">
              <a:spcBef>
                <a:spcPts val="0"/>
              </a:spcBef>
            </a:pPr>
            <a:r>
              <a:rPr lang="en-US" sz="2800" dirty="0">
                <a:ea typeface="ＭＳ Ｐゴシック" pitchFamily="-107" charset="-128"/>
              </a:rPr>
              <a:t>November 14, 2016</a:t>
            </a:r>
            <a:endParaRPr lang="en-US" sz="2000" dirty="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p>
          <a:p>
            <a:pPr algn="ctr"/>
            <a:r>
              <a:rPr lang="en-US" sz="900" dirty="0">
                <a:solidFill>
                  <a:srgbClr val="000000"/>
                </a:solidFill>
                <a:latin typeface="Helvetica" pitchFamily="-107" charset="0"/>
              </a:rPr>
              <a:t>SAND 2015-7814 PE</a:t>
            </a: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a:latin typeface="+mn-lt"/>
              </a:rPr>
              <a:t>Kenneth Moreland</a:t>
            </a:r>
          </a:p>
          <a:p>
            <a:pPr algn="ctr"/>
            <a:r>
              <a:rPr lang="en-US" sz="2000" dirty="0">
                <a:latin typeface="+mn-lt"/>
              </a:rPr>
              <a:t>W. Alan Scott</a:t>
            </a:r>
          </a:p>
          <a:p>
            <a:pPr algn="ctr"/>
            <a:r>
              <a:rPr lang="en-US" sz="1600" dirty="0">
                <a:latin typeface="+mn-lt"/>
              </a:rPr>
              <a:t>Sandia National Laboratories</a:t>
            </a: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a:latin typeface="+mn-lt"/>
              </a:rPr>
              <a:t>David </a:t>
            </a:r>
            <a:r>
              <a:rPr lang="en-US" sz="2000" dirty="0" err="1">
                <a:latin typeface="+mn-lt"/>
              </a:rPr>
              <a:t>DeMarle</a:t>
            </a:r>
            <a:endParaRPr lang="en-US" sz="2000" dirty="0">
              <a:latin typeface="+mn-lt"/>
            </a:endParaRPr>
          </a:p>
          <a:p>
            <a:pPr algn="ctr"/>
            <a:r>
              <a:rPr lang="en-US" sz="1600" dirty="0" err="1">
                <a:latin typeface="+mn-lt"/>
              </a:rPr>
              <a:t>Kitware</a:t>
            </a:r>
            <a:r>
              <a:rPr lang="en-US" sz="1600" dirty="0">
                <a:latin typeface="+mn-lt"/>
              </a:rPr>
              <a:t>, Inc.</a:t>
            </a: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a:latin typeface="+mn-lt"/>
              </a:rPr>
              <a:t>Jonathan </a:t>
            </a:r>
            <a:r>
              <a:rPr lang="en-US" sz="2000" dirty="0" err="1">
                <a:latin typeface="+mn-lt"/>
              </a:rPr>
              <a:t>Woodring</a:t>
            </a:r>
            <a:endParaRPr lang="en-US" sz="2000" dirty="0">
              <a:latin typeface="+mn-lt"/>
            </a:endParaRPr>
          </a:p>
          <a:p>
            <a:pPr algn="ctr"/>
            <a:r>
              <a:rPr lang="en-US" sz="2000" dirty="0">
                <a:latin typeface="+mn-lt"/>
              </a:rPr>
              <a:t>John </a:t>
            </a:r>
            <a:r>
              <a:rPr lang="en-US" sz="2000" dirty="0" err="1">
                <a:latin typeface="+mn-lt"/>
              </a:rPr>
              <a:t>Patchett</a:t>
            </a:r>
            <a:endParaRPr lang="en-US" sz="2000" dirty="0">
              <a:latin typeface="+mn-lt"/>
            </a:endParaRPr>
          </a:p>
          <a:p>
            <a:pPr algn="ctr"/>
            <a:r>
              <a:rPr lang="en-US" sz="1600" dirty="0">
                <a:latin typeface="+mn-lt"/>
              </a:rPr>
              <a:t>Los Alamos National Laboratory</a:t>
            </a: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a:latin typeface="+mn-lt"/>
              </a:rPr>
              <a:t>Joseph </a:t>
            </a:r>
            <a:r>
              <a:rPr lang="en-US" sz="2000" dirty="0" err="1">
                <a:latin typeface="+mn-lt"/>
              </a:rPr>
              <a:t>Insley</a:t>
            </a:r>
            <a:endParaRPr lang="en-US" sz="2000" dirty="0">
              <a:latin typeface="+mn-lt"/>
            </a:endParaRPr>
          </a:p>
          <a:p>
            <a:pPr algn="ctr"/>
            <a:r>
              <a:rPr lang="en-US" sz="1600" dirty="0">
                <a:latin typeface="+mn-lt"/>
              </a:rPr>
              <a:t>Argonne National Laboratory</a:t>
            </a:r>
          </a:p>
        </p:txBody>
      </p:sp>
    </p:spTree>
    <p:extLst>
      <p:ext uri="{BB962C8B-B14F-4D97-AF65-F5344CB8AC3E}">
        <p14:creationId xmlns:p14="http://schemas.microsoft.com/office/powerpoint/2010/main" val="21339335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Catalyst</a:t>
            </a: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r>
              <a:rPr lang="en-US" dirty="0">
                <a:ea typeface="ＭＳ Ｐゴシック" pitchFamily="-107" charset="-128"/>
              </a:rPr>
              <a:t>Animation Modes: Sequence, Real Time, and Snap To </a:t>
            </a:r>
            <a:r>
              <a:rPr lang="en-US" dirty="0" err="1">
                <a:ea typeface="ＭＳ Ｐゴシック" pitchFamily="-107" charset="-128"/>
              </a:rPr>
              <a:t>TimeSteps</a:t>
            </a:r>
            <a:endParaRPr lang="en-US" dirty="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Duration</a:t>
            </a:r>
            <a:r>
              <a:rPr lang="en-US" dirty="0">
                <a:ea typeface="ＭＳ Ｐゴシック" pitchFamily="-107" charset="-128"/>
              </a:rPr>
              <a:t> to 60 sec.</a:t>
            </a:r>
          </a:p>
          <a:p>
            <a:pPr marL="781050" indent="-609600">
              <a:buFontTx/>
              <a:buAutoNum type="arabicPeriod"/>
            </a:pPr>
            <a:r>
              <a:rPr lang="en-US" dirty="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a:t>
            </a:r>
            <a:r>
              <a:rPr lang="en-US" dirty="0">
                <a:latin typeface="Verdana"/>
                <a:ea typeface="ＭＳ Ｐゴシック" pitchFamily="-107" charset="-128"/>
                <a:cs typeface="Verdana"/>
              </a:rPr>
              <a:t>can.ex2</a:t>
            </a:r>
            <a:r>
              <a:rPr lang="en-US" dirty="0">
                <a:ea typeface="ＭＳ Ｐゴシック" pitchFamily="-107" charset="-128"/>
              </a:rPr>
              <a:t> highlighted.</a:t>
            </a:r>
          </a:p>
          <a:p>
            <a:pPr marL="781050" indent="-609600">
              <a:buFontTx/>
              <a:buAutoNum type="arabicPeriod"/>
            </a:pPr>
            <a:r>
              <a:rPr lang="en-US" dirty="0">
                <a:ea typeface="ＭＳ Ｐゴシック" pitchFamily="-107" charset="-128"/>
              </a:rPr>
              <a:t>From the quick launch, select </a:t>
            </a:r>
            <a:r>
              <a:rPr lang="en-US" dirty="0">
                <a:latin typeface="Verdana"/>
                <a:ea typeface="ＭＳ Ｐゴシック" pitchFamily="-107" charset="-128"/>
                <a:cs typeface="Verdana"/>
              </a:rPr>
              <a:t>Temporal Interpolator</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Split view.    Show </a:t>
            </a:r>
            <a:r>
              <a:rPr lang="en-US" dirty="0">
                <a:latin typeface="Verdana"/>
                <a:ea typeface="ＭＳ Ｐゴシック" pitchFamily="-107" charset="-128"/>
                <a:cs typeface="Verdana"/>
              </a:rPr>
              <a:t>can.ex2</a:t>
            </a:r>
            <a:r>
              <a:rPr lang="en-US" dirty="0">
                <a:ea typeface="ＭＳ Ｐゴシック" pitchFamily="-107" charset="-128"/>
              </a:rPr>
              <a:t> in one and </a:t>
            </a:r>
            <a:r>
              <a:rPr lang="en-US" dirty="0">
                <a:latin typeface="Verdana"/>
                <a:ea typeface="ＭＳ Ｐゴシック" pitchFamily="-107" charset="-128"/>
                <a:cs typeface="Verdana"/>
              </a:rPr>
              <a:t>TemporalInterpolator1</a:t>
            </a:r>
            <a:r>
              <a:rPr lang="en-US" dirty="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If you fell behind, you can reset ParaView and reload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Text</a:t>
            </a:r>
          </a:p>
          <a:p>
            <a:pPr marL="781050" indent="-609600">
              <a:buFontTx/>
              <a:buAutoNum type="arabicPeriod"/>
            </a:pPr>
            <a:r>
              <a:rPr lang="en-US" dirty="0">
                <a:ea typeface="ＭＳ Ｐゴシック" pitchFamily="-107" charset="-128"/>
              </a:rPr>
              <a:t>Type a message in text edit box</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can.ex2</a:t>
            </a:r>
          </a:p>
          <a:p>
            <a:pPr marL="781050" indent="-609600">
              <a:buFontTx/>
              <a:buAutoNum type="arabicPeriod"/>
            </a:pPr>
            <a:r>
              <a:rPr lang="en-US" dirty="0">
                <a:ea typeface="ＭＳ Ｐゴシック" pitchFamily="-107" charset="-128"/>
              </a:rPr>
              <a:t>From quick dialog, select </a:t>
            </a:r>
            <a:r>
              <a:rPr lang="en-US" dirty="0">
                <a:latin typeface="Verdana"/>
                <a:ea typeface="ＭＳ Ｐゴシック" pitchFamily="-107" charset="-128"/>
                <a:cs typeface="Verdana"/>
              </a:rPr>
              <a:t>Annotate Time Filter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a:ea typeface="ＭＳ Ｐゴシック" pitchFamily="-107" charset="-128"/>
              </a:rPr>
              <a:t>Started in 2000 as collaborative effort between Los Alamos National Laboratories and </a:t>
            </a:r>
            <a:r>
              <a:rPr lang="en-US" sz="2400" dirty="0" err="1">
                <a:ea typeface="ＭＳ Ｐゴシック" pitchFamily="-107" charset="-128"/>
              </a:rPr>
              <a:t>Kitware</a:t>
            </a:r>
            <a:r>
              <a:rPr lang="en-US" sz="2400" dirty="0">
                <a:ea typeface="ＭＳ Ｐゴシック" pitchFamily="-107" charset="-128"/>
              </a:rPr>
              <a:t> Inc. Sandia has been a major contributor since 2005.</a:t>
            </a:r>
          </a:p>
          <a:p>
            <a:pPr lvl="1"/>
            <a:r>
              <a:rPr lang="en-US" sz="2400" dirty="0">
                <a:ea typeface="ＭＳ Ｐゴシック" pitchFamily="-107" charset="-128"/>
              </a:rPr>
              <a:t>ParaView 0.6 released October 2002.</a:t>
            </a:r>
          </a:p>
          <a:p>
            <a:r>
              <a:rPr lang="en-US" sz="2400" dirty="0">
                <a:ea typeface="ＭＳ Ｐゴシック" pitchFamily="-107" charset="-128"/>
              </a:rPr>
              <a:t>Paraview 3.0 release in May 2007.</a:t>
            </a:r>
          </a:p>
          <a:p>
            <a:pPr lvl="1"/>
            <a:r>
              <a:rPr lang="en-US" sz="2200" dirty="0">
                <a:ea typeface="ＭＳ Ｐゴシック" pitchFamily="-107" charset="-128"/>
              </a:rPr>
              <a:t>GUI rewritten to be more user friendly and powerful.</a:t>
            </a:r>
          </a:p>
          <a:p>
            <a:r>
              <a:rPr lang="en-US" sz="2400" dirty="0">
                <a:ea typeface="ＭＳ Ｐゴシック" pitchFamily="-107" charset="-128"/>
              </a:rPr>
              <a:t>ParaView 4.0 released in June 2013.</a:t>
            </a:r>
          </a:p>
          <a:p>
            <a:pPr lvl="1"/>
            <a:r>
              <a:rPr lang="en-US" sz="2200" dirty="0">
                <a:ea typeface="ＭＳ Ｐゴシック" pitchFamily="-107" charset="-128"/>
              </a:rPr>
              <a:t>Properties panel redesign for smoother interaction.</a:t>
            </a:r>
          </a:p>
          <a:p>
            <a:r>
              <a:rPr lang="en-US" sz="2400" dirty="0">
                <a:ea typeface="ＭＳ Ｐゴシック" pitchFamily="-107" charset="-128"/>
              </a:rPr>
              <a:t>ParaView 5.0 released in January 2016.</a:t>
            </a:r>
          </a:p>
          <a:p>
            <a:pPr lvl="1"/>
            <a:r>
              <a:rPr lang="en-US" sz="2200" dirty="0">
                <a:ea typeface="ＭＳ Ｐゴシック" pitchFamily="-107" charset="-128"/>
              </a:rPr>
              <a:t>Updated to OpenGL 3.2 features. Huge performance improvements.</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All variables.</a:t>
            </a:r>
          </a:p>
          <a:p>
            <a:pPr marL="781050" indent="-609600">
              <a:buFontTx/>
              <a:buAutoNum type="arabicPeriod"/>
            </a:pPr>
            <a:r>
              <a:rPr lang="en-US" dirty="0">
                <a:ea typeface="ＭＳ Ｐゴシック" pitchFamily="-107" charset="-128"/>
              </a:rPr>
              <a:t>Go to last time step.</a:t>
            </a:r>
          </a:p>
          <a:p>
            <a:pPr marL="781050" indent="-609600">
              <a:buFontTx/>
              <a:buAutoNum type="arabicPeriod"/>
            </a:pPr>
            <a:r>
              <a:rPr lang="en-US" dirty="0">
                <a:latin typeface="Verdana"/>
                <a:ea typeface="ＭＳ Ｐゴシック" pitchFamily="-107" charset="-128"/>
                <a:cs typeface="Verdana"/>
              </a:rPr>
              <a:t>Edit</a:t>
            </a:r>
            <a:r>
              <a:rPr lang="en-US" dirty="0">
                <a:ea typeface="ＭＳ Ｐゴシック" pitchFamily="-107" charset="-128"/>
              </a:rPr>
              <a:t> → </a:t>
            </a:r>
            <a:r>
              <a:rPr lang="en-US" dirty="0">
                <a:latin typeface="Verdana"/>
                <a:ea typeface="ＭＳ Ｐゴシック" pitchFamily="-107" charset="-128"/>
                <a:cs typeface="Verdana"/>
              </a:rPr>
              <a:t>Find Data</a:t>
            </a:r>
            <a:r>
              <a:rPr lang="en-US" dirty="0">
                <a:ea typeface="ＭＳ Ｐゴシック" pitchFamily="-107" charset="-128"/>
              </a:rPr>
              <a:t>.</a:t>
            </a:r>
          </a:p>
          <a:p>
            <a:pPr marL="781050" indent="-609600">
              <a:buFontTx/>
              <a:buAutoNum type="arabicPeriod"/>
            </a:pPr>
            <a:r>
              <a:rPr lang="en-US" dirty="0">
                <a:ea typeface="ＭＳ Ｐゴシック" pitchFamily="-107" charset="-128"/>
              </a:rPr>
              <a:t>Top combo box: find </a:t>
            </a:r>
            <a:r>
              <a:rPr lang="en-US" dirty="0">
                <a:latin typeface="Verdana"/>
                <a:ea typeface="ＭＳ Ｐゴシック" pitchFamily="-107" charset="-128"/>
                <a:cs typeface="Verdana"/>
              </a:rPr>
              <a:t>Cells</a:t>
            </a:r>
            <a:r>
              <a:rPr lang="en-US" dirty="0">
                <a:ea typeface="ＭＳ Ｐゴシック" pitchFamily="-107" charset="-128"/>
              </a:rPr>
              <a:t>.</a:t>
            </a:r>
          </a:p>
          <a:p>
            <a:pPr marL="781050" indent="-609600">
              <a:buFontTx/>
              <a:buAutoNum type="arabicPeriod"/>
            </a:pPr>
            <a:r>
              <a:rPr lang="en-US" dirty="0">
                <a:ea typeface="ＭＳ Ｐゴシック" pitchFamily="-107" charset="-128"/>
              </a:rPr>
              <a:t>Next row: </a:t>
            </a:r>
            <a:r>
              <a:rPr lang="en-US" dirty="0">
                <a:latin typeface="Verdana"/>
                <a:ea typeface="ＭＳ Ｐゴシック" pitchFamily="-107" charset="-128"/>
                <a:cs typeface="Verdana"/>
              </a:rPr>
              <a:t>EQPS</a:t>
            </a:r>
            <a:r>
              <a:rPr lang="en-US" dirty="0">
                <a:ea typeface="ＭＳ Ｐゴシック" pitchFamily="-107" charset="-128"/>
              </a:rPr>
              <a:t>, is </a:t>
            </a:r>
            <a:r>
              <a:rPr lang="en-US" dirty="0">
                <a:latin typeface="Verdana"/>
                <a:ea typeface="ＭＳ Ｐゴシック" pitchFamily="-107" charset="-128"/>
                <a:cs typeface="Verdana"/>
              </a:rPr>
              <a:t>&gt;=</a:t>
            </a:r>
            <a:r>
              <a:rPr lang="en-US" dirty="0">
                <a:ea typeface="ＭＳ Ｐゴシック" pitchFamily="-107" charset="-128"/>
              </a:rPr>
              <a:t>, and </a:t>
            </a:r>
            <a:r>
              <a:rPr lang="en-US" dirty="0">
                <a:latin typeface="Verdana"/>
                <a:ea typeface="ＭＳ Ｐゴシック" pitchFamily="-107" charset="-128"/>
                <a:cs typeface="Verdana"/>
              </a:rPr>
              <a:t>1.5</a:t>
            </a:r>
            <a:r>
              <a:rPr lang="en-US" dirty="0">
                <a:ea typeface="ＭＳ Ｐゴシック" pitchFamily="-107" charset="-128"/>
              </a:rPr>
              <a:t>.</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Run Selection Query</a:t>
            </a:r>
            <a:r>
              <a:rPr lang="en-US" dirty="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Query-Based Selection</a:t>
            </a:r>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a:ea typeface="ＭＳ Ｐゴシック" pitchFamily="-107" charset="-128"/>
              </a:rPr>
              <a:t>Surface Cell Selection</a:t>
            </a:r>
          </a:p>
          <a:p>
            <a:pPr marL="347472">
              <a:spcBef>
                <a:spcPts val="0"/>
              </a:spcBef>
              <a:buFontTx/>
              <a:buNone/>
            </a:pPr>
            <a:r>
              <a:rPr lang="en-US" sz="2400" dirty="0">
                <a:ea typeface="ＭＳ Ｐゴシック" pitchFamily="-107" charset="-128"/>
              </a:rPr>
              <a:t>(shortcut: s)</a:t>
            </a:r>
          </a:p>
          <a:p>
            <a:pPr>
              <a:spcBef>
                <a:spcPct val="60000"/>
              </a:spcBef>
              <a:buFontTx/>
              <a:buNone/>
            </a:pPr>
            <a:r>
              <a:rPr lang="en-US" sz="2400" dirty="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a:ea typeface="ＭＳ Ｐゴシック" pitchFamily="-107" charset="-128"/>
              </a:rPr>
              <a:t>Through Cell Selection</a:t>
            </a:r>
          </a:p>
          <a:p>
            <a:pPr>
              <a:spcBef>
                <a:spcPts val="0"/>
              </a:spcBef>
              <a:buFontTx/>
              <a:buNone/>
            </a:pPr>
            <a:r>
              <a:rPr lang="en-US" sz="2400" dirty="0">
                <a:ea typeface="ＭＳ Ｐゴシック" pitchFamily="-107" charset="-128"/>
              </a:rPr>
              <a:t>(shortcut: f)</a:t>
            </a:r>
          </a:p>
          <a:p>
            <a:pPr>
              <a:spcBef>
                <a:spcPct val="60000"/>
              </a:spcBef>
              <a:buFontTx/>
              <a:buNone/>
            </a:pPr>
            <a:r>
              <a:rPr lang="en-US" sz="2400" dirty="0">
                <a:ea typeface="ＭＳ Ｐゴシック" pitchFamily="-107" charset="-128"/>
              </a:rPr>
              <a:t>Through Point Selection</a:t>
            </a:r>
          </a:p>
          <a:p>
            <a:pPr>
              <a:spcBef>
                <a:spcPts val="0"/>
              </a:spcBef>
              <a:buFontTx/>
              <a:buNone/>
            </a:pPr>
            <a:r>
              <a:rPr lang="en-US" sz="2400" dirty="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Cells (polygon)</a:t>
            </a:r>
          </a:p>
          <a:p>
            <a:pPr>
              <a:spcBef>
                <a:spcPct val="60000"/>
              </a:spcBef>
              <a:buFontTx/>
              <a:buNone/>
            </a:pPr>
            <a:r>
              <a:rPr lang="en-US" sz="2400" dirty="0">
                <a:ea typeface="ＭＳ Ｐゴシック" pitchFamily="-107" charset="-128"/>
              </a:rPr>
              <a:t>Select Points (polygon)</a:t>
            </a:r>
          </a:p>
          <a:p>
            <a:pPr>
              <a:spcBef>
                <a:spcPct val="60000"/>
              </a:spcBef>
              <a:buFontTx/>
              <a:buNone/>
            </a:pPr>
            <a:r>
              <a:rPr lang="en-US" sz="2400" dirty="0">
                <a:ea typeface="ＭＳ Ｐゴシック" pitchFamily="-107" charset="-128"/>
              </a:rPr>
              <a:t>Block Selection</a:t>
            </a:r>
          </a:p>
          <a:p>
            <a:pPr>
              <a:spcBef>
                <a:spcPts val="0"/>
              </a:spcBef>
              <a:buFontTx/>
              <a:buNone/>
            </a:pPr>
            <a:r>
              <a:rPr lang="en-US" sz="2400" dirty="0">
                <a:ea typeface="ＭＳ Ｐゴシック" pitchFamily="-107" charset="-128"/>
              </a:rPr>
              <a:t>(shortcut: b)</a:t>
            </a:r>
          </a:p>
          <a:p>
            <a:pPr>
              <a:spcBef>
                <a:spcPct val="60000"/>
              </a:spcBef>
              <a:buFontTx/>
              <a:buNone/>
            </a:pPr>
            <a:r>
              <a:rPr lang="en-US" sz="2400" dirty="0">
                <a:ea typeface="ＭＳ Ｐゴシック" pitchFamily="-107" charset="-128"/>
              </a:rPr>
              <a:t>Interactively Select Cells</a:t>
            </a:r>
          </a:p>
          <a:p>
            <a:pPr>
              <a:spcBef>
                <a:spcPct val="60000"/>
              </a:spcBef>
              <a:buFontTx/>
              <a:buNone/>
            </a:pPr>
            <a:r>
              <a:rPr lang="en-US" sz="2400" dirty="0">
                <a:ea typeface="ＭＳ Ｐゴシック" pitchFamily="-107" charset="-128"/>
              </a:rPr>
              <a:t>Interactively Select Points</a:t>
            </a:r>
          </a:p>
          <a:p>
            <a:pPr>
              <a:spcBef>
                <a:spcPct val="60000"/>
              </a:spcBef>
              <a:buFontTx/>
              <a:buNone/>
            </a:pPr>
            <a:r>
              <a:rPr lang="en-US" sz="2400" dirty="0">
                <a:ea typeface="ＭＳ Ｐゴシック" pitchFamily="-107" charset="-128"/>
              </a:rPr>
              <a:t>Hover Point Query</a:t>
            </a: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Make various brush selections.</a:t>
            </a:r>
          </a:p>
          <a:p>
            <a:pPr marL="685800" indent="-514350">
              <a:buFontTx/>
              <a:buAutoNum type="arabicPeriod"/>
            </a:pPr>
            <a:r>
              <a:rPr lang="en-US" dirty="0">
                <a:ea typeface="ＭＳ Ｐゴシック" pitchFamily="-107" charset="-128"/>
              </a:rPr>
              <a:t>Observe results in the </a:t>
            </a:r>
            <a:r>
              <a:rPr lang="en-US" dirty="0">
                <a:latin typeface="Verdana"/>
                <a:ea typeface="ＭＳ Ｐゴシック" pitchFamily="-107" charset="-128"/>
                <a:cs typeface="Verdana"/>
              </a:rPr>
              <a:t>Find Data</a:t>
            </a:r>
            <a:r>
              <a:rPr lang="en-US" dirty="0">
                <a:ea typeface="ＭＳ Ｐゴシック" pitchFamily="-107" charset="-128"/>
              </a:rPr>
              <a:t> dialog box.</a:t>
            </a:r>
          </a:p>
          <a:p>
            <a:pPr marL="685800" indent="-514350">
              <a:buFontTx/>
              <a:buAutoNum type="arabicPeriod"/>
            </a:pPr>
            <a:r>
              <a:rPr lang="en-US" dirty="0">
                <a:ea typeface="ＭＳ Ｐゴシック" pitchFamily="-107" charset="-128"/>
              </a:rPr>
              <a:t>Play with the </a:t>
            </a:r>
            <a:r>
              <a:rPr lang="en-US" dirty="0">
                <a:latin typeface="Verdana"/>
                <a:ea typeface="ＭＳ Ｐゴシック" pitchFamily="-107" charset="-128"/>
                <a:cs typeface="Verdana"/>
              </a:rPr>
              <a:t>Invert Selection </a:t>
            </a:r>
            <a:r>
              <a:rPr lang="en-US" dirty="0">
                <a:ea typeface="ＭＳ Ｐゴシック" pitchFamily="-107" charset="-128"/>
              </a:rPr>
              <a:t>and </a:t>
            </a:r>
            <a:r>
              <a:rPr lang="en-US" dirty="0">
                <a:latin typeface="Verdana"/>
                <a:ea typeface="ＭＳ Ｐゴシック" pitchFamily="-107" charset="-128"/>
                <a:cs typeface="Verdana"/>
              </a:rPr>
              <a:t>Show Frustum </a:t>
            </a:r>
            <a:r>
              <a:rPr lang="en-US" dirty="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Make a Select Cells Through </a:t>
            </a:r>
          </a:p>
          <a:p>
            <a:pPr marL="685800" indent="-51435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Show Frustum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      Rotate 3D view.</a:t>
            </a:r>
          </a:p>
          <a:p>
            <a:pPr marL="685800" indent="-514350">
              <a:buFontTx/>
              <a:buAutoNum type="arabicPeriod"/>
            </a:pPr>
            <a:r>
              <a:rPr lang="en-US" dirty="0">
                <a:ea typeface="ＭＳ Ｐゴシック" pitchFamily="-107" charset="-128"/>
              </a:rPr>
              <a:t>Play</a:t>
            </a:r>
          </a:p>
          <a:p>
            <a:pPr marL="685800" indent="-514350">
              <a:buFontTx/>
              <a:buAutoNum type="arabicPeriod"/>
            </a:pPr>
            <a:r>
              <a:rPr lang="en-US" dirty="0">
                <a:ea typeface="ＭＳ Ｐゴシック" pitchFamily="-107" charset="-128"/>
              </a:rPr>
              <a:t>Hit </a:t>
            </a:r>
            <a:r>
              <a:rPr lang="en-US" dirty="0">
                <a:latin typeface="Verdana"/>
                <a:ea typeface="ＭＳ Ｐゴシック" pitchFamily="-107" charset="-128"/>
                <a:cs typeface="Verdana"/>
              </a:rPr>
              <a:t>Freeze Selection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a:t>.</a:t>
            </a:r>
          </a:p>
          <a:p>
            <a:pPr marL="685800" indent="-514350">
              <a:buFontTx/>
              <a:buAutoNum type="arabicPeriod"/>
            </a:pPr>
            <a:r>
              <a:rPr lang="en-US" dirty="0"/>
              <a:t>Create query </a:t>
            </a:r>
            <a:r>
              <a:rPr lang="en-US" dirty="0">
                <a:latin typeface="Verdana"/>
                <a:cs typeface="Verdana"/>
              </a:rPr>
              <a:t>EQPS is max</a:t>
            </a:r>
            <a:r>
              <a:rPr lang="en-US" dirty="0"/>
              <a:t>. Click </a:t>
            </a:r>
            <a:r>
              <a:rPr lang="en-US" dirty="0">
                <a:latin typeface="Verdana"/>
                <a:cs typeface="Verdana"/>
              </a:rPr>
              <a:t>Run Selection Query</a:t>
            </a:r>
            <a:r>
              <a:rPr lang="en-US" dirty="0"/>
              <a:t>.</a:t>
            </a:r>
          </a:p>
          <a:p>
            <a:pPr marL="685800" indent="-51435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Plot Selection Over Time</a:t>
            </a:r>
          </a:p>
          <a:p>
            <a:pPr marL="685800" indent="-51435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a:ea typeface="ＭＳ Ｐゴシック" pitchFamily="-107" charset="-128"/>
              </a:rPr>
              <a:t>Perform a sizeable selection.</a:t>
            </a:r>
          </a:p>
          <a:p>
            <a:pPr marL="781050" indent="-609600">
              <a:buFontTx/>
              <a:buAutoNum type="arabicPeriod"/>
            </a:pPr>
            <a:r>
              <a:rPr lang="en-US" dirty="0">
                <a:ea typeface="ＭＳ Ｐゴシック" pitchFamily="-107" charset="-128"/>
              </a:rPr>
              <a:t>Add the extract selection filter.</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a:ea typeface="ＭＳ Ｐゴシック" pitchFamily="-107" charset="-128"/>
              </a:rPr>
              <a:t>ARL</a:t>
            </a:r>
          </a:p>
          <a:p>
            <a:r>
              <a:rPr lang="en-US" sz="2000">
                <a:ea typeface="ＭＳ Ｐゴシック" pitchFamily="-107" charset="-128"/>
              </a:rPr>
              <a:t>ERDC</a:t>
            </a:r>
          </a:p>
          <a:p>
            <a:r>
              <a:rPr lang="en-US" sz="2000">
                <a:ea typeface="ＭＳ Ｐゴシック" pitchFamily="-107" charset="-128"/>
              </a:rPr>
              <a:t>US Army (SBIR)</a:t>
            </a:r>
          </a:p>
          <a:p>
            <a:r>
              <a:rPr lang="en-US" sz="2000">
                <a:ea typeface="ＭＳ Ｐゴシック" pitchFamily="-107" charset="-128"/>
              </a:rPr>
              <a:t>US Air Force (STTR)</a:t>
            </a:r>
          </a:p>
          <a:p>
            <a:r>
              <a:rPr lang="en-US" sz="2000">
                <a:ea typeface="ＭＳ Ｐゴシック" pitchFamily="-107" charset="-128"/>
              </a:rPr>
              <a:t>ONR</a:t>
            </a:r>
          </a:p>
          <a:p>
            <a:r>
              <a:rPr lang="en-US" sz="2000">
                <a:ea typeface="ＭＳ Ｐゴシック" pitchFamily="-107" charset="-128"/>
              </a:rPr>
              <a:t>Support Contracts</a:t>
            </a:r>
          </a:p>
          <a:p>
            <a:pPr lvl="1"/>
            <a:r>
              <a:rPr lang="en-US" sz="2000">
                <a:ea typeface="ＭＳ Ｐゴシック" pitchFamily="-107" charset="-128"/>
              </a:rPr>
              <a:t>Electricity de France</a:t>
            </a:r>
          </a:p>
          <a:p>
            <a:pPr lvl="1"/>
            <a:r>
              <a:rPr lang="en-US" sz="200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a:p>
            <a:pPr marL="781050" indent="-609600">
              <a:buFontTx/>
              <a:buAutoNum type="arabicPeriod"/>
            </a:pPr>
            <a:r>
              <a:rPr lang="en-US" sz="2800" dirty="0">
                <a:ea typeface="ＭＳ Ｐゴシック" pitchFamily="-107" charset="-128"/>
              </a:rPr>
              <a:t>Double-click </a:t>
            </a:r>
            <a:r>
              <a:rPr lang="en-US" sz="2800" dirty="0">
                <a:latin typeface="Verdana"/>
                <a:ea typeface="ＭＳ Ｐゴシック" pitchFamily="-107" charset="-128"/>
                <a:cs typeface="Verdana"/>
              </a:rPr>
              <a:t>Sphere1 – Start Theta</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New </a:t>
            </a:r>
            <a:r>
              <a:rPr lang="en-US" sz="2800" dirty="0" err="1">
                <a:ea typeface="ＭＳ Ｐゴシック" pitchFamily="-107" charset="-128"/>
              </a:rPr>
              <a:t>keyframe</a:t>
            </a:r>
            <a:r>
              <a:rPr lang="en-US" sz="2800" dirty="0">
                <a:ea typeface="ＭＳ Ｐゴシック" pitchFamily="-107" charset="-128"/>
              </a:rPr>
              <a:t>.</a:t>
            </a:r>
          </a:p>
          <a:p>
            <a:pPr marL="781050" indent="-609600">
              <a:buFontTx/>
              <a:buAutoNum type="arabicPeriod"/>
            </a:pPr>
            <a:r>
              <a:rPr lang="en-US" sz="2800" dirty="0">
                <a:ea typeface="ＭＳ Ｐゴシック" pitchFamily="-107" charset="-128"/>
              </a:rPr>
              <a:t>First </a:t>
            </a:r>
            <a:r>
              <a:rPr lang="en-US" sz="2800" dirty="0" err="1">
                <a:ea typeface="ＭＳ Ｐゴシック" pitchFamily="-107" charset="-128"/>
              </a:rPr>
              <a:t>keyframe</a:t>
            </a:r>
            <a:r>
              <a:rPr lang="en-US" sz="2800" dirty="0">
                <a:ea typeface="ＭＳ Ｐゴシック" pitchFamily="-107" charset="-128"/>
              </a:rPr>
              <a:t> value→360, second </a:t>
            </a:r>
            <a:r>
              <a:rPr lang="en-US" sz="2800" dirty="0" err="1">
                <a:ea typeface="ＭＳ Ｐゴシック" pitchFamily="-107" charset="-128"/>
              </a:rPr>
              <a:t>keyframe</a:t>
            </a:r>
            <a:r>
              <a:rPr lang="en-US" sz="2800" dirty="0">
                <a:ea typeface="ＭＳ Ｐゴシック" pitchFamily="-107" charset="-128"/>
              </a:rPr>
              <a:t> time→0.5 value→0.</a:t>
            </a:r>
          </a:p>
          <a:p>
            <a:pPr marL="781050" indent="-609600">
              <a:buFontTx/>
              <a:buAutoNum type="arabicPeriod"/>
            </a:pPr>
            <a:r>
              <a:rPr lang="en-US" sz="2800" dirty="0">
                <a:ea typeface="ＭＳ Ｐゴシック" pitchFamily="-107" charset="-128"/>
              </a:rPr>
              <a:t>Click </a:t>
            </a:r>
            <a:r>
              <a:rPr lang="en-US" sz="2800" dirty="0">
                <a:latin typeface="Verdana"/>
                <a:ea typeface="ＭＳ Ｐゴシック" pitchFamily="-107" charset="-128"/>
                <a:cs typeface="Verdana"/>
              </a:rPr>
              <a:t>OK</a:t>
            </a:r>
            <a:r>
              <a:rPr lang="en-US" sz="2800" dirty="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Start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Delete the first </a:t>
            </a:r>
            <a:r>
              <a:rPr lang="en-US" dirty="0" err="1">
                <a:ea typeface="ＭＳ Ｐゴシック" pitchFamily="-107" charset="-128"/>
              </a:rPr>
              <a:t>keyframe</a:t>
            </a:r>
            <a:r>
              <a:rPr lang="en-US" dirty="0">
                <a:ea typeface="ＭＳ Ｐゴシック" pitchFamily="-107" charset="-128"/>
              </a:rPr>
              <a:t> (at time 0).</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OK</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Sphere1 – End Theta</a:t>
            </a:r>
            <a:r>
              <a:rPr lang="en-US" dirty="0">
                <a:ea typeface="ＭＳ Ｐゴシック" pitchFamily="-107" charset="-128"/>
              </a:rPr>
              <a:t>, press</a:t>
            </a:r>
          </a:p>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End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Orbit</a:t>
            </a:r>
          </a:p>
        </p:txBody>
      </p:sp>
      <p:sp>
        <p:nvSpPr>
          <p:cNvPr id="3" name="Content Placeholder 2"/>
          <p:cNvSpPr>
            <a:spLocks noGrp="1"/>
          </p:cNvSpPr>
          <p:nvPr>
            <p:ph idx="1"/>
          </p:nvPr>
        </p:nvSpPr>
        <p:spPr/>
        <p:txBody>
          <a:bodyPr/>
          <a:lstStyle/>
          <a:p>
            <a:pPr marL="685800" indent="-514350">
              <a:buFont typeface="+mj-lt"/>
              <a:buAutoNum type="arabicPeriod"/>
            </a:pPr>
            <a:r>
              <a:rPr lang="en-US" dirty="0"/>
              <a:t>Place the camera where the orbit should start.</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a:latin typeface="Verdana"/>
                <a:cs typeface="Verdana"/>
              </a:rPr>
              <a:t>Orbit</a:t>
            </a:r>
            <a:r>
              <a:rPr lang="en-US" dirty="0"/>
              <a:t>, press</a:t>
            </a:r>
          </a:p>
          <a:p>
            <a:pPr marL="685800" indent="-514350">
              <a:buFont typeface="+mj-lt"/>
              <a:buAutoNum type="arabicPeriod"/>
            </a:pPr>
            <a:r>
              <a:rPr lang="en-US" dirty="0"/>
              <a:t>Accept default values (click </a:t>
            </a:r>
            <a:r>
              <a:rPr lang="en-US" dirty="0">
                <a:latin typeface="Verdana"/>
                <a:cs typeface="Verdana"/>
              </a:rPr>
              <a:t>OK</a:t>
            </a:r>
            <a:r>
              <a:rPr lang="en-US" dirty="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685800" indent="-514350">
              <a:buFont typeface="+mj-lt"/>
              <a:buAutoNum type="arabicPeriod"/>
            </a:pPr>
            <a:r>
              <a:rPr lang="en-US" dirty="0"/>
              <a:t> </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a:latin typeface="Verdana"/>
                <a:cs typeface="Verdana"/>
              </a:rPr>
              <a:t>Follow Data</a:t>
            </a:r>
            <a:r>
              <a:rPr lang="en-US" dirty="0"/>
              <a:t>, press</a:t>
            </a:r>
          </a:p>
          <a:p>
            <a:pPr marL="781050" indent="-60960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Batch Scripting</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Batch Scripting</a:t>
            </a:r>
          </a:p>
        </p:txBody>
      </p:sp>
      <p:sp>
        <p:nvSpPr>
          <p:cNvPr id="3" name="Content Placeholder 2"/>
          <p:cNvSpPr>
            <a:spLocks noGrp="1"/>
          </p:cNvSpPr>
          <p:nvPr>
            <p:ph idx="1"/>
          </p:nvPr>
        </p:nvSpPr>
        <p:spPr/>
        <p:txBody>
          <a:bodyPr/>
          <a:lstStyle/>
          <a:p>
            <a:r>
              <a:rPr lang="en-US" dirty="0"/>
              <a:t>Interpreter: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Python Shell</a:t>
            </a:r>
            <a:r>
              <a:rPr lang="en-US" dirty="0"/>
              <a:t>.</a:t>
            </a:r>
          </a:p>
          <a:p>
            <a:pPr lvl="1"/>
            <a:r>
              <a:rPr lang="en-US" dirty="0"/>
              <a:t>Shell does tab completion and history.</a:t>
            </a:r>
          </a:p>
          <a:p>
            <a:pPr lvl="1"/>
            <a:r>
              <a:rPr lang="en-US" sz="2800" dirty="0"/>
              <a:t>External programs </a:t>
            </a:r>
            <a:r>
              <a:rPr lang="en-US" sz="2800" dirty="0" err="1"/>
              <a:t>pvpython</a:t>
            </a:r>
            <a:r>
              <a:rPr lang="en-US" sz="2800" dirty="0"/>
              <a:t> and </a:t>
            </a:r>
            <a:r>
              <a:rPr lang="en-US" sz="2800" dirty="0" err="1"/>
              <a:t>pvbatch</a:t>
            </a:r>
            <a:r>
              <a:rPr lang="en-US" sz="2800" dirty="0"/>
              <a:t>.</a:t>
            </a:r>
          </a:p>
          <a:p>
            <a:pPr lvl="1"/>
            <a:r>
              <a:rPr lang="en-US" sz="2800" dirty="0"/>
              <a:t>Can add bindings to external interpreters.</a:t>
            </a:r>
          </a:p>
          <a:p>
            <a:r>
              <a:rPr lang="en-US" dirty="0"/>
              <a:t>Run Python scripts or bind to macros.</a:t>
            </a:r>
          </a:p>
          <a:p>
            <a:r>
              <a:rPr lang="en-US" dirty="0"/>
              <a:t>Can trace actions or capture state.</a:t>
            </a:r>
          </a:p>
          <a:p>
            <a:r>
              <a:rPr lang="en-US" dirty="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a:ea typeface="ＭＳ Ｐゴシック" pitchFamily="-107" charset="-128"/>
              </a:rPr>
              <a:t>Basics of Visualization</a:t>
            </a:r>
          </a:p>
        </p:txBody>
      </p:sp>
      <p:grpSp>
        <p:nvGrpSpPr>
          <p:cNvPr id="33795" name="Group 10"/>
          <p:cNvGrpSpPr>
            <a:grpSpLocks/>
          </p:cNvGrpSpPr>
          <p:nvPr/>
        </p:nvGrpSpPr>
        <p:grpSpPr bwMode="auto">
          <a:xfrm>
            <a:off x="304800" y="1981200"/>
            <a:ext cx="8534400" cy="3084513"/>
            <a:chOff x="432" y="1536"/>
            <a:chExt cx="3552" cy="1284"/>
          </a:xfrm>
        </p:grpSpPr>
        <p:pic>
          <p:nvPicPr>
            <p:cNvPr id="33798" name="Picture 6"/>
            <p:cNvPicPr>
              <a:picLocks noChangeAspect="1" noChangeArrowheads="1"/>
            </p:cNvPicPr>
            <p:nvPr/>
          </p:nvPicPr>
          <p:blipFill>
            <a:blip r:embed="rId3"/>
            <a:srcRect/>
            <a:stretch>
              <a:fillRect/>
            </a:stretch>
          </p:blipFill>
          <p:spPr bwMode="auto">
            <a:xfrm>
              <a:off x="432" y="1536"/>
              <a:ext cx="1530" cy="1284"/>
            </a:xfrm>
            <a:prstGeom prst="rect">
              <a:avLst/>
            </a:prstGeom>
            <a:noFill/>
            <a:ln w="9525">
              <a:noFill/>
              <a:miter lim="800000"/>
              <a:headEnd/>
              <a:tailEnd/>
            </a:ln>
          </p:spPr>
        </p:pic>
        <p:pic>
          <p:nvPicPr>
            <p:cNvPr id="33799" name="Picture 5" descr="shuttle"/>
            <p:cNvPicPr>
              <a:picLocks noChangeAspect="1" noChangeArrowheads="1"/>
            </p:cNvPicPr>
            <p:nvPr/>
          </p:nvPicPr>
          <p:blipFill>
            <a:blip r:embed="rId4"/>
            <a:srcRect/>
            <a:stretch>
              <a:fillRect/>
            </a:stretch>
          </p:blipFill>
          <p:spPr bwMode="auto">
            <a:xfrm>
              <a:off x="2544" y="1536"/>
              <a:ext cx="1440" cy="1284"/>
            </a:xfrm>
            <a:prstGeom prst="rect">
              <a:avLst/>
            </a:prstGeom>
            <a:noFill/>
            <a:ln w="9525">
              <a:noFill/>
              <a:miter lim="800000"/>
              <a:headEnd/>
              <a:tailEnd/>
            </a:ln>
          </p:spPr>
        </p:pic>
        <p:sp>
          <p:nvSpPr>
            <p:cNvPr id="33800" name="AutoShape 7"/>
            <p:cNvSpPr>
              <a:spLocks noChangeArrowheads="1"/>
            </p:cNvSpPr>
            <p:nvPr/>
          </p:nvSpPr>
          <p:spPr bwMode="auto">
            <a:xfrm>
              <a:off x="2073" y="2070"/>
              <a:ext cx="360" cy="216"/>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grpSp>
      <p:sp>
        <p:nvSpPr>
          <p:cNvPr id="33796" name="Rectangle 8"/>
          <p:cNvSpPr>
            <a:spLocks noChangeArrowheads="1"/>
          </p:cNvSpPr>
          <p:nvPr/>
        </p:nvSpPr>
        <p:spPr bwMode="auto">
          <a:xfrm>
            <a:off x="0" y="1254125"/>
            <a:ext cx="9144000" cy="0"/>
          </a:xfrm>
          <a:prstGeom prst="rect">
            <a:avLst/>
          </a:prstGeom>
          <a:noFill/>
          <a:ln w="12700">
            <a:noFill/>
            <a:miter lim="800000"/>
            <a:headEnd/>
            <a:tailEnd/>
          </a:ln>
        </p:spPr>
        <p:txBody>
          <a:bodyPr wrap="none" anchor="ctr">
            <a:spAutoFit/>
          </a:bodyPr>
          <a:lstStyle/>
          <a:p>
            <a:endParaRPr lang="en-US"/>
          </a:p>
        </p:txBody>
      </p:sp>
      <p:sp>
        <p:nvSpPr>
          <p:cNvPr id="33797" name="Rectangle 9"/>
          <p:cNvSpPr>
            <a:spLocks noChangeArrowheads="1"/>
          </p:cNvSpPr>
          <p:nvPr/>
        </p:nvSpPr>
        <p:spPr bwMode="auto">
          <a:xfrm>
            <a:off x="0" y="3292475"/>
            <a:ext cx="1098550" cy="274638"/>
          </a:xfrm>
          <a:prstGeom prst="rect">
            <a:avLst/>
          </a:prstGeom>
          <a:noFill/>
          <a:ln w="12700">
            <a:noFill/>
            <a:miter lim="800000"/>
            <a:headEnd/>
            <a:tailEnd/>
          </a:ln>
        </p:spPr>
        <p:txBody>
          <a:bodyPr wrap="none" anchor="ctr">
            <a:spAutoFit/>
          </a:bodyPr>
          <a:lstStyle/>
          <a:p>
            <a:r>
              <a:rPr lang="en-US" sz="1200">
                <a:latin typeface="Times" pitchFamily="-107" charset="0"/>
                <a:cs typeface="Times New Roman" pitchFamily="-107" charset="0"/>
              </a:rPr>
              <a:t>	</a:t>
            </a:r>
            <a:endParaRPr lang="en-US">
              <a:latin typeface="Times" pitchFamily="-107" charset="0"/>
              <a:cs typeface="Times New Roman" pitchFamily="-107" charset="0"/>
            </a:endParaRPr>
          </a:p>
        </p:txBody>
      </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p:txBody>
      </p:sp>
    </p:spTree>
    <p:extLst>
      <p:ext uri="{BB962C8B-B14F-4D97-AF65-F5344CB8AC3E}">
        <p14:creationId xmlns:p14="http://schemas.microsoft.com/office/powerpoint/2010/main" val="812660852"/>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Tracing Options</a:t>
            </a:r>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a:p>
            <a:pPr marL="685800" indent="-514350">
              <a:buFont typeface="+mj-lt"/>
              <a:buAutoNum type="arabicPeriod"/>
            </a:pPr>
            <a:r>
              <a:rPr lang="en-US" dirty="0"/>
              <a:t>Accept defaults (click </a:t>
            </a:r>
            <a:r>
              <a:rPr lang="en-US" dirty="0">
                <a:latin typeface="Verdana"/>
                <a:cs typeface="Verdana"/>
              </a:rPr>
              <a:t>OK</a:t>
            </a:r>
            <a:r>
              <a:rPr lang="en-US" dirty="0"/>
              <a:t>).</a:t>
            </a:r>
          </a:p>
          <a:p>
            <a:pPr marL="685800" indent="-514350">
              <a:buFont typeface="+mj-lt"/>
              <a:buAutoNum type="arabicPeriod"/>
            </a:pPr>
            <a:r>
              <a:rPr lang="en-US" dirty="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Stop Trace</a:t>
            </a:r>
            <a:r>
              <a:rPr lang="en-US" dirty="0"/>
              <a:t>.</a:t>
            </a:r>
          </a:p>
          <a:p>
            <a:pPr marL="685800" indent="-514350">
              <a:buFont typeface="+mj-lt"/>
              <a:buAutoNum type="arabicPeriod"/>
            </a:pPr>
            <a:r>
              <a:rPr lang="en-US" dirty="0"/>
              <a:t>An editing window will open.</a:t>
            </a:r>
          </a:p>
        </p:txBody>
      </p:sp>
    </p:spTree>
    <p:extLst>
      <p:ext uri="{BB962C8B-B14F-4D97-AF65-F5344CB8AC3E}">
        <p14:creationId xmlns:p14="http://schemas.microsoft.com/office/powerpoint/2010/main" val="2110162478"/>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Macro</a:t>
            </a:r>
          </a:p>
        </p:txBody>
      </p:sp>
      <p:sp>
        <p:nvSpPr>
          <p:cNvPr id="3" name="Content Placeholder 2"/>
          <p:cNvSpPr>
            <a:spLocks noGrp="1"/>
          </p:cNvSpPr>
          <p:nvPr>
            <p:ph idx="1"/>
          </p:nvPr>
        </p:nvSpPr>
        <p:spPr/>
        <p:txBody>
          <a:bodyPr/>
          <a:lstStyle/>
          <a:p>
            <a:pPr marL="685800" indent="-514350">
              <a:buFont typeface="+mj-lt"/>
              <a:buAutoNum type="arabicPeriod"/>
            </a:pPr>
            <a:r>
              <a:rPr lang="en-US" dirty="0"/>
              <a:t>In Python edit window menu, select </a:t>
            </a:r>
            <a:r>
              <a:rPr lang="en-US" dirty="0">
                <a:latin typeface="Verdana"/>
                <a:cs typeface="Verdana"/>
              </a:rPr>
              <a:t>File</a:t>
            </a:r>
            <a:r>
              <a:rPr lang="en-US" dirty="0"/>
              <a:t> </a:t>
            </a:r>
            <a:r>
              <a:rPr lang="en-US" dirty="0">
                <a:ea typeface="ＭＳ Ｐゴシック" pitchFamily="-107" charset="-128"/>
              </a:rPr>
              <a:t>→ </a:t>
            </a:r>
            <a:r>
              <a:rPr lang="en-US" dirty="0">
                <a:latin typeface="Verdana"/>
                <a:cs typeface="Verdana"/>
              </a:rPr>
              <a:t>Save As Macro…</a:t>
            </a:r>
          </a:p>
          <a:p>
            <a:pPr marL="685800" indent="-514350">
              <a:buFont typeface="+mj-lt"/>
              <a:buAutoNum type="arabicPeriod"/>
            </a:pPr>
            <a:r>
              <a:rPr lang="en-US" dirty="0"/>
              <a:t>Chose a descriptive name. Save in directory provided.</a:t>
            </a:r>
          </a:p>
          <a:p>
            <a:pPr marL="685800" indent="-514350">
              <a:buFont typeface="+mj-lt"/>
              <a:buAutoNum type="arabicPeriod"/>
            </a:pPr>
            <a:r>
              <a:rPr lang="en-US" dirty="0"/>
              <a:t>Close Python edit window.</a:t>
            </a:r>
          </a:p>
          <a:p>
            <a:pPr marL="685800" indent="-514350">
              <a:buFont typeface="+mj-lt"/>
              <a:buAutoNum type="arabicPeriod"/>
            </a:pPr>
            <a:r>
              <a:rPr lang="en-US" dirty="0"/>
              <a:t>Select </a:t>
            </a:r>
            <a:r>
              <a:rPr lang="en-US" dirty="0">
                <a:latin typeface="Verdana"/>
                <a:cs typeface="Verdana"/>
              </a:rPr>
              <a:t>Edit</a:t>
            </a:r>
            <a:r>
              <a:rPr lang="en-US" dirty="0"/>
              <a:t> → </a:t>
            </a:r>
            <a:r>
              <a:rPr lang="en-US" dirty="0">
                <a:latin typeface="Verdana"/>
                <a:cs typeface="Verdana"/>
              </a:rPr>
              <a:t>Reset Session</a:t>
            </a:r>
            <a:r>
              <a:rPr lang="en-US" dirty="0"/>
              <a:t>.</a:t>
            </a:r>
          </a:p>
          <a:p>
            <a:pPr marL="685800" indent="-514350">
              <a:buFont typeface="+mj-lt"/>
              <a:buAutoNum type="arabicPeriod"/>
            </a:pPr>
            <a:r>
              <a:rPr lang="en-US" dirty="0"/>
              <a:t>Activate your macro (on toolbar or </a:t>
            </a:r>
            <a:r>
              <a:rPr lang="en-US" dirty="0">
                <a:latin typeface="Verdana"/>
                <a:cs typeface="Verdana"/>
              </a:rPr>
              <a:t>Macros</a:t>
            </a:r>
            <a:r>
              <a:rPr lang="en-US" dirty="0"/>
              <a:t> menu).</a:t>
            </a:r>
          </a:p>
        </p:txBody>
      </p:sp>
    </p:spTree>
    <p:extLst>
      <p:ext uri="{BB962C8B-B14F-4D97-AF65-F5344CB8AC3E}">
        <p14:creationId xmlns:p14="http://schemas.microsoft.com/office/powerpoint/2010/main" val="1955821188"/>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a:p>
            <a:pPr marL="171450" indent="0">
              <a:buNone/>
            </a:pPr>
            <a:endParaRPr lang="en-US" sz="2400" dirty="0"/>
          </a:p>
          <a:p>
            <a:r>
              <a:rPr lang="en-US" sz="2400" dirty="0"/>
              <a:t>Then feed that into a filter</a:t>
            </a:r>
          </a:p>
          <a:p>
            <a:pPr marL="171450" indent="0">
              <a:buNone/>
            </a:pPr>
            <a:r>
              <a:rPr lang="en-US" sz="2400" dirty="0">
                <a:latin typeface="Courier"/>
                <a:cs typeface="Courier"/>
              </a:rPr>
              <a:t>Hide()</a:t>
            </a:r>
          </a:p>
          <a:p>
            <a:pPr marL="171450" indent="0">
              <a:buNone/>
            </a:pPr>
            <a:r>
              <a:rPr lang="en-US" sz="2400" dirty="0">
                <a:latin typeface="Courier"/>
                <a:cs typeface="Courier"/>
              </a:rPr>
              <a:t>shrink = Shrink()</a:t>
            </a:r>
          </a:p>
          <a:p>
            <a:pPr marL="171450" indent="0">
              <a:buNone/>
            </a:pPr>
            <a:r>
              <a:rPr lang="en-US" sz="2400" dirty="0">
                <a:latin typeface="Courier"/>
                <a:cs typeface="Courier"/>
              </a:rPr>
              <a:t>Show()</a:t>
            </a:r>
          </a:p>
          <a:p>
            <a:pPr marL="171450" indent="0">
              <a:buNone/>
            </a:pPr>
            <a:r>
              <a:rPr lang="en-US" sz="2400" dirty="0">
                <a:latin typeface="Courier"/>
                <a:cs typeface="Courier"/>
              </a:rPr>
              <a:t>Render()</a:t>
            </a: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Properties</a:t>
            </a:r>
          </a:p>
        </p:txBody>
      </p:sp>
      <p:sp>
        <p:nvSpPr>
          <p:cNvPr id="3" name="Content Placeholder 2"/>
          <p:cNvSpPr>
            <a:spLocks noGrp="1"/>
          </p:cNvSpPr>
          <p:nvPr>
            <p:ph idx="1"/>
          </p:nvPr>
        </p:nvSpPr>
        <p:spPr/>
        <p:txBody>
          <a:bodyPr/>
          <a:lstStyle/>
          <a:p>
            <a:r>
              <a:rPr lang="en-US" sz="2400" dirty="0">
                <a:cs typeface="Courier"/>
              </a:rPr>
              <a:t>Get listing of sphere’s properties</a:t>
            </a:r>
          </a:p>
          <a:p>
            <a:pPr marL="171450" indent="0">
              <a:buNone/>
            </a:pPr>
            <a:r>
              <a:rPr lang="en-US" sz="2000" dirty="0" err="1">
                <a:latin typeface="Courier"/>
                <a:cs typeface="Courier"/>
              </a:rPr>
              <a:t>dir</a:t>
            </a:r>
            <a:r>
              <a:rPr lang="en-US" sz="2000" dirty="0">
                <a:latin typeface="Courier"/>
                <a:cs typeface="Courier"/>
              </a:rPr>
              <a:t>(sphere)</a:t>
            </a:r>
          </a:p>
          <a:p>
            <a:endParaRPr lang="en-US" sz="2400" dirty="0">
              <a:cs typeface="Courier"/>
            </a:endParaRPr>
          </a:p>
          <a:p>
            <a:r>
              <a:rPr lang="en-US" sz="2400" dirty="0">
                <a:cs typeface="Courier"/>
              </a:rPr>
              <a:t>Examine and then change one</a:t>
            </a:r>
          </a:p>
          <a:p>
            <a:pPr marL="171450" indent="0">
              <a:buNone/>
            </a:pPr>
            <a:r>
              <a:rPr lang="en-US" sz="2000" dirty="0">
                <a:latin typeface="Courier"/>
                <a:cs typeface="Courier"/>
              </a:rPr>
              <a:t>print </a:t>
            </a:r>
            <a:r>
              <a:rPr lang="en-US" sz="2000" dirty="0" err="1">
                <a:latin typeface="Courier"/>
                <a:cs typeface="Courier"/>
              </a:rPr>
              <a:t>sphere.ThetaResolution</a:t>
            </a:r>
            <a:endParaRPr lang="en-US" sz="2000" dirty="0">
              <a:latin typeface="Courier"/>
              <a:cs typeface="Courier"/>
            </a:endParaRPr>
          </a:p>
          <a:p>
            <a:pPr marL="171450" indent="0">
              <a:buNone/>
            </a:pPr>
            <a:r>
              <a:rPr lang="en-US" sz="2000" dirty="0" err="1">
                <a:latin typeface="Courier"/>
                <a:cs typeface="Courier"/>
              </a:rPr>
              <a:t>sphere.ThetaResolution</a:t>
            </a:r>
            <a:r>
              <a:rPr lang="en-US" sz="2000" dirty="0">
                <a:latin typeface="Courier"/>
                <a:cs typeface="Courier"/>
              </a:rPr>
              <a:t> = 16</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Change a different filter</a:t>
            </a:r>
          </a:p>
          <a:p>
            <a:pPr marL="171450" indent="0">
              <a:buNone/>
            </a:pPr>
            <a:r>
              <a:rPr lang="en-US" sz="2000" dirty="0" err="1">
                <a:latin typeface="Courier"/>
                <a:cs typeface="Courier"/>
              </a:rPr>
              <a:t>shrink.ShrinkFactor</a:t>
            </a:r>
            <a:r>
              <a:rPr lang="en-US" sz="2000" dirty="0">
                <a:latin typeface="Courier"/>
                <a:cs typeface="Courier"/>
              </a:rPr>
              <a:t> = 0.25</a:t>
            </a:r>
          </a:p>
          <a:p>
            <a:pPr marL="171450" indent="0">
              <a:buNone/>
            </a:pPr>
            <a:r>
              <a:rPr lang="en-US" sz="2000" dirty="0">
                <a:latin typeface="Courier"/>
                <a:cs typeface="Courier"/>
              </a:rPr>
              <a:t>Render()</a:t>
            </a:r>
          </a:p>
          <a:p>
            <a:pPr marL="685800" indent="-514350">
              <a:buFont typeface="+mj-lt"/>
              <a:buAutoNum type="arabicPeriod"/>
            </a:pPr>
            <a:endParaRPr lang="en-US" sz="2400" dirty="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a:t>Branching and Merging Pipeline</a:t>
            </a:r>
          </a:p>
        </p:txBody>
      </p:sp>
      <p:sp>
        <p:nvSpPr>
          <p:cNvPr id="3" name="Content Placeholder 2"/>
          <p:cNvSpPr>
            <a:spLocks noGrp="1"/>
          </p:cNvSpPr>
          <p:nvPr>
            <p:ph idx="1"/>
          </p:nvPr>
        </p:nvSpPr>
        <p:spPr/>
        <p:txBody>
          <a:bodyPr/>
          <a:lstStyle/>
          <a:p>
            <a:r>
              <a:rPr lang="en-US" sz="2400" dirty="0"/>
              <a:t>Feed sphere’s output into a second filter</a:t>
            </a:r>
          </a:p>
          <a:p>
            <a:pPr marL="171450" indent="0">
              <a:buNone/>
            </a:pPr>
            <a:endParaRPr lang="en-US" sz="700" dirty="0">
              <a:latin typeface="Courier"/>
              <a:cs typeface="Courier"/>
            </a:endParaRPr>
          </a:p>
          <a:p>
            <a:pPr marL="171450" indent="0">
              <a:buNone/>
            </a:pPr>
            <a:r>
              <a:rPr lang="en-US" sz="2000" dirty="0">
                <a:latin typeface="Courier"/>
                <a:cs typeface="Courier"/>
              </a:rPr>
              <a:t>wireframe = </a:t>
            </a:r>
            <a:r>
              <a:rPr lang="en-US" sz="2000" dirty="0" err="1">
                <a:latin typeface="Courier"/>
                <a:cs typeface="Courier"/>
              </a:rPr>
              <a:t>ExtractEdges</a:t>
            </a:r>
            <a:r>
              <a:rPr lang="en-US" sz="2000" dirty="0">
                <a:latin typeface="Courier"/>
                <a:cs typeface="Courier"/>
              </a:rPr>
              <a:t>(</a:t>
            </a:r>
          </a:p>
          <a:p>
            <a:pPr marL="171450" indent="0">
              <a:buNone/>
            </a:pPr>
            <a:r>
              <a:rPr lang="en-US" sz="2000" dirty="0">
                <a:latin typeface="Courier"/>
                <a:cs typeface="Courier"/>
              </a:rPr>
              <a:t>                  Input=sphere)</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Feed two filters into one</a:t>
            </a:r>
          </a:p>
          <a:p>
            <a:pPr marL="171450" indent="0">
              <a:buNone/>
            </a:pPr>
            <a:endParaRPr lang="en-US" sz="700" dirty="0">
              <a:latin typeface="Courier"/>
              <a:cs typeface="Courier"/>
            </a:endParaRPr>
          </a:p>
          <a:p>
            <a:pPr marL="171450" indent="0">
              <a:buNone/>
            </a:pPr>
            <a:r>
              <a:rPr lang="en-US" sz="2000" dirty="0">
                <a:latin typeface="Courier"/>
                <a:cs typeface="Courier"/>
              </a:rPr>
              <a:t>group = </a:t>
            </a:r>
            <a:r>
              <a:rPr lang="en-US" sz="2000" dirty="0" err="1">
                <a:latin typeface="Courier"/>
                <a:cs typeface="Courier"/>
              </a:rPr>
              <a:t>GroupDatasets</a:t>
            </a:r>
            <a:r>
              <a:rPr lang="en-US" sz="2000" dirty="0">
                <a:latin typeface="Courier"/>
                <a:cs typeface="Courier"/>
              </a:rPr>
              <a:t>(</a:t>
            </a:r>
          </a:p>
          <a:p>
            <a:pPr marL="171450" indent="0">
              <a:buNone/>
            </a:pPr>
            <a:r>
              <a:rPr lang="en-US" sz="2000" dirty="0">
                <a:latin typeface="Courier"/>
                <a:cs typeface="Courier"/>
              </a:rPr>
              <a:t>      Input=[</a:t>
            </a:r>
            <a:r>
              <a:rPr lang="en-US" sz="2000" dirty="0" err="1">
                <a:latin typeface="Courier"/>
                <a:cs typeface="Courier"/>
              </a:rPr>
              <a:t>shrink,wireframe</a:t>
            </a:r>
            <a:r>
              <a:rPr lang="en-US" sz="2000" dirty="0">
                <a:latin typeface="Courier"/>
                <a:cs typeface="Courier"/>
              </a:rPr>
              <a:t>])</a:t>
            </a:r>
          </a:p>
          <a:p>
            <a:pPr marL="171450" indent="0">
              <a:buNone/>
            </a:pPr>
            <a:r>
              <a:rPr lang="en-US" sz="2000" dirty="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Pipeline Objects</a:t>
            </a:r>
          </a:p>
        </p:txBody>
      </p:sp>
      <p:sp>
        <p:nvSpPr>
          <p:cNvPr id="3" name="Content Placeholder 2"/>
          <p:cNvSpPr>
            <a:spLocks noGrp="1"/>
          </p:cNvSpPr>
          <p:nvPr>
            <p:ph idx="1"/>
          </p:nvPr>
        </p:nvSpPr>
        <p:spPr/>
        <p:txBody>
          <a:bodyPr/>
          <a:lstStyle/>
          <a:p>
            <a:r>
              <a:rPr lang="en-US" dirty="0" err="1">
                <a:latin typeface="Courier"/>
                <a:cs typeface="Courier"/>
              </a:rPr>
              <a:t>GetSources</a:t>
            </a:r>
            <a:r>
              <a:rPr lang="en-US" dirty="0">
                <a:latin typeface="Courier"/>
                <a:cs typeface="Courier"/>
              </a:rPr>
              <a:t>()</a:t>
            </a:r>
            <a:r>
              <a:rPr lang="en-US" dirty="0"/>
              <a:t>  Returns a list of objects listed in the </a:t>
            </a:r>
            <a:r>
              <a:rPr lang="en-US" dirty="0">
                <a:latin typeface="Verdana"/>
                <a:cs typeface="Verdana"/>
              </a:rPr>
              <a:t>Pipeline Browser</a:t>
            </a:r>
            <a:endParaRPr lang="en-US" dirty="0">
              <a:cs typeface="Verdana"/>
            </a:endParaRPr>
          </a:p>
          <a:p>
            <a:r>
              <a:rPr lang="en-US" dirty="0" err="1">
                <a:latin typeface="Courier"/>
                <a:cs typeface="Courier"/>
              </a:rPr>
              <a:t>GetActiveSource</a:t>
            </a:r>
            <a:r>
              <a:rPr lang="en-US" dirty="0">
                <a:latin typeface="Courier"/>
                <a:cs typeface="Courier"/>
              </a:rPr>
              <a:t>()</a:t>
            </a:r>
            <a:r>
              <a:rPr lang="en-US" dirty="0">
                <a:cs typeface="Verdana"/>
              </a:rPr>
              <a:t>  Returns the object selected in the </a:t>
            </a:r>
            <a:r>
              <a:rPr lang="en-US" dirty="0">
                <a:latin typeface="Verdana"/>
                <a:cs typeface="Verdana"/>
              </a:rPr>
              <a:t>Pipeline Browser</a:t>
            </a:r>
          </a:p>
          <a:p>
            <a:r>
              <a:rPr lang="en-US" dirty="0" err="1">
                <a:latin typeface="Courier"/>
                <a:cs typeface="Courier"/>
              </a:rPr>
              <a:t>SetActiveSource</a:t>
            </a:r>
            <a:r>
              <a:rPr lang="en-US" dirty="0">
                <a:latin typeface="Courier"/>
                <a:cs typeface="Courier"/>
              </a:rPr>
              <a:t>()</a:t>
            </a:r>
            <a:r>
              <a:rPr lang="en-US" dirty="0">
                <a:cs typeface="Verdana"/>
              </a:rPr>
              <a:t>  Sets the object selected in the </a:t>
            </a:r>
            <a:r>
              <a:rPr lang="en-US" dirty="0">
                <a:latin typeface="Verdana"/>
                <a:cs typeface="Verdana"/>
              </a:rPr>
              <a:t>Pipeline Browser</a:t>
            </a:r>
            <a:r>
              <a:rPr lang="en-US" dirty="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a:t>(</a:t>
                </a:r>
                <a:r>
                  <a:rPr lang="en-US" sz="1800" dirty="0" err="1"/>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a:t>(</a:t>
                </a:r>
                <a:r>
                  <a:rPr lang="en-US" sz="1800" dirty="0" err="1"/>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a:t>(</a:t>
                </a:r>
                <a:r>
                  <a:rPr lang="en-US" sz="1800" dirty="0" err="1"/>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a:t>(</a:t>
                </a:r>
                <a:r>
                  <a:rPr lang="en-US" sz="1800" dirty="0" err="1"/>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Grid</a:t>
                </a:r>
              </a:p>
              <a:p>
                <a:pPr algn="ctr"/>
                <a:r>
                  <a:rPr lang="en-US" sz="1800" dirty="0"/>
                  <a:t>(</a:t>
                </a:r>
                <a:r>
                  <a:rPr lang="en-US" sz="1800" dirty="0" err="1"/>
                  <a:t>vtkUnstructuredGrid</a:t>
                </a:r>
                <a:r>
                  <a:rPr lang="en-US" sz="1800" dirty="0"/>
                  <a:t>)</a:t>
                </a:r>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Files</a:t>
            </a:r>
          </a:p>
        </p:txBody>
      </p:sp>
      <p:sp>
        <p:nvSpPr>
          <p:cNvPr id="3" name="Content Placeholder 2"/>
          <p:cNvSpPr>
            <a:spLocks noGrp="1"/>
          </p:cNvSpPr>
          <p:nvPr>
            <p:ph idx="1"/>
          </p:nvPr>
        </p:nvSpPr>
        <p:spPr/>
        <p:txBody>
          <a:bodyPr/>
          <a:lstStyle/>
          <a:p>
            <a:r>
              <a:rPr lang="en-US" sz="2400" dirty="0"/>
              <a:t>Open a dataset.</a:t>
            </a:r>
            <a:endParaRPr lang="en-US" sz="2000" dirty="0"/>
          </a:p>
          <a:p>
            <a:pPr marL="171450" indent="0">
              <a:buNone/>
            </a:pPr>
            <a:r>
              <a:rPr lang="en-US" sz="2000" dirty="0">
                <a:latin typeface="Courier"/>
                <a:cs typeface="Courier"/>
              </a:rPr>
              <a:t>reader = </a:t>
            </a:r>
            <a:r>
              <a:rPr lang="en-US" sz="2000" dirty="0" err="1">
                <a:latin typeface="Courier"/>
                <a:cs typeface="Courier"/>
              </a:rPr>
              <a:t>OpenDataFile</a:t>
            </a:r>
            <a:r>
              <a:rPr lang="en-US" sz="2000" dirty="0">
                <a:latin typeface="Courier"/>
                <a:cs typeface="Courier"/>
              </a:rPr>
              <a:t>('&lt;p</a:t>
            </a:r>
            <a:r>
              <a:rPr lang="en-US" sz="2000" dirty="0">
                <a:latin typeface="Courier" pitchFamily="49" charset="0"/>
                <a:cs typeface="Courier"/>
              </a:rPr>
              <a:t>ath</a:t>
            </a:r>
            <a:r>
              <a:rPr lang="en-US" sz="2000" dirty="0">
                <a:latin typeface="Courier"/>
                <a:cs typeface="Courier"/>
              </a:rPr>
              <a:t>&gt;/disk_out_ref.ex2')</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r>
              <a:rPr lang="en-US" sz="2000" dirty="0" err="1">
                <a:latin typeface="Courier"/>
                <a:cs typeface="Courier"/>
              </a:rPr>
              <a:t>ResetCamera</a:t>
            </a:r>
            <a:r>
              <a:rPr lang="en-US" sz="2000" dirty="0">
                <a:latin typeface="Courier"/>
                <a:cs typeface="Courier"/>
              </a:rPr>
              <a:t>()</a:t>
            </a:r>
          </a:p>
          <a:p>
            <a:endParaRPr lang="en-US" sz="2000" dirty="0">
              <a:cs typeface="Courier"/>
            </a:endParaRPr>
          </a:p>
          <a:p>
            <a:r>
              <a:rPr lang="en-US" sz="2400" dirty="0">
                <a:cs typeface="Courier"/>
              </a:rPr>
              <a:t>Use file browser to help identify </a:t>
            </a:r>
            <a:r>
              <a:rPr lang="en-US" sz="2000" dirty="0">
                <a:latin typeface="Courier" pitchFamily="49" charset="0"/>
                <a:cs typeface="Courier"/>
              </a:rPr>
              <a:t>&lt;path&gt;</a:t>
            </a:r>
            <a:r>
              <a:rPr lang="en-US" sz="2400" dirty="0">
                <a:cs typeface="Courier"/>
              </a:rPr>
              <a:t>.</a:t>
            </a:r>
          </a:p>
          <a:p>
            <a:r>
              <a:rPr lang="en-US" sz="2400" dirty="0">
                <a:cs typeface="Courier"/>
              </a:rPr>
              <a:t>Common locations:</a:t>
            </a:r>
          </a:p>
          <a:p>
            <a:pPr lvl="1"/>
            <a:r>
              <a:rPr lang="en-US" sz="2200" dirty="0">
                <a:cs typeface="Courier"/>
              </a:rPr>
              <a:t>Mac: /Applications/ParaView-</a:t>
            </a:r>
            <a:r>
              <a:rPr lang="en-US" sz="2200" dirty="0" err="1">
                <a:cs typeface="Courier"/>
              </a:rPr>
              <a:t>X.X..app</a:t>
            </a:r>
            <a:r>
              <a:rPr lang="en-US" sz="2200" dirty="0">
                <a:cs typeface="Courier"/>
              </a:rPr>
              <a:t>/Contents/data</a:t>
            </a:r>
          </a:p>
          <a:p>
            <a:pPr lvl="1"/>
            <a:r>
              <a:rPr lang="en-US" sz="2200" dirty="0">
                <a:cs typeface="Courier"/>
              </a:rPr>
              <a:t>Windows: C:/Program Files/ParaView X.X.X/data</a:t>
            </a:r>
          </a:p>
          <a:p>
            <a:pPr lvl="1"/>
            <a:r>
              <a:rPr lang="en-US" sz="2200" dirty="0">
                <a:cs typeface="Courier"/>
              </a:rPr>
              <a:t>Linux: /</a:t>
            </a:r>
            <a:r>
              <a:rPr lang="en-US" sz="2200" dirty="0" err="1">
                <a:cs typeface="Courier"/>
              </a:rPr>
              <a:t>usr</a:t>
            </a:r>
            <a:r>
              <a:rPr lang="en-US" sz="2200" dirty="0">
                <a:cs typeface="Courier"/>
              </a:rPr>
              <a:t>/local/lib/paraview-X.X/data</a:t>
            </a:r>
          </a:p>
        </p:txBody>
      </p:sp>
    </p:spTree>
    <p:extLst>
      <p:ext uri="{BB962C8B-B14F-4D97-AF65-F5344CB8AC3E}">
        <p14:creationId xmlns:p14="http://schemas.microsoft.com/office/powerpoint/2010/main" val="78768005"/>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Querying Attributes</a:t>
            </a:r>
          </a:p>
        </p:txBody>
      </p:sp>
      <p:sp>
        <p:nvSpPr>
          <p:cNvPr id="3" name="Content Placeholder 2"/>
          <p:cNvSpPr>
            <a:spLocks noGrp="1"/>
          </p:cNvSpPr>
          <p:nvPr>
            <p:ph idx="1"/>
          </p:nvPr>
        </p:nvSpPr>
        <p:spPr>
          <a:xfrm>
            <a:off x="228600" y="1524000"/>
            <a:ext cx="8763000" cy="4572000"/>
          </a:xfrm>
        </p:spPr>
        <p:txBody>
          <a:bodyPr/>
          <a:lstStyle/>
          <a:p>
            <a:r>
              <a:rPr lang="en-US" sz="2400" dirty="0"/>
              <a:t>Examine all point data ranges</a:t>
            </a:r>
          </a:p>
          <a:p>
            <a:pPr marL="171450" indent="0">
              <a:buNone/>
            </a:pPr>
            <a:r>
              <a:rPr lang="en-US" sz="2000" dirty="0" err="1">
                <a:latin typeface="Courier"/>
                <a:cs typeface="Courier"/>
              </a:rPr>
              <a:t>pd</a:t>
            </a:r>
            <a:r>
              <a:rPr lang="en-US" sz="2000" dirty="0">
                <a:latin typeface="Courier"/>
                <a:cs typeface="Courier"/>
              </a:rPr>
              <a:t> = </a:t>
            </a:r>
            <a:r>
              <a:rPr lang="en-US" sz="2000" dirty="0" err="1">
                <a:latin typeface="Courier"/>
                <a:cs typeface="Courier"/>
              </a:rPr>
              <a:t>reader.PointData</a:t>
            </a:r>
            <a:endParaRPr lang="en-US" sz="2000" dirty="0">
              <a:latin typeface="Courier"/>
              <a:cs typeface="Courier"/>
            </a:endParaRPr>
          </a:p>
          <a:p>
            <a:pPr marL="171450" indent="0">
              <a:buNone/>
            </a:pPr>
            <a:r>
              <a:rPr lang="en-US" sz="2000" dirty="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ai.GetName</a:t>
            </a:r>
            <a:r>
              <a:rPr lang="en-US" sz="2000" dirty="0">
                <a:latin typeface="Courier"/>
                <a:cs typeface="Courier"/>
              </a:rPr>
              <a:t>(),</a:t>
            </a:r>
          </a:p>
          <a:p>
            <a:pPr marL="171450" indent="0">
              <a:buNone/>
            </a:pPr>
            <a:r>
              <a:rPr lang="en-US" sz="2000" dirty="0">
                <a:latin typeface="Courier"/>
                <a:cs typeface="Courier"/>
              </a:rPr>
              <a:t>…    </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for </a:t>
            </a:r>
            <a:r>
              <a:rPr lang="en-US" sz="2000" dirty="0" err="1">
                <a:latin typeface="Courier"/>
                <a:cs typeface="Courier"/>
              </a:rPr>
              <a:t>i</a:t>
            </a:r>
            <a:r>
              <a:rPr lang="en-US" sz="2000" dirty="0">
                <a:latin typeface="Courier"/>
                <a:cs typeface="Courier"/>
              </a:rPr>
              <a:t> in </a:t>
            </a:r>
            <a:r>
              <a:rPr lang="en-US" sz="2000" dirty="0" err="1">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p>
          <a:p>
            <a:pPr marL="171450" indent="0">
              <a:buNone/>
            </a:pPr>
            <a:r>
              <a:rPr lang="en-US" sz="2000" dirty="0">
                <a:latin typeface="Courier"/>
                <a:cs typeface="Courier"/>
              </a:rPr>
              <a:t>…    print </a:t>
            </a:r>
          </a:p>
          <a:p>
            <a:pPr marL="171450" indent="0">
              <a:buNone/>
            </a:pPr>
            <a:endParaRPr lang="en-US" sz="2400" dirty="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Coloring Data</a:t>
            </a:r>
          </a:p>
        </p:txBody>
      </p:sp>
      <p:sp>
        <p:nvSpPr>
          <p:cNvPr id="3" name="Content Placeholder 2"/>
          <p:cNvSpPr>
            <a:spLocks noGrp="1"/>
          </p:cNvSpPr>
          <p:nvPr>
            <p:ph idx="1"/>
          </p:nvPr>
        </p:nvSpPr>
        <p:spPr>
          <a:xfrm>
            <a:off x="381000" y="1524000"/>
            <a:ext cx="8305800" cy="4572000"/>
          </a:xfrm>
        </p:spPr>
        <p:txBody>
          <a:bodyPr/>
          <a:lstStyle/>
          <a:p>
            <a:r>
              <a:rPr lang="en-US" sz="2400" dirty="0"/>
              <a:t>Get a hold of and manipulate display properties</a:t>
            </a:r>
          </a:p>
          <a:p>
            <a:pPr marL="171450" indent="0">
              <a:buNone/>
            </a:pPr>
            <a:r>
              <a:rPr lang="en-US" sz="2000" dirty="0" err="1">
                <a:latin typeface="Courier"/>
                <a:cs typeface="Courier"/>
              </a:rPr>
              <a:t>readerRep</a:t>
            </a:r>
            <a:r>
              <a:rPr lang="en-US" sz="2000" dirty="0">
                <a:latin typeface="Courier"/>
                <a:cs typeface="Courier"/>
              </a:rPr>
              <a:t> = </a:t>
            </a:r>
            <a:r>
              <a:rPr lang="en-US" sz="2000" dirty="0" err="1">
                <a:latin typeface="Courier"/>
                <a:cs typeface="Courier"/>
              </a:rPr>
              <a:t>GetRepresentation</a:t>
            </a:r>
            <a:r>
              <a:rPr lang="en-US" sz="2000" dirty="0">
                <a:latin typeface="Courier"/>
                <a:cs typeface="Courier"/>
              </a:rPr>
              <a:t>()</a:t>
            </a:r>
          </a:p>
          <a:p>
            <a:pPr marL="171450" indent="0">
              <a:buNone/>
            </a:pPr>
            <a:r>
              <a:rPr lang="en-US" sz="2000" dirty="0" err="1">
                <a:latin typeface="Courier"/>
                <a:cs typeface="Courier"/>
              </a:rPr>
              <a:t>readerRep.DiffuseColor</a:t>
            </a:r>
            <a:r>
              <a:rPr lang="en-US" sz="2000" dirty="0">
                <a:latin typeface="Courier"/>
                <a:cs typeface="Courier"/>
              </a:rPr>
              <a:t> = [0, 0, 1]</a:t>
            </a:r>
          </a:p>
          <a:p>
            <a:pPr marL="171450" indent="0">
              <a:buNone/>
            </a:pPr>
            <a:r>
              <a:rPr lang="en-US" sz="2000" dirty="0" err="1">
                <a:latin typeface="Courier"/>
                <a:cs typeface="Courier"/>
              </a:rPr>
              <a:t>readerRep.SpecularColor</a:t>
            </a:r>
            <a:r>
              <a:rPr lang="en-US" sz="2000" dirty="0">
                <a:latin typeface="Courier"/>
                <a:cs typeface="Courier"/>
              </a:rPr>
              <a:t> = [1, 1, 1]</a:t>
            </a:r>
          </a:p>
          <a:p>
            <a:pPr marL="171450" indent="0">
              <a:buNone/>
            </a:pPr>
            <a:r>
              <a:rPr lang="en-US" sz="2000" dirty="0" err="1">
                <a:latin typeface="Courier"/>
                <a:cs typeface="Courier"/>
              </a:rPr>
              <a:t>readerRep.SpecularPower</a:t>
            </a:r>
            <a:r>
              <a:rPr lang="en-US" sz="2000" dirty="0">
                <a:latin typeface="Courier"/>
                <a:cs typeface="Courier"/>
              </a:rPr>
              <a:t> = 128</a:t>
            </a:r>
          </a:p>
          <a:p>
            <a:pPr marL="171450" indent="0">
              <a:buNone/>
            </a:pPr>
            <a:r>
              <a:rPr lang="en-US" sz="2000" dirty="0" err="1">
                <a:latin typeface="Courier"/>
                <a:cs typeface="Courier"/>
              </a:rPr>
              <a:t>readerRep.Specular</a:t>
            </a:r>
            <a:r>
              <a:rPr lang="en-US" sz="2000" dirty="0">
                <a:latin typeface="Courier"/>
                <a:cs typeface="Courier"/>
              </a:rPr>
              <a:t> = 1</a:t>
            </a:r>
          </a:p>
          <a:p>
            <a:pPr marL="171450" indent="0">
              <a:buNone/>
            </a:pPr>
            <a:r>
              <a:rPr lang="en-US" sz="2000" dirty="0">
                <a:latin typeface="Courier"/>
                <a:cs typeface="Courier"/>
              </a:rPr>
              <a:t>Render() </a:t>
            </a:r>
          </a:p>
          <a:p>
            <a:pPr marL="171450" indent="0">
              <a:buNone/>
            </a:pPr>
            <a:endParaRPr lang="en-US" sz="1800" dirty="0">
              <a:latin typeface="Courier"/>
              <a:cs typeface="Courier"/>
            </a:endParaRPr>
          </a:p>
          <a:p>
            <a:endParaRPr lang="en-US" sz="2400" dirty="0">
              <a:latin typeface="+mj-lt"/>
              <a:cs typeface="Courier"/>
            </a:endParaRPr>
          </a:p>
          <a:p>
            <a:r>
              <a:rPr lang="en-US" sz="2400" dirty="0">
                <a:latin typeface="+mj-lt"/>
                <a:cs typeface="Courier"/>
              </a:rPr>
              <a:t>Now assign a color transfer function</a:t>
            </a:r>
          </a:p>
          <a:p>
            <a:pPr marL="171450" indent="0">
              <a:buNone/>
            </a:pPr>
            <a:r>
              <a:rPr lang="en-US" sz="2000" dirty="0" err="1">
                <a:latin typeface="Courier"/>
                <a:cs typeface="Courier"/>
              </a:rPr>
              <a:t>ColorBy</a:t>
            </a:r>
            <a:r>
              <a:rPr lang="en-US" sz="2000" dirty="0">
                <a:latin typeface="Courier"/>
                <a:cs typeface="Courier"/>
              </a:rPr>
              <a:t>(</a:t>
            </a:r>
            <a:r>
              <a:rPr lang="en-US" sz="2000" dirty="0" err="1">
                <a:latin typeface="Courier"/>
                <a:cs typeface="Courier"/>
              </a:rPr>
              <a:t>readerRep</a:t>
            </a:r>
            <a:r>
              <a:rPr lang="en-US" sz="2000" dirty="0">
                <a:latin typeface="Courier"/>
                <a:cs typeface="Courier"/>
              </a:rPr>
              <a:t>, ('</a:t>
            </a:r>
            <a:r>
              <a:rPr lang="en-US" sz="2000" dirty="0" err="1">
                <a:latin typeface="Courier"/>
                <a:cs typeface="Courier"/>
              </a:rPr>
              <a:t>POINTS','Pres</a:t>
            </a:r>
            <a:r>
              <a:rPr lang="en-US" sz="2000" dirty="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a:latin typeface="Courier"/>
                <a:cs typeface="Courier"/>
              </a:rPr>
              <a:t>Render()</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buNone/>
            </a:pPr>
            <a:endParaRPr lang="en-US" sz="1100" dirty="0">
              <a:latin typeface="Courier"/>
              <a:cs typeface="Courier"/>
            </a:endParaRPr>
          </a:p>
          <a:p>
            <a:pPr marL="171450" indent="0">
              <a:buNone/>
            </a:pPr>
            <a:r>
              <a:rPr lang="en-US" sz="2000" dirty="0">
                <a:latin typeface="Courier"/>
                <a:cs typeface="Courier"/>
              </a:rPr>
              <a:t>view = </a:t>
            </a:r>
            <a:r>
              <a:rPr lang="en-US" sz="2000" dirty="0" err="1">
                <a:latin typeface="Courier"/>
                <a:cs typeface="Courier"/>
              </a:rPr>
              <a:t>GetActiveView</a:t>
            </a:r>
            <a:r>
              <a:rPr lang="en-US" sz="2000" dirty="0">
                <a:latin typeface="Courier"/>
                <a:cs typeface="Courier"/>
              </a:rPr>
              <a:t>()</a:t>
            </a:r>
          </a:p>
          <a:p>
            <a:pPr marL="171450" indent="0">
              <a:buNone/>
            </a:pPr>
            <a:r>
              <a:rPr lang="en-US" sz="2000" dirty="0" err="1">
                <a:latin typeface="Courier"/>
                <a:cs typeface="Courier"/>
              </a:rPr>
              <a:t>view.Background</a:t>
            </a:r>
            <a:r>
              <a:rPr lang="en-US" sz="2000" dirty="0">
                <a:latin typeface="Courier"/>
                <a:cs typeface="Courier"/>
              </a:rPr>
              <a:t> = [0, 0, 0]</a:t>
            </a:r>
          </a:p>
          <a:p>
            <a:pPr marL="171450" indent="0">
              <a:buNone/>
            </a:pPr>
            <a:r>
              <a:rPr lang="en-US" sz="2000" dirty="0">
                <a:latin typeface="Courier"/>
                <a:cs typeface="Courier"/>
              </a:rPr>
              <a:t>view.Background2 = [0, 0, 0.6]</a:t>
            </a:r>
          </a:p>
          <a:p>
            <a:pPr marL="171450" indent="0">
              <a:buNone/>
            </a:pPr>
            <a:r>
              <a:rPr lang="en-US" sz="2000" dirty="0" err="1">
                <a:latin typeface="Courier"/>
                <a:cs typeface="Courier"/>
              </a:rPr>
              <a:t>view.UseGradientBackground</a:t>
            </a:r>
            <a:r>
              <a:rPr lang="en-US" sz="2000" dirty="0">
                <a:latin typeface="Courier"/>
                <a:cs typeface="Courier"/>
              </a:rPr>
              <a:t> = True</a:t>
            </a:r>
          </a:p>
          <a:p>
            <a:pPr marL="171450" indent="0">
              <a:buNone/>
            </a:pPr>
            <a:r>
              <a:rPr lang="en-US" sz="2000" dirty="0">
                <a:latin typeface="Courier"/>
                <a:cs typeface="Courier"/>
              </a:rPr>
              <a:t>Render()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Results</a:t>
            </a:r>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a:cs typeface="Courier"/>
              </a:rPr>
              <a:t>Save Data</a:t>
            </a:r>
          </a:p>
          <a:p>
            <a:pPr marL="171450" indent="0">
              <a:buNone/>
            </a:pPr>
            <a:r>
              <a:rPr lang="en-US" sz="2000" dirty="0">
                <a:latin typeface="Courier"/>
                <a:cs typeface="Courier"/>
              </a:rPr>
              <a:t>plot = </a:t>
            </a:r>
            <a:r>
              <a:rPr lang="en-US" sz="2000" dirty="0" err="1">
                <a:latin typeface="Courier"/>
                <a:cs typeface="Courier"/>
              </a:rPr>
              <a:t>PlotOverLine</a:t>
            </a:r>
            <a:r>
              <a:rPr lang="en-US" sz="2000" dirty="0">
                <a:latin typeface="Courier"/>
                <a:cs typeface="Courier"/>
              </a:rPr>
              <a:t>()</a:t>
            </a:r>
          </a:p>
          <a:p>
            <a:pPr marL="171450" indent="0">
              <a:buNone/>
            </a:pPr>
            <a:r>
              <a:rPr lang="en-US" sz="2000" dirty="0">
                <a:latin typeface="Courier"/>
                <a:cs typeface="Courier"/>
              </a:rPr>
              <a:t>plot.Source.Point1 = [0,0,0]</a:t>
            </a:r>
          </a:p>
          <a:p>
            <a:pPr marL="171450" indent="0">
              <a:buNone/>
            </a:pPr>
            <a:r>
              <a:rPr lang="en-US" sz="2000" dirty="0">
                <a:latin typeface="Courier"/>
                <a:cs typeface="Courier"/>
              </a:rPr>
              <a:t>plot.Source.Point2 = [0,0,10]</a:t>
            </a:r>
            <a:br>
              <a:rPr lang="en-US" sz="2000" dirty="0">
                <a:latin typeface="Courier"/>
                <a:cs typeface="Courier"/>
              </a:rPr>
            </a:br>
            <a:r>
              <a:rPr lang="en-US" sz="2000" dirty="0">
                <a:latin typeface="Courier"/>
                <a:cs typeface="Courier"/>
              </a:rPr>
              <a:t>writer = </a:t>
            </a:r>
            <a:r>
              <a:rPr lang="en-US" sz="2000" dirty="0" err="1">
                <a:latin typeface="Courier"/>
                <a:cs typeface="Courier"/>
              </a:rPr>
              <a:t>CreateWriter</a:t>
            </a:r>
            <a:r>
              <a:rPr lang="en-US" sz="2000" dirty="0">
                <a:latin typeface="Courier"/>
                <a:cs typeface="Courier"/>
              </a:rPr>
              <a:t>('⟨path⟩/plot.csv')</a:t>
            </a:r>
          </a:p>
          <a:p>
            <a:pPr marL="171450" indent="0">
              <a:buNone/>
            </a:pPr>
            <a:r>
              <a:rPr lang="en-US" sz="2000" dirty="0" err="1">
                <a:latin typeface="Courier"/>
                <a:cs typeface="Courier"/>
              </a:rPr>
              <a:t>writer.UpdatePipeline</a:t>
            </a:r>
            <a:r>
              <a:rPr lang="en-US" sz="2000" dirty="0">
                <a:latin typeface="Courier"/>
                <a:cs typeface="Courier"/>
              </a:rPr>
              <a:t>()</a:t>
            </a:r>
            <a:r>
              <a:rPr lang="en-US" sz="2000" dirty="0"/>
              <a:t> </a:t>
            </a:r>
          </a:p>
          <a:p>
            <a:pPr marL="171450" indent="0">
              <a:buNone/>
            </a:pPr>
            <a:endParaRPr lang="en-US" sz="2000" dirty="0"/>
          </a:p>
          <a:p>
            <a:pPr marL="171450" indent="0">
              <a:buNone/>
            </a:pPr>
            <a:r>
              <a:rPr lang="en-US" sz="2400" dirty="0"/>
              <a:t>Then save screen capture of plot</a:t>
            </a:r>
          </a:p>
          <a:p>
            <a:pPr marL="171450" indent="0">
              <a:buNone/>
            </a:pPr>
            <a:r>
              <a:rPr lang="en-US" sz="2000" dirty="0" err="1">
                <a:latin typeface="Courier"/>
                <a:cs typeface="Courier"/>
              </a:rPr>
              <a:t>plotView</a:t>
            </a:r>
            <a:r>
              <a:rPr lang="en-US" sz="2000" dirty="0">
                <a:latin typeface="Courier"/>
                <a:cs typeface="Courier"/>
              </a:rPr>
              <a:t> = </a:t>
            </a:r>
            <a:r>
              <a:rPr lang="en-US" sz="2000" dirty="0" err="1">
                <a:latin typeface="Courier"/>
                <a:cs typeface="Courier"/>
              </a:rPr>
              <a:t>CreateView</a:t>
            </a:r>
            <a:r>
              <a:rPr lang="en-US" sz="2000" dirty="0">
                <a:latin typeface="Courier"/>
                <a:cs typeface="Courier"/>
              </a:rPr>
              <a:t>('</a:t>
            </a:r>
            <a:r>
              <a:rPr lang="en-US" sz="2000" dirty="0" err="1">
                <a:latin typeface="Courier"/>
                <a:cs typeface="Courier"/>
              </a:rPr>
              <a:t>XYChartView</a:t>
            </a:r>
            <a:r>
              <a:rPr lang="en-US" sz="2000" dirty="0">
                <a:latin typeface="Courier"/>
                <a:cs typeface="Courier"/>
              </a:rPr>
              <a:t>')</a:t>
            </a:r>
          </a:p>
          <a:p>
            <a:pPr marL="171450" indent="0">
              <a:buNone/>
            </a:pPr>
            <a:r>
              <a:rPr lang="en-US" sz="2000" dirty="0">
                <a:latin typeface="Courier"/>
                <a:cs typeface="Courier"/>
              </a:rPr>
              <a:t>Show(plot)</a:t>
            </a:r>
          </a:p>
          <a:p>
            <a:pPr marL="171450" indent="0">
              <a:buNone/>
            </a:pPr>
            <a:r>
              <a:rPr lang="en-US" sz="2000" dirty="0">
                <a:latin typeface="Courier"/>
                <a:cs typeface="Courier"/>
              </a:rPr>
              <a:t>Render()</a:t>
            </a:r>
          </a:p>
          <a:p>
            <a:pPr marL="171450" indent="0">
              <a:buNone/>
            </a:pPr>
            <a:r>
              <a:rPr lang="en-US" sz="2000" dirty="0" err="1">
                <a:latin typeface="Courier"/>
                <a:cs typeface="Courier"/>
              </a:rPr>
              <a:t>SaveScreenshot</a:t>
            </a:r>
            <a:r>
              <a:rPr lang="en-US" sz="2000" dirty="0">
                <a:latin typeface="Courier"/>
                <a:cs typeface="Courier"/>
              </a:rPr>
              <a:t>('&lt;path&gt;/plot.png') </a:t>
            </a:r>
          </a:p>
          <a:p>
            <a:pPr marL="171450" indent="0">
              <a:buNone/>
            </a:pPr>
            <a:endParaRPr lang="en-US" sz="2000" dirty="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ea typeface="ＭＳ Ｐゴシック" pitchFamily="-107" charset="-128"/>
              </a:rPr>
              <a:t>Golevka Asteroid vs. </a:t>
            </a:r>
            <a:br>
              <a:rPr lang="en-US">
                <a:ea typeface="ＭＳ Ｐゴシック" pitchFamily="-107" charset="-128"/>
              </a:rPr>
            </a:br>
            <a:r>
              <a:rPr lang="en-US">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a:ea typeface="ＭＳ Ｐゴシック" pitchFamily="-107" charset="-128"/>
              </a:rPr>
              <a:t>Online Help – </a:t>
            </a:r>
            <a:r>
              <a:rPr lang="en-US" dirty="0">
                <a:solidFill>
                  <a:srgbClr val="FF0000"/>
                </a:solidFill>
                <a:ea typeface="ＭＳ Ｐゴシック" pitchFamily="-107" charset="-128"/>
              </a:rPr>
              <a:t>F1</a:t>
            </a:r>
          </a:p>
          <a:p>
            <a:r>
              <a:rPr lang="en-US" i="1" dirty="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a:ea typeface="ＭＳ Ｐゴシック" pitchFamily="-107" charset="-128"/>
              </a:rPr>
              <a:t> </a:t>
            </a:r>
            <a:endParaRPr lang="en-US" dirty="0">
              <a:ea typeface="ＭＳ Ｐゴシック" pitchFamily="-107" charset="-128"/>
            </a:endParaRPr>
          </a:p>
          <a:p>
            <a:r>
              <a:rPr lang="en-US" dirty="0">
                <a:ea typeface="ＭＳ Ｐゴシック" pitchFamily="-107" charset="-128"/>
              </a:rPr>
              <a:t>Tutorials</a:t>
            </a:r>
          </a:p>
          <a:p>
            <a:pPr lvl="1"/>
            <a:r>
              <a:rPr lang="en-US" dirty="0">
                <a:ea typeface="ＭＳ Ｐゴシック" pitchFamily="-107" charset="-128"/>
                <a:hlinkClick r:id="rId4"/>
              </a:rPr>
              <a:t>http://www.paraview.org/tutorials/</a:t>
            </a:r>
            <a:r>
              <a:rPr lang="en-US" dirty="0">
                <a:ea typeface="ＭＳ Ｐゴシック" pitchFamily="-107" charset="-128"/>
              </a:rPr>
              <a:t> </a:t>
            </a:r>
          </a:p>
          <a:p>
            <a:r>
              <a:rPr lang="en-US" dirty="0">
                <a:ea typeface="ＭＳ Ｐゴシック" pitchFamily="-107" charset="-128"/>
              </a:rPr>
              <a:t>The ParaView web page</a:t>
            </a:r>
          </a:p>
          <a:p>
            <a:pPr lvl="1"/>
            <a:r>
              <a:rPr lang="en-US" dirty="0">
                <a:ea typeface="ＭＳ Ｐゴシック" pitchFamily="-107" charset="-128"/>
                <a:hlinkClick r:id="rId5"/>
              </a:rPr>
              <a:t>www.paraview.org</a:t>
            </a:r>
            <a:endParaRPr lang="en-US" dirty="0">
              <a:ea typeface="ＭＳ Ｐゴシック" pitchFamily="-107" charset="-128"/>
            </a:endParaRPr>
          </a:p>
          <a:p>
            <a:r>
              <a:rPr lang="en-US" dirty="0">
                <a:ea typeface="ＭＳ Ｐゴシック" pitchFamily="-107" charset="-128"/>
              </a:rPr>
              <a:t>ParaView mailing list</a:t>
            </a:r>
          </a:p>
          <a:p>
            <a:pPr lvl="1"/>
            <a:r>
              <a:rPr lang="en-US" dirty="0">
                <a:ea typeface="ＭＳ Ｐゴシック" pitchFamily="-107" charset="-128"/>
                <a:hlinkClick r:id="rId6"/>
              </a:rPr>
              <a:t>paraview@paraview.org</a:t>
            </a:r>
            <a:endParaRPr lang="en-US" dirty="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a:t>Wing with Unsteady </a:t>
            </a:r>
            <a:r>
              <a:rPr lang="en-US" dirty="0" err="1"/>
              <a:t>Crossflow</a:t>
            </a:r>
            <a:r>
              <a:rPr lang="en-US" dirty="0"/>
              <a:t> from Synthetic Jet (3.3B </a:t>
            </a:r>
            <a:r>
              <a:rPr lang="en-US" dirty="0" err="1"/>
              <a:t>tet</a:t>
            </a:r>
            <a:r>
              <a:rPr lang="en-US" dirty="0"/>
              <a:t>)</a:t>
            </a:r>
          </a:p>
        </p:txBody>
      </p:sp>
    </p:spTree>
    <p:extLst>
      <p:ext uri="{BB962C8B-B14F-4D97-AF65-F5344CB8AC3E}">
        <p14:creationId xmlns:p14="http://schemas.microsoft.com/office/powerpoint/2010/main" val="2059073555"/>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 of Deflected Wing Flap</a:t>
            </a:r>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r>
              <a:rPr lang="en-US" dirty="0">
                <a:ea typeface="ＭＳ Ｐゴシック" pitchFamily="-107" charset="-128"/>
              </a:rPr>
              <a:t>Will discuss those that don’t later</a:t>
            </a:r>
          </a:p>
          <a:p>
            <a:pPr lvl="1"/>
            <a:endParaRPr lang="en-US" dirty="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Menu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a:ea typeface="ＭＳ Ｐゴシック" pitchFamily="-107" charset="-128"/>
              </a:rPr>
              <a:t>Three tier</a:t>
            </a:r>
          </a:p>
          <a:p>
            <a:pPr lvl="1"/>
            <a:r>
              <a:rPr lang="en-US">
                <a:ea typeface="ＭＳ Ｐゴシック" pitchFamily="-107" charset="-128"/>
              </a:rPr>
              <a:t>Data Server</a:t>
            </a:r>
          </a:p>
          <a:p>
            <a:pPr lvl="1"/>
            <a:r>
              <a:rPr lang="en-US">
                <a:ea typeface="ＭＳ Ｐゴシック" pitchFamily="-107" charset="-128"/>
              </a:rPr>
              <a:t>Render Server</a:t>
            </a:r>
          </a:p>
          <a:p>
            <a:pPr lvl="1"/>
            <a:r>
              <a:rPr lang="en-US">
                <a:ea typeface="ＭＳ Ｐゴシック" pitchFamily="-107" charset="-128"/>
              </a:rPr>
              <a:t>Client</a:t>
            </a:r>
          </a:p>
        </p:txBody>
      </p:sp>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Run server on large machine</a:t>
            </a:r>
          </a:p>
          <a:p>
            <a:pPr lvl="1"/>
            <a:r>
              <a:rPr lang="en-US" dirty="0">
                <a:ea typeface="ＭＳ Ｐゴシック" pitchFamily="-107" charset="-128"/>
              </a:rPr>
              <a:t>Aggregate memory</a:t>
            </a:r>
          </a:p>
          <a:p>
            <a:pPr lvl="1"/>
            <a:r>
              <a:rPr lang="en-US" dirty="0">
                <a:ea typeface="ＭＳ Ｐゴシック" pitchFamily="-107" charset="-128"/>
              </a:rPr>
              <a:t>MPI for communication</a:t>
            </a:r>
          </a:p>
          <a:p>
            <a:pPr marL="457200" lvl="1" indent="0">
              <a:buNone/>
            </a:pPr>
            <a:r>
              <a:rPr lang="en-US" dirty="0">
                <a:ea typeface="ＭＳ Ｐゴシック" pitchFamily="-107" charset="-128"/>
              </a:rPr>
              <a:t>	Kitware binaries have MPI</a:t>
            </a:r>
          </a:p>
          <a:p>
            <a:pPr marL="457200" lvl="1" indent="0">
              <a:buNone/>
            </a:pPr>
            <a:r>
              <a:rPr lang="en-US" dirty="0">
                <a:ea typeface="ＭＳ Ｐゴシック" pitchFamily="-107" charset="-128"/>
              </a:rPr>
              <a:t>	 but</a:t>
            </a:r>
          </a:p>
          <a:p>
            <a:pPr marL="457200" lvl="1" indent="0">
              <a:buNone/>
            </a:pPr>
            <a:r>
              <a:rPr lang="en-US" dirty="0">
                <a:ea typeface="ＭＳ Ｐゴシック" pitchFamily="-107" charset="-128"/>
              </a:rPr>
              <a:t>	  not tuned to any particular machine	 </a:t>
            </a:r>
          </a:p>
          <a:p>
            <a:pPr marL="457200" lvl="1" indent="0">
              <a:buNone/>
            </a:pPr>
            <a:r>
              <a:rPr lang="en-US" dirty="0">
                <a:ea typeface="ＭＳ Ｐゴシック" pitchFamily="-107" charset="-128"/>
              </a:rPr>
              <a:t>      Microsoft MPI (free) not packaged</a:t>
            </a:r>
          </a:p>
          <a:p>
            <a:pPr marL="457200" lvl="1" indent="0">
              <a:buNone/>
            </a:pPr>
            <a:endParaRPr lang="en-US" dirty="0">
              <a:ea typeface="ＭＳ Ｐゴシック" pitchFamily="-107" charset="-128"/>
            </a:endParaRPr>
          </a:p>
          <a:p>
            <a:pPr marL="457200" lvl="1" indent="0">
              <a:buNone/>
            </a:pPr>
            <a:endParaRPr lang="en-US" dirty="0">
              <a:ea typeface="ＭＳ Ｐゴシック" pitchFamily="-107" charset="-128"/>
            </a:endParaRPr>
          </a:p>
          <a:p>
            <a:endParaRPr lang="en-US" dirty="0">
              <a:ea typeface="ＭＳ Ｐゴシック" pitchFamily="-107" charset="-128"/>
            </a:endParaRPr>
          </a:p>
          <a:p>
            <a:pPr marL="171450" indent="0">
              <a:buNone/>
            </a:pPr>
            <a:endParaRPr lang="en-US" dirty="0">
              <a:ea typeface="ＭＳ Ｐゴシック" pitchFamily="-107" charset="-128"/>
            </a:endParaRPr>
          </a:p>
        </p:txBody>
      </p:sp>
    </p:spTree>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Requirements for</a:t>
            </a:r>
            <a:br>
              <a:rPr lang="en-US" dirty="0">
                <a:ea typeface="ＭＳ Ｐゴシック" pitchFamily="-107" charset="-128"/>
              </a:rPr>
            </a:br>
            <a:r>
              <a:rPr lang="en-US" dirty="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C++</a:t>
            </a:r>
          </a:p>
          <a:p>
            <a:r>
              <a:rPr lang="en-US" dirty="0" err="1">
                <a:ea typeface="ＭＳ Ｐゴシック" pitchFamily="-107" charset="-128"/>
              </a:rPr>
              <a:t>CMake</a:t>
            </a:r>
            <a:r>
              <a:rPr lang="en-US" dirty="0">
                <a:ea typeface="ＭＳ Ｐゴシック" pitchFamily="-107" charset="-128"/>
              </a:rPr>
              <a:t> (</a:t>
            </a:r>
            <a:r>
              <a:rPr lang="en-US" dirty="0">
                <a:ea typeface="ＭＳ Ｐゴシック" pitchFamily="-107" charset="-128"/>
                <a:hlinkClick r:id="rId3"/>
              </a:rPr>
              <a:t>www.cmake.org</a:t>
            </a:r>
            <a:r>
              <a:rPr lang="en-US" dirty="0">
                <a:ea typeface="ＭＳ Ｐゴシック" pitchFamily="-107" charset="-128"/>
              </a:rPr>
              <a:t>)</a:t>
            </a:r>
          </a:p>
          <a:p>
            <a:r>
              <a:rPr lang="en-US" dirty="0">
                <a:ea typeface="ＭＳ Ｐゴシック" pitchFamily="-107" charset="-128"/>
              </a:rPr>
              <a:t>MPI</a:t>
            </a:r>
          </a:p>
          <a:p>
            <a:r>
              <a:rPr lang="en-US" dirty="0">
                <a:ea typeface="ＭＳ Ｐゴシック" pitchFamily="-107" charset="-128"/>
              </a:rPr>
              <a:t>OpenGL (or Mesa3D </a:t>
            </a:r>
            <a:r>
              <a:rPr lang="en-US" dirty="0">
                <a:ea typeface="ＭＳ Ｐゴシック" pitchFamily="-107" charset="-128"/>
                <a:hlinkClick r:id="rId4"/>
              </a:rPr>
              <a:t>www.mesa3d.org</a:t>
            </a:r>
            <a:r>
              <a:rPr lang="en-US" dirty="0">
                <a:ea typeface="ＭＳ Ｐゴシック" pitchFamily="-107" charset="-128"/>
              </a:rPr>
              <a:t>)</a:t>
            </a:r>
          </a:p>
          <a:p>
            <a:r>
              <a:rPr lang="en-US" dirty="0">
                <a:ea typeface="ＭＳ Ｐゴシック" pitchFamily="-107" charset="-128"/>
              </a:rPr>
              <a:t>Python +</a:t>
            </a:r>
            <a:r>
              <a:rPr lang="en-US" dirty="0" err="1">
                <a:ea typeface="ＭＳ Ｐゴシック" pitchFamily="-107" charset="-128"/>
              </a:rPr>
              <a:t>NumPy</a:t>
            </a:r>
            <a:r>
              <a:rPr lang="en-US" dirty="0">
                <a:ea typeface="ＭＳ Ｐゴシック" pitchFamily="-107" charset="-128"/>
              </a:rPr>
              <a:t> +</a:t>
            </a:r>
            <a:r>
              <a:rPr lang="en-US" dirty="0" err="1">
                <a:ea typeface="ＭＳ Ｐゴシック" pitchFamily="-107" charset="-128"/>
              </a:rPr>
              <a:t>Matplotlib</a:t>
            </a:r>
            <a:r>
              <a:rPr lang="en-US" dirty="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p>
          <a:p>
            <a:r>
              <a:rPr lang="en-US" sz="1600" dirty="0">
                <a:ea typeface="ＭＳ Ｐゴシック" pitchFamily="-107" charset="-128"/>
                <a:hlinkClick r:id="rId5"/>
              </a:rPr>
              <a:t>http://www.paraview.org/Wiki/Setting_up_a_ParaView_Server#Compiling</a:t>
            </a:r>
            <a:r>
              <a:rPr lang="en-US" sz="1600" dirty="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parasphere.py</a:t>
            </a:r>
            <a:r>
              <a:rPr lang="en-US" sz="2400" dirty="0"/>
              <a:t> </a:t>
            </a:r>
            <a:r>
              <a:rPr lang="en-US" sz="2400" dirty="0" err="1"/>
              <a:t>paraview</a:t>
            </a:r>
            <a:r>
              <a:rPr lang="en-US" sz="2400" dirty="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a:latin typeface="Courier"/>
                <a:cs typeface="Courier"/>
              </a:rPr>
              <a:t>sphere = Sphere()</a:t>
            </a:r>
          </a:p>
          <a:p>
            <a:pPr marL="171450" indent="0">
              <a:buNone/>
            </a:pPr>
            <a:r>
              <a:rPr lang="en-US" sz="2000" dirty="0">
                <a:latin typeface="Courier"/>
                <a:cs typeface="Courier"/>
              </a:rPr>
              <a:t>rep = Show()</a:t>
            </a:r>
          </a:p>
          <a:p>
            <a:pPr marL="171450" indent="0">
              <a:buNone/>
            </a:pPr>
            <a:r>
              <a:rPr lang="en-US" sz="2000" dirty="0" err="1">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p>
          <a:p>
            <a:pPr marL="171450" indent="0">
              <a:buNone/>
            </a:pPr>
            <a:r>
              <a:rPr lang="en-US" sz="2000" dirty="0">
                <a:latin typeface="Courier"/>
                <a:cs typeface="Courier"/>
              </a:rPr>
              <a:t>Render() </a:t>
            </a:r>
            <a:r>
              <a:rPr lang="en-US" sz="2000" dirty="0" err="1">
                <a:latin typeface="Courier"/>
                <a:cs typeface="Courier"/>
              </a:rPr>
              <a:t>rep.RescaleTransferFunctionToDataRange</a:t>
            </a:r>
            <a:r>
              <a:rPr lang="en-US" sz="2000" dirty="0">
                <a:latin typeface="Courier"/>
                <a:cs typeface="Courier"/>
              </a:rPr>
              <a:t>(True) Render()</a:t>
            </a:r>
          </a:p>
          <a:p>
            <a:pPr marL="171450" indent="0">
              <a:buNone/>
            </a:pPr>
            <a:r>
              <a:rPr lang="en-US" sz="2000" dirty="0" err="1">
                <a:latin typeface="Courier"/>
                <a:cs typeface="Courier"/>
              </a:rPr>
              <a:t>WriteImage</a:t>
            </a:r>
            <a:r>
              <a:rPr lang="en-US" sz="2000" dirty="0">
                <a:latin typeface="Courier"/>
                <a:cs typeface="Courier"/>
              </a:rPr>
              <a:t>("</a:t>
            </a:r>
            <a:r>
              <a:rPr lang="en-US" sz="2000" dirty="0" err="1">
                <a:latin typeface="Courier"/>
                <a:cs typeface="Courier"/>
              </a:rPr>
              <a:t>parasphere.png</a:t>
            </a:r>
            <a:r>
              <a:rPr lang="en-US" sz="2000" dirty="0">
                <a:latin typeface="Courier"/>
                <a:cs typeface="Courier"/>
              </a:rPr>
              <a:t>")</a:t>
            </a:r>
          </a:p>
          <a:p>
            <a:endParaRPr lang="en-US" sz="1600" dirty="0"/>
          </a:p>
          <a:p>
            <a:r>
              <a:rPr lang="en-US" sz="2400" dirty="0"/>
              <a:t>Run it in parallel</a:t>
            </a:r>
          </a:p>
          <a:p>
            <a:pPr marL="171450" indent="0">
              <a:buNone/>
            </a:pPr>
            <a:r>
              <a:rPr lang="en-US" sz="1800" dirty="0">
                <a:latin typeface="Courier"/>
                <a:cs typeface="Courier"/>
              </a:rPr>
              <a:t>&lt;path to&gt;</a:t>
            </a:r>
            <a:r>
              <a:rPr lang="en-US" sz="1800" dirty="0" err="1">
                <a:latin typeface="Courier"/>
                <a:cs typeface="Courier"/>
              </a:rPr>
              <a:t>mpiexec</a:t>
            </a:r>
            <a:r>
              <a:rPr lang="en-US" sz="1800" dirty="0">
                <a:latin typeface="Courier"/>
                <a:cs typeface="Courier"/>
              </a:rPr>
              <a:t> -</a:t>
            </a:r>
            <a:r>
              <a:rPr lang="en-US" sz="1800" dirty="0" err="1">
                <a:latin typeface="Courier"/>
                <a:cs typeface="Courier"/>
              </a:rPr>
              <a:t>np</a:t>
            </a:r>
            <a:r>
              <a:rPr lang="en-US" sz="1800" dirty="0">
                <a:latin typeface="Courier"/>
                <a:cs typeface="Courier"/>
              </a:rPr>
              <a:t> 4 \</a:t>
            </a:r>
          </a:p>
          <a:p>
            <a:pPr marL="171450" indent="0">
              <a:buNone/>
            </a:pPr>
            <a:r>
              <a:rPr lang="en-US" sz="1800" dirty="0">
                <a:latin typeface="Courier"/>
                <a:cs typeface="Courier"/>
              </a:rPr>
              <a:t> &lt;path to&gt;</a:t>
            </a:r>
            <a:r>
              <a:rPr lang="en-US" sz="1800" dirty="0" err="1">
                <a:latin typeface="Courier"/>
                <a:cs typeface="Courier"/>
              </a:rPr>
              <a:t>pvbatch</a:t>
            </a:r>
            <a:r>
              <a:rPr lang="en-US" sz="1800" dirty="0">
                <a:latin typeface="Courier"/>
                <a:cs typeface="Courier"/>
              </a:rPr>
              <a:t> </a:t>
            </a:r>
            <a:r>
              <a:rPr lang="en-US" sz="1800" dirty="0" err="1">
                <a:latin typeface="Courier"/>
                <a:cs typeface="Courier"/>
              </a:rPr>
              <a:t>parasphere.py</a:t>
            </a:r>
            <a:r>
              <a:rPr lang="en-US" sz="1800" dirty="0">
                <a:latin typeface="Courier"/>
                <a:cs typeface="Courier"/>
              </a:rPr>
              <a:t> </a:t>
            </a: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More generally</a:t>
            </a:r>
          </a:p>
          <a:p>
            <a:pPr marL="171450" indent="0">
              <a:buNone/>
            </a:pPr>
            <a:r>
              <a:rPr lang="en-US" sz="2000" dirty="0" err="1">
                <a:latin typeface="Courier"/>
                <a:cs typeface="Courier"/>
              </a:rPr>
              <a:t>qsub</a:t>
            </a:r>
            <a:r>
              <a:rPr lang="en-US" sz="2000" dirty="0">
                <a:latin typeface="Courier"/>
                <a:cs typeface="Courier"/>
              </a:rPr>
              <a:t> -A &lt;project to charge compute time to&gt; \ </a:t>
            </a:r>
          </a:p>
          <a:p>
            <a:pPr marL="171450" indent="0">
              <a:buNone/>
            </a:pPr>
            <a:r>
              <a:rPr lang="en-US" sz="2000" dirty="0">
                <a:latin typeface="Courier"/>
                <a:cs typeface="Courier"/>
              </a:rPr>
              <a:t>  -N &lt;number of nodes&gt; \ </a:t>
            </a:r>
          </a:p>
          <a:p>
            <a:pPr marL="171450" indent="0">
              <a:buNone/>
            </a:pPr>
            <a:r>
              <a:rPr lang="en-US" sz="2000" dirty="0">
                <a:latin typeface="Courier"/>
                <a:cs typeface="Courier"/>
              </a:rPr>
              <a:t>  -n &lt;number of processors on each node&gt; \</a:t>
            </a:r>
          </a:p>
          <a:p>
            <a:pPr marL="171450" indent="0">
              <a:buNone/>
            </a:pPr>
            <a:r>
              <a:rPr lang="en-US" sz="2000" dirty="0">
                <a:latin typeface="Courier"/>
                <a:cs typeface="Courier"/>
              </a:rPr>
              <a:t>  </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&lt;N*n&gt; \ </a:t>
            </a:r>
          </a:p>
          <a:p>
            <a:pPr marL="171450" indent="0">
              <a:buNone/>
            </a:pPr>
            <a:r>
              <a:rPr lang="en-US" sz="2000" dirty="0">
                <a:latin typeface="Courier"/>
                <a:cs typeface="Courier"/>
              </a:rPr>
              <a:t>    </a:t>
            </a:r>
            <a:r>
              <a:rPr lang="en-US" sz="2000" dirty="0" err="1">
                <a:latin typeface="Courier"/>
                <a:cs typeface="Courier"/>
              </a:rPr>
              <a:t>pvbatch</a:t>
            </a:r>
            <a:r>
              <a:rPr lang="en-US" sz="2000" dirty="0">
                <a:latin typeface="Courier"/>
                <a:cs typeface="Courier"/>
              </a:rPr>
              <a:t> &lt;arguments for </a:t>
            </a:r>
            <a:r>
              <a:rPr lang="en-US" sz="2000" dirty="0" err="1">
                <a:latin typeface="Courier"/>
                <a:cs typeface="Courier"/>
              </a:rPr>
              <a:t>pvbatch</a:t>
            </a:r>
            <a:r>
              <a:rPr lang="en-US" sz="2000" dirty="0">
                <a:latin typeface="Courier"/>
                <a:cs typeface="Courier"/>
              </a:rPr>
              <a:t>&gt; \</a:t>
            </a:r>
          </a:p>
          <a:p>
            <a:pPr marL="171450" indent="0">
              <a:buNone/>
            </a:pPr>
            <a:r>
              <a:rPr lang="en-US" sz="2000" dirty="0">
                <a:latin typeface="Courier"/>
                <a:cs typeface="Courier"/>
              </a:rPr>
              <a:t>    </a:t>
            </a:r>
            <a:r>
              <a:rPr lang="en-US" sz="2000" dirty="0" err="1">
                <a:latin typeface="Courier"/>
                <a:cs typeface="Courier"/>
              </a:rPr>
              <a:t>script.py</a:t>
            </a:r>
            <a:r>
              <a:rPr lang="en-US" sz="2000" dirty="0">
                <a:latin typeface="Courier"/>
                <a:cs typeface="Courier"/>
              </a:rPr>
              <a:t> &lt;arguments for Python script&gt; </a:t>
            </a:r>
          </a:p>
          <a:p>
            <a:endParaRPr lang="en-US" sz="2000" dirty="0"/>
          </a:p>
          <a:p>
            <a:r>
              <a:rPr lang="en-US" sz="2400" dirty="0"/>
              <a:t>Consult system administrators for syntax</a:t>
            </a:r>
          </a:p>
          <a:p>
            <a:endParaRPr lang="en-US" sz="1600" dirty="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a:t>pvserver</a:t>
            </a:r>
            <a:r>
              <a:rPr lang="en-US" sz="2400" dirty="0"/>
              <a:t> instead, but still in parallel</a:t>
            </a:r>
          </a:p>
          <a:p>
            <a:pPr marL="171450" indent="0">
              <a:buNone/>
            </a:pPr>
            <a:r>
              <a:rPr lang="en-US" sz="2400" dirty="0">
                <a:latin typeface="Courier"/>
                <a:cs typeface="Courier"/>
              </a:rPr>
              <a:t>&lt;path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a:latin typeface="Courier"/>
                <a:cs typeface="Courier"/>
              </a:rPr>
              <a:t>pvserver</a:t>
            </a:r>
            <a:r>
              <a:rPr lang="en-US" sz="2400" dirty="0">
                <a:latin typeface="Courier"/>
                <a:cs typeface="Courier"/>
              </a:rPr>
              <a:t> &amp;</a:t>
            </a:r>
          </a:p>
          <a:p>
            <a:pPr marL="171450" indent="0">
              <a:buNone/>
            </a:pPr>
            <a:endParaRPr lang="en-US" sz="2400" dirty="0">
              <a:latin typeface="Courier"/>
              <a:cs typeface="Courier"/>
            </a:endParaRPr>
          </a:p>
          <a:p>
            <a:pPr marL="171450" indent="0">
              <a:buNone/>
            </a:pPr>
            <a:endParaRPr lang="en-US" sz="2400" dirty="0">
              <a:latin typeface="Courier"/>
              <a:cs typeface="Courier"/>
            </a:endParaRPr>
          </a:p>
          <a:p>
            <a:pPr marL="171450" indent="0">
              <a:buNone/>
            </a:pPr>
            <a:endParaRPr lang="en-US" sz="2400" dirty="0">
              <a:latin typeface="Courier"/>
              <a:cs typeface="Courier"/>
            </a:endParaRPr>
          </a:p>
          <a:p>
            <a:endParaRPr lang="en-US" sz="2400" dirty="0"/>
          </a:p>
          <a:p>
            <a:endParaRPr lang="en-US" sz="2400" dirty="0"/>
          </a:p>
          <a:p>
            <a:endParaRPr lang="en-US" sz="2400" dirty="0"/>
          </a:p>
          <a:p>
            <a:endParaRPr lang="en-US" sz="1600" dirty="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4 \</a:t>
            </a:r>
          </a:p>
          <a:p>
            <a:r>
              <a:rPr lang="en-US" dirty="0"/>
              <a:t>/Applications/</a:t>
            </a:r>
            <a:r>
              <a:rPr lang="en-US" dirty="0" err="1"/>
              <a:t>paraview.app</a:t>
            </a:r>
            <a:r>
              <a:rPr lang="en-US" dirty="0"/>
              <a:t>/Contents/bin/</a:t>
            </a:r>
            <a:r>
              <a:rPr lang="en-US" dirty="0" err="1"/>
              <a:t>pvserver</a:t>
            </a:r>
            <a:r>
              <a:rPr lang="en-US" dirty="0"/>
              <a:t> &amp;</a:t>
            </a:r>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pPr marL="171450" indent="0">
              <a:buNone/>
            </a:pPr>
            <a:endParaRPr lang="en-US" sz="2400" dirty="0"/>
          </a:p>
          <a:p>
            <a:r>
              <a:rPr lang="en-US" sz="2400" dirty="0"/>
              <a:t>Add Server</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Specify an TCP/IP path</a:t>
            </a:r>
          </a:p>
          <a:p>
            <a:r>
              <a:rPr lang="en-US" sz="2400" dirty="0"/>
              <a:t>Just change nick name to “my computer” in this case</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pPr marL="171450" indent="0">
              <a:buNone/>
            </a:pPr>
            <a:endParaRPr lang="en-US" sz="2400" dirty="0"/>
          </a:p>
          <a:p>
            <a:endParaRPr lang="en-US" sz="1600" dirty="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my computer</a:t>
            </a:r>
          </a:p>
        </p:txBody>
      </p:sp>
    </p:spTree>
    <p:extLst>
      <p:ext uri="{BB962C8B-B14F-4D97-AF65-F5344CB8AC3E}">
        <p14:creationId xmlns:p14="http://schemas.microsoft.com/office/powerpoint/2010/main" val="3083926233"/>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pvserver</a:t>
            </a:r>
            <a:r>
              <a:rPr lang="en-US" sz="2400" dirty="0"/>
              <a:t> already waiting, so keep </a:t>
            </a:r>
            <a:r>
              <a:rPr lang="en-US" sz="2400" dirty="0">
                <a:latin typeface="Courier"/>
                <a:cs typeface="Courier"/>
              </a:rPr>
              <a:t>Manual</a:t>
            </a:r>
            <a:r>
              <a:rPr lang="en-US" sz="2400" dirty="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endParaRPr lang="en-US" sz="2400" dirty="0"/>
          </a:p>
          <a:p>
            <a:pPr marL="171450" indent="0">
              <a:buNone/>
            </a:pPr>
            <a:endParaRPr lang="en-US" sz="2400" dirty="0"/>
          </a:p>
          <a:p>
            <a:r>
              <a:rPr lang="en-US" sz="2400" dirty="0"/>
              <a:t>Fetch Servers</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endParaRPr lang="en-US" sz="2400" dirty="0"/>
          </a:p>
          <a:p>
            <a:endParaRPr lang="en-US" sz="2400" dirty="0"/>
          </a:p>
          <a:p>
            <a:r>
              <a:rPr lang="en-US" sz="2400" dirty="0"/>
              <a:t>Prerequisites on local machine:</a:t>
            </a:r>
          </a:p>
          <a:p>
            <a:pPr lvl="1"/>
            <a:r>
              <a:rPr lang="en-US" sz="2200" dirty="0"/>
              <a:t>Windows - need Putty (i.e. </a:t>
            </a:r>
            <a:r>
              <a:rPr lang="en-US" sz="2200" dirty="0" err="1"/>
              <a:t>ssh</a:t>
            </a:r>
            <a:r>
              <a:rPr lang="en-US" sz="2200" dirty="0"/>
              <a:t>) for secure connection</a:t>
            </a:r>
          </a:p>
          <a:p>
            <a:pPr lvl="1"/>
            <a:r>
              <a:rPr lang="en-US" sz="2200" dirty="0"/>
              <a:t>Mac - need </a:t>
            </a:r>
            <a:r>
              <a:rPr lang="en-US" sz="2200" dirty="0" err="1"/>
              <a:t>XQuartz</a:t>
            </a:r>
            <a:r>
              <a:rPr lang="en-US" sz="2200" dirty="0"/>
              <a:t> (i.e. X11)  for login terminal </a:t>
            </a:r>
          </a:p>
          <a:p>
            <a:pPr lvl="1"/>
            <a:r>
              <a:rPr lang="en-US" sz="2200" dirty="0"/>
              <a:t>Linux - typically OK but do know ‘which </a:t>
            </a:r>
            <a:r>
              <a:rPr lang="en-US" sz="2200" dirty="0" err="1"/>
              <a:t>xterm</a:t>
            </a:r>
            <a:r>
              <a:rPr lang="en-US" sz="2200" dirty="0"/>
              <a:t>’</a:t>
            </a:r>
          </a:p>
          <a:p>
            <a:endParaRPr lang="en-US" sz="1600" dirty="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pPr marL="171450" indent="0">
              <a:buNone/>
            </a:pPr>
            <a:endParaRPr lang="en-US" sz="2400" dirty="0"/>
          </a:p>
          <a:p>
            <a:endParaRPr lang="en-US" sz="2400" dirty="0"/>
          </a:p>
          <a:p>
            <a:r>
              <a:rPr lang="en-US" sz="2400" dirty="0"/>
              <a:t>Select one</a:t>
            </a:r>
          </a:p>
          <a:p>
            <a:endParaRPr lang="en-US" sz="2400" dirty="0"/>
          </a:p>
          <a:p>
            <a:endParaRPr lang="en-US" sz="2400" dirty="0"/>
          </a:p>
          <a:p>
            <a:pPr marL="171450" indent="0">
              <a:buNone/>
            </a:pPr>
            <a:endParaRPr lang="en-US" sz="2400" dirty="0"/>
          </a:p>
          <a:p>
            <a:r>
              <a:rPr lang="en-US" sz="2400" dirty="0"/>
              <a:t>Import it</a:t>
            </a:r>
          </a:p>
          <a:p>
            <a:endParaRPr lang="en-US" sz="2400" dirty="0"/>
          </a:p>
          <a:p>
            <a:endParaRPr lang="en-US" sz="1600" dirty="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Click </a:t>
            </a:r>
            <a:r>
              <a:rPr lang="en-US" sz="2400" dirty="0">
                <a:latin typeface="Courier"/>
                <a:cs typeface="Courier"/>
              </a:rPr>
              <a:t>Connect </a:t>
            </a:r>
            <a:r>
              <a:rPr lang="en-US" sz="2400" dirty="0"/>
              <a:t>then</a:t>
            </a:r>
          </a:p>
          <a:p>
            <a:endParaRPr lang="en-US" sz="1000" dirty="0"/>
          </a:p>
          <a:p>
            <a:r>
              <a:rPr lang="en-US" sz="2400" dirty="0"/>
              <a:t>Configure session</a:t>
            </a:r>
          </a:p>
          <a:p>
            <a:pPr lvl="1"/>
            <a:r>
              <a:rPr lang="en-US" sz="2200" dirty="0"/>
              <a:t>Local terminal and </a:t>
            </a:r>
            <a:r>
              <a:rPr lang="en-US" sz="2200" dirty="0" err="1"/>
              <a:t>ssh</a:t>
            </a:r>
            <a:r>
              <a:rPr lang="en-US" sz="2200" dirty="0"/>
              <a:t> exes</a:t>
            </a:r>
          </a:p>
          <a:p>
            <a:pPr lvl="1"/>
            <a:r>
              <a:rPr lang="en-US" sz="2200" dirty="0"/>
              <a:t>ParaView version</a:t>
            </a:r>
            <a:endParaRPr lang="en-US" sz="2400" dirty="0"/>
          </a:p>
          <a:p>
            <a:pPr lvl="1"/>
            <a:r>
              <a:rPr lang="en-US" sz="2200" dirty="0"/>
              <a:t>Remote username</a:t>
            </a:r>
          </a:p>
          <a:p>
            <a:pPr lvl="1"/>
            <a:r>
              <a:rPr lang="en-US" sz="2200" dirty="0"/>
              <a:t>Number of nodes</a:t>
            </a:r>
          </a:p>
          <a:p>
            <a:pPr lvl="1"/>
            <a:r>
              <a:rPr lang="en-US" sz="2200" dirty="0"/>
              <a:t>Amount of time</a:t>
            </a:r>
          </a:p>
          <a:p>
            <a:pPr lvl="1"/>
            <a:r>
              <a:rPr lang="en-US" sz="2200" dirty="0"/>
              <a:t>Remote project</a:t>
            </a:r>
            <a:endParaRPr lang="en-US" sz="2400" dirty="0"/>
          </a:p>
          <a:p>
            <a:pPr lvl="1"/>
            <a:r>
              <a:rPr lang="en-US" sz="2200" dirty="0"/>
              <a:t>Site specific options</a:t>
            </a:r>
          </a:p>
          <a:p>
            <a:pPr lvl="1"/>
            <a:endParaRPr lang="en-US" sz="1000" dirty="0"/>
          </a:p>
          <a:p>
            <a:r>
              <a:rPr lang="en-US" sz="2400" dirty="0"/>
              <a:t>Click </a:t>
            </a:r>
            <a:r>
              <a:rPr lang="en-US" sz="2400" dirty="0">
                <a:latin typeface="Courier"/>
                <a:cs typeface="Courier"/>
              </a:rPr>
              <a:t>OK</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Enter credentials</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Once logged in, wait for job to reach top of queue. 3D View will return then.</a:t>
            </a:r>
          </a:p>
          <a:p>
            <a:r>
              <a:rPr lang="en-US" sz="2400" dirty="0"/>
              <a:t>File -&gt; Open, is remote system’s file system, otherwise about the same as normal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Inspector</a:t>
            </a:r>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a:ea typeface="ＭＳ Ｐゴシック" pitchFamily="-107" charset="-128"/>
              </a:rPr>
              <a:t>Automatic for Structured Meshes.</a:t>
            </a:r>
          </a:p>
          <a:p>
            <a:r>
              <a:rPr lang="en-US" dirty="0">
                <a:ea typeface="ＭＳ Ｐゴシック" pitchFamily="-107" charset="-128"/>
              </a:rPr>
              <a:t>Partitioning/ghost cells for unstructured is “manual.”</a:t>
            </a:r>
          </a:p>
          <a:p>
            <a:r>
              <a:rPr lang="en-US" dirty="0">
                <a:ea typeface="ＭＳ Ｐゴシック" pitchFamily="-107" charset="-128"/>
              </a:rPr>
              <a:t>Use Ghost Level Generator to create</a:t>
            </a:r>
          </a:p>
          <a:p>
            <a:r>
              <a:rPr lang="en-US" dirty="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a:ea typeface="ＭＳ Ｐゴシック" pitchFamily="-107" charset="-128"/>
              </a:rPr>
              <a:t>Structured Data</a:t>
            </a:r>
          </a:p>
          <a:p>
            <a:pPr lvl="1"/>
            <a:r>
              <a:rPr lang="en-US">
                <a:ea typeface="ＭＳ Ｐゴシック" pitchFamily="-107" charset="-128"/>
              </a:rPr>
              <a:t>Try for max 20 M cell/processor.</a:t>
            </a:r>
          </a:p>
          <a:p>
            <a:pPr lvl="1"/>
            <a:r>
              <a:rPr lang="en-US">
                <a:ea typeface="ＭＳ Ｐゴシック" pitchFamily="-107" charset="-128"/>
              </a:rPr>
              <a:t>Shoot for 5 – 10 M cell/processor.</a:t>
            </a:r>
          </a:p>
          <a:p>
            <a:r>
              <a:rPr lang="en-US">
                <a:ea typeface="ＭＳ Ｐゴシック" pitchFamily="-107" charset="-128"/>
              </a:rPr>
              <a:t>Unstructured Data</a:t>
            </a:r>
          </a:p>
          <a:p>
            <a:pPr lvl="1"/>
            <a:r>
              <a:rPr lang="en-US">
                <a:ea typeface="ＭＳ Ｐゴシック" pitchFamily="-107" charset="-128"/>
              </a:rPr>
              <a:t>Try for max 1 M cell/processor.</a:t>
            </a:r>
          </a:p>
          <a:p>
            <a:pPr lvl="1"/>
            <a:r>
              <a:rPr lang="en-US">
                <a:ea typeface="ＭＳ Ｐゴシック" pitchFamily="-107" charset="-128"/>
              </a:rPr>
              <a:t>Shoot for 250 – 500 K cell/processor.</a:t>
            </a:r>
          </a:p>
        </p:txBody>
      </p:sp>
    </p:spTree>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a:ea typeface="ＭＳ Ｐゴシック" pitchFamily="-107" charset="-128"/>
              </a:rPr>
              <a:t>Pipeline may cause data to be copied, created, converted.</a:t>
            </a:r>
          </a:p>
          <a:p>
            <a:r>
              <a:rPr lang="en-US">
                <a:ea typeface="ＭＳ Ｐゴシック" pitchFamily="-107" charset="-128"/>
              </a:rPr>
              <a:t>This advice </a:t>
            </a:r>
            <a:r>
              <a:rPr lang="en-US" b="1">
                <a:ea typeface="ＭＳ Ｐゴシック" pitchFamily="-107" charset="-128"/>
              </a:rPr>
              <a:t>only for dealing with very large amounts of data</a:t>
            </a:r>
            <a:r>
              <a:rPr lang="en-US">
                <a:ea typeface="ＭＳ Ｐゴシック" pitchFamily="-107" charset="-128"/>
              </a:rPr>
              <a:t>.</a:t>
            </a:r>
          </a:p>
          <a:p>
            <a:pPr lvl="1"/>
            <a:r>
              <a:rPr lang="en-US">
                <a:ea typeface="ＭＳ Ｐゴシック" pitchFamily="-107" charset="-128"/>
              </a:rPr>
              <a:t>Remaining available memory is low.</a:t>
            </a:r>
          </a:p>
        </p:txBody>
      </p:sp>
    </p:spTree>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a:ea typeface="ＭＳ Ｐゴシック" pitchFamily="-107" charset="-128"/>
              </a:rPr>
              <a:t>Append Datasets</a:t>
            </a:r>
          </a:p>
          <a:p>
            <a:r>
              <a:rPr lang="en-US" sz="2400">
                <a:ea typeface="ＭＳ Ｐゴシック" pitchFamily="-107" charset="-128"/>
              </a:rPr>
              <a:t>Append Geometry</a:t>
            </a:r>
          </a:p>
          <a:p>
            <a:r>
              <a:rPr lang="en-US" sz="2400">
                <a:ea typeface="ＭＳ Ｐゴシック" pitchFamily="-107" charset="-128"/>
              </a:rPr>
              <a:t>Clean</a:t>
            </a:r>
          </a:p>
          <a:p>
            <a:r>
              <a:rPr lang="en-US" sz="2400">
                <a:ea typeface="ＭＳ Ｐゴシック" pitchFamily="-107" charset="-128"/>
              </a:rPr>
              <a:t>Clean to Grid</a:t>
            </a:r>
          </a:p>
          <a:p>
            <a:r>
              <a:rPr lang="en-US" sz="2400">
                <a:ea typeface="ＭＳ Ｐゴシック" pitchFamily="-107" charset="-128"/>
              </a:rPr>
              <a:t>Connectivity</a:t>
            </a:r>
          </a:p>
          <a:p>
            <a:r>
              <a:rPr lang="en-US" sz="2400">
                <a:ea typeface="ＭＳ Ｐゴシック" pitchFamily="-107" charset="-128"/>
              </a:rPr>
              <a:t>D3</a:t>
            </a:r>
          </a:p>
          <a:p>
            <a:r>
              <a:rPr lang="en-US" sz="2400">
                <a:ea typeface="ＭＳ Ｐゴシック" pitchFamily="-107" charset="-128"/>
              </a:rPr>
              <a:t>Delaunay 2D/3D</a:t>
            </a:r>
          </a:p>
          <a:p>
            <a:r>
              <a:rPr lang="en-US" sz="2400">
                <a:ea typeface="ＭＳ Ｐゴシック" pitchFamily="-107" charset="-128"/>
              </a:rPr>
              <a:t>Extract Edges</a:t>
            </a:r>
          </a:p>
          <a:p>
            <a:r>
              <a:rPr lang="en-US" sz="2400">
                <a:ea typeface="ＭＳ Ｐゴシック" pitchFamily="-107" charset="-128"/>
              </a:rPr>
              <a:t>Linear Extrusion</a:t>
            </a:r>
          </a:p>
          <a:p>
            <a:r>
              <a:rPr lang="en-US" sz="240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a:ea typeface="ＭＳ Ｐゴシック" pitchFamily="-107" charset="-128"/>
              </a:rPr>
              <a:t>Reflect</a:t>
            </a:r>
          </a:p>
          <a:p>
            <a:r>
              <a:rPr lang="en-US" sz="2400">
                <a:ea typeface="ＭＳ Ｐゴシック" pitchFamily="-107" charset="-128"/>
              </a:rPr>
              <a:t>Rotational Extrusion</a:t>
            </a:r>
          </a:p>
          <a:p>
            <a:r>
              <a:rPr lang="en-US" sz="2400">
                <a:ea typeface="ＭＳ Ｐゴシック" pitchFamily="-107" charset="-128"/>
              </a:rPr>
              <a:t>Shrink</a:t>
            </a:r>
          </a:p>
          <a:p>
            <a:r>
              <a:rPr lang="en-US" sz="2400">
                <a:ea typeface="ＭＳ Ｐゴシック" pitchFamily="-107" charset="-128"/>
              </a:rPr>
              <a:t>Smooth</a:t>
            </a:r>
          </a:p>
          <a:p>
            <a:r>
              <a:rPr lang="en-US" sz="2400">
                <a:ea typeface="ＭＳ Ｐゴシック" pitchFamily="-107" charset="-128"/>
              </a:rPr>
              <a:t>Subdivide</a:t>
            </a:r>
          </a:p>
          <a:p>
            <a:r>
              <a:rPr lang="en-US" sz="2400">
                <a:ea typeface="ＭＳ Ｐゴシック" pitchFamily="-107" charset="-128"/>
              </a:rPr>
              <a:t>Tessellate</a:t>
            </a:r>
          </a:p>
          <a:p>
            <a:r>
              <a:rPr lang="en-US" sz="2400">
                <a:ea typeface="ＭＳ Ｐゴシック" pitchFamily="-107" charset="-128"/>
              </a:rPr>
              <a:t>Tetrahedralize</a:t>
            </a:r>
          </a:p>
          <a:p>
            <a:r>
              <a:rPr lang="en-US" sz="2400">
                <a:ea typeface="ＭＳ Ｐゴシック" pitchFamily="-107" charset="-128"/>
              </a:rPr>
              <a:t>Triangle Strips</a:t>
            </a:r>
          </a:p>
          <a:p>
            <a:r>
              <a:rPr lang="en-US" sz="2400">
                <a:ea typeface="ＭＳ Ｐゴシック" pitchFamily="-107" charset="-128"/>
              </a:rPr>
              <a:t>Triangulate</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2" name="Text Box 10"/>
          <p:cNvSpPr txBox="1">
            <a:spLocks noChangeArrowheads="1"/>
          </p:cNvSpPr>
          <p:nvPr/>
        </p:nvSpPr>
        <p:spPr bwMode="auto">
          <a:xfrm>
            <a:off x="168275" y="4998243"/>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
        <p:nvSpPr>
          <p:cNvPr id="41993" name="Line 11"/>
          <p:cNvSpPr>
            <a:spLocks noChangeShapeType="1"/>
          </p:cNvSpPr>
          <p:nvPr/>
        </p:nvSpPr>
        <p:spPr bwMode="auto">
          <a:xfrm flipV="1">
            <a:off x="1295400" y="1752600"/>
            <a:ext cx="1143000" cy="0"/>
          </a:xfrm>
          <a:prstGeom prst="line">
            <a:avLst/>
          </a:prstGeom>
          <a:noFill/>
          <a:ln w="19050">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19050">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19050">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19050">
            <a:solidFill>
              <a:srgbClr val="FF0000"/>
            </a:solidFill>
            <a:round/>
            <a:headEnd/>
            <a:tailEnd/>
          </a:ln>
        </p:spPr>
        <p:txBody>
          <a:bodyPr/>
          <a:lstStyle/>
          <a:p>
            <a:endParaRPr lang="en-US"/>
          </a:p>
        </p:txBody>
      </p:sp>
      <p:sp>
        <p:nvSpPr>
          <p:cNvPr id="41997" name="Line 15"/>
          <p:cNvSpPr>
            <a:spLocks noChangeShapeType="1"/>
          </p:cNvSpPr>
          <p:nvPr/>
        </p:nvSpPr>
        <p:spPr bwMode="auto">
          <a:xfrm flipV="1">
            <a:off x="1187450" y="5163079"/>
            <a:ext cx="3536950" cy="18521"/>
          </a:xfrm>
          <a:prstGeom prst="line">
            <a:avLst/>
          </a:prstGeom>
          <a:noFill/>
          <a:ln w="19050">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19050">
            <a:solidFill>
              <a:srgbClr val="FF0000"/>
            </a:solidFill>
            <a:round/>
            <a:headEnd/>
            <a:tailEnd/>
          </a:ln>
        </p:spPr>
        <p:txBody>
          <a:bodyPr/>
          <a:lstStyle/>
          <a:p>
            <a:endParaRPr lang="en-US"/>
          </a:p>
        </p:txBody>
      </p:sp>
    </p:spTree>
    <p:extLst>
      <p:ext uri="{BB962C8B-B14F-4D97-AF65-F5344CB8AC3E}">
        <p14:creationId xmlns:p14="http://schemas.microsoft.com/office/powerpoint/2010/main" val="3288808540"/>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a:ea typeface="ＭＳ Ｐゴシック" pitchFamily="-107" charset="-128"/>
              </a:rPr>
              <a:t>Clip </a:t>
            </a:r>
          </a:p>
          <a:p>
            <a:r>
              <a:rPr lang="en-US">
                <a:ea typeface="ＭＳ Ｐゴシック" pitchFamily="-107" charset="-128"/>
              </a:rPr>
              <a:t>Decimate</a:t>
            </a:r>
          </a:p>
          <a:p>
            <a:r>
              <a:rPr lang="en-US">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a:ea typeface="ＭＳ Ｐゴシック" pitchFamily="-107" charset="-128"/>
              </a:rPr>
              <a:t>Extract Selection</a:t>
            </a:r>
          </a:p>
          <a:p>
            <a:r>
              <a:rPr lang="en-US">
                <a:ea typeface="ＭＳ Ｐゴシック" pitchFamily="-107" charset="-128"/>
              </a:rPr>
              <a:t>Quadric Clustering</a:t>
            </a:r>
          </a:p>
          <a:p>
            <a:r>
              <a:rPr lang="en-US">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a:ea typeface="ＭＳ Ｐゴシック" pitchFamily="-107" charset="-128"/>
              </a:rPr>
              <a:t>Cell Centers</a:t>
            </a:r>
          </a:p>
          <a:p>
            <a:r>
              <a:rPr lang="en-US">
                <a:ea typeface="ＭＳ Ｐゴシック" pitchFamily="-107" charset="-128"/>
              </a:rPr>
              <a:t>Contour </a:t>
            </a:r>
          </a:p>
          <a:p>
            <a:r>
              <a:rPr lang="en-US">
                <a:ea typeface="ＭＳ Ｐゴシック" pitchFamily="-107" charset="-128"/>
              </a:rPr>
              <a:t>Extract CTH Fragments</a:t>
            </a:r>
          </a:p>
          <a:p>
            <a:r>
              <a:rPr lang="en-US">
                <a:ea typeface="ＭＳ Ｐゴシック" pitchFamily="-107" charset="-128"/>
              </a:rPr>
              <a:t>Extract CTH Parts</a:t>
            </a:r>
          </a:p>
          <a:p>
            <a:r>
              <a:rPr lang="en-US">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a:ea typeface="ＭＳ Ｐゴシック" pitchFamily="-107" charset="-128"/>
              </a:rPr>
              <a:t>Feature Edges</a:t>
            </a:r>
          </a:p>
          <a:p>
            <a:r>
              <a:rPr lang="en-US">
                <a:ea typeface="ＭＳ Ｐゴシック" pitchFamily="-107" charset="-128"/>
              </a:rPr>
              <a:t>Mask Points</a:t>
            </a:r>
          </a:p>
          <a:p>
            <a:r>
              <a:rPr lang="en-US">
                <a:ea typeface="ＭＳ Ｐゴシック" pitchFamily="-107" charset="-128"/>
              </a:rPr>
              <a:t>Outline (curvilinear)</a:t>
            </a:r>
          </a:p>
          <a:p>
            <a:r>
              <a:rPr lang="en-US">
                <a:ea typeface="ＭＳ Ｐゴシック" pitchFamily="-107" charset="-128"/>
              </a:rPr>
              <a:t>Slice </a:t>
            </a:r>
          </a:p>
          <a:p>
            <a:r>
              <a:rPr lang="en-US">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a:ea typeface="ＭＳ Ｐゴシック" pitchFamily="-107" charset="-128"/>
              </a:rPr>
              <a:t>Block Scalars</a:t>
            </a:r>
          </a:p>
          <a:p>
            <a:pPr>
              <a:lnSpc>
                <a:spcPct val="90000"/>
              </a:lnSpc>
            </a:pPr>
            <a:r>
              <a:rPr lang="en-US" sz="2400">
                <a:ea typeface="ＭＳ Ｐゴシック" pitchFamily="-107" charset="-128"/>
              </a:rPr>
              <a:t>Calculator </a:t>
            </a:r>
          </a:p>
          <a:p>
            <a:pPr>
              <a:lnSpc>
                <a:spcPct val="90000"/>
              </a:lnSpc>
            </a:pPr>
            <a:r>
              <a:rPr lang="en-US" sz="2400">
                <a:ea typeface="ＭＳ Ｐゴシック" pitchFamily="-107" charset="-128"/>
              </a:rPr>
              <a:t>Cell Data to Point Data</a:t>
            </a:r>
          </a:p>
          <a:p>
            <a:pPr>
              <a:lnSpc>
                <a:spcPct val="90000"/>
              </a:lnSpc>
            </a:pPr>
            <a:r>
              <a:rPr lang="en-US" sz="2400">
                <a:ea typeface="ＭＳ Ｐゴシック" pitchFamily="-107" charset="-128"/>
              </a:rPr>
              <a:t>Compute Derivatives</a:t>
            </a:r>
          </a:p>
          <a:p>
            <a:pPr>
              <a:lnSpc>
                <a:spcPct val="90000"/>
              </a:lnSpc>
            </a:pPr>
            <a:r>
              <a:rPr lang="en-US" sz="2400">
                <a:ea typeface="ＭＳ Ｐゴシック" pitchFamily="-107" charset="-128"/>
              </a:rPr>
              <a:t>Curvature</a:t>
            </a:r>
          </a:p>
          <a:p>
            <a:pPr>
              <a:lnSpc>
                <a:spcPct val="90000"/>
              </a:lnSpc>
            </a:pPr>
            <a:r>
              <a:rPr lang="en-US" sz="2400">
                <a:ea typeface="ＭＳ Ｐゴシック" pitchFamily="-107" charset="-128"/>
              </a:rPr>
              <a:t>Elevation</a:t>
            </a:r>
          </a:p>
          <a:p>
            <a:pPr>
              <a:lnSpc>
                <a:spcPct val="90000"/>
              </a:lnSpc>
            </a:pPr>
            <a:r>
              <a:rPr lang="en-US" sz="2400">
                <a:ea typeface="ＭＳ Ｐゴシック" pitchFamily="-107" charset="-128"/>
              </a:rPr>
              <a:t>Generate Ids</a:t>
            </a:r>
          </a:p>
          <a:p>
            <a:pPr>
              <a:lnSpc>
                <a:spcPct val="90000"/>
              </a:lnSpc>
            </a:pPr>
            <a:r>
              <a:rPr lang="en-US" sz="2400">
                <a:ea typeface="ＭＳ Ｐゴシック" pitchFamily="-107" charset="-128"/>
              </a:rPr>
              <a:t>Gen. Surface Normals</a:t>
            </a:r>
          </a:p>
          <a:p>
            <a:pPr>
              <a:lnSpc>
                <a:spcPct val="90000"/>
              </a:lnSpc>
            </a:pPr>
            <a:r>
              <a:rPr lang="en-US" sz="2400">
                <a:ea typeface="ＭＳ Ｐゴシック" pitchFamily="-107" charset="-128"/>
              </a:rPr>
              <a:t>Gradient</a:t>
            </a:r>
          </a:p>
          <a:p>
            <a:pPr>
              <a:lnSpc>
                <a:spcPct val="90000"/>
              </a:lnSpc>
            </a:pPr>
            <a:r>
              <a:rPr lang="en-US" sz="2400">
                <a:ea typeface="ＭＳ Ｐゴシック" pitchFamily="-107" charset="-128"/>
              </a:rPr>
              <a:t>Level Scalars</a:t>
            </a:r>
          </a:p>
          <a:p>
            <a:pPr>
              <a:lnSpc>
                <a:spcPct val="90000"/>
              </a:lnSpc>
            </a:pPr>
            <a:r>
              <a:rPr lang="en-US" sz="2400">
                <a:ea typeface="ＭＳ Ｐゴシック" pitchFamily="-107" charset="-128"/>
              </a:rPr>
              <a:t>Median</a:t>
            </a:r>
          </a:p>
          <a:p>
            <a:pPr>
              <a:lnSpc>
                <a:spcPct val="90000"/>
              </a:lnSpc>
            </a:pPr>
            <a:r>
              <a:rPr lang="en-US" sz="240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a:ea typeface="ＭＳ Ｐゴシック" pitchFamily="-107" charset="-128"/>
              </a:rPr>
              <a:t>Octree Depth Limit</a:t>
            </a:r>
          </a:p>
          <a:p>
            <a:pPr>
              <a:lnSpc>
                <a:spcPct val="90000"/>
              </a:lnSpc>
            </a:pPr>
            <a:r>
              <a:rPr lang="en-US" sz="2400">
                <a:ea typeface="ＭＳ Ｐゴシック" pitchFamily="-107" charset="-128"/>
              </a:rPr>
              <a:t>Octree Depth Scalars</a:t>
            </a:r>
          </a:p>
          <a:p>
            <a:pPr>
              <a:lnSpc>
                <a:spcPct val="90000"/>
              </a:lnSpc>
            </a:pPr>
            <a:r>
              <a:rPr lang="en-US" sz="2400">
                <a:ea typeface="ＭＳ Ｐゴシック" pitchFamily="-107" charset="-128"/>
              </a:rPr>
              <a:t>Point Data to Cell Data</a:t>
            </a:r>
          </a:p>
          <a:p>
            <a:pPr>
              <a:lnSpc>
                <a:spcPct val="90000"/>
              </a:lnSpc>
            </a:pPr>
            <a:r>
              <a:rPr lang="en-US" sz="2400">
                <a:ea typeface="ＭＳ Ｐゴシック" pitchFamily="-107" charset="-128"/>
              </a:rPr>
              <a:t>Process Id Scalars</a:t>
            </a:r>
          </a:p>
          <a:p>
            <a:pPr>
              <a:lnSpc>
                <a:spcPct val="90000"/>
              </a:lnSpc>
            </a:pPr>
            <a:r>
              <a:rPr lang="en-US" sz="2400">
                <a:ea typeface="ＭＳ Ｐゴシック" pitchFamily="-107" charset="-128"/>
              </a:rPr>
              <a:t>Random Vectors</a:t>
            </a:r>
          </a:p>
          <a:p>
            <a:pPr>
              <a:lnSpc>
                <a:spcPct val="90000"/>
              </a:lnSpc>
            </a:pPr>
            <a:r>
              <a:rPr lang="en-US" sz="2400">
                <a:ea typeface="ＭＳ Ｐゴシック" pitchFamily="-107" charset="-128"/>
              </a:rPr>
              <a:t>Resample with dataset</a:t>
            </a:r>
          </a:p>
          <a:p>
            <a:pPr>
              <a:lnSpc>
                <a:spcPct val="90000"/>
              </a:lnSpc>
            </a:pPr>
            <a:r>
              <a:rPr lang="en-US" sz="2400">
                <a:ea typeface="ＭＳ Ｐゴシック" pitchFamily="-107" charset="-128"/>
              </a:rPr>
              <a:t>Surface Flow</a:t>
            </a:r>
          </a:p>
          <a:p>
            <a:pPr>
              <a:lnSpc>
                <a:spcPct val="90000"/>
              </a:lnSpc>
            </a:pPr>
            <a:r>
              <a:rPr lang="en-US" sz="2400">
                <a:ea typeface="ＭＳ Ｐゴシック" pitchFamily="-107" charset="-128"/>
              </a:rPr>
              <a:t>Surface Vectors</a:t>
            </a:r>
          </a:p>
          <a:p>
            <a:pPr>
              <a:lnSpc>
                <a:spcPct val="90000"/>
              </a:lnSpc>
            </a:pPr>
            <a:r>
              <a:rPr lang="en-US" sz="2400">
                <a:ea typeface="ＭＳ Ｐゴシック" pitchFamily="-107" charset="-128"/>
              </a:rPr>
              <a:t>Texture Map to…</a:t>
            </a:r>
          </a:p>
          <a:p>
            <a:pPr>
              <a:lnSpc>
                <a:spcPct val="90000"/>
              </a:lnSpc>
            </a:pPr>
            <a:r>
              <a:rPr lang="en-US" sz="2400">
                <a:ea typeface="ＭＳ Ｐゴシック" pitchFamily="-107" charset="-128"/>
              </a:rPr>
              <a:t>Transform</a:t>
            </a:r>
          </a:p>
          <a:p>
            <a:pPr>
              <a:lnSpc>
                <a:spcPct val="90000"/>
              </a:lnSpc>
            </a:pPr>
            <a:r>
              <a:rPr lang="en-US" sz="2400">
                <a:ea typeface="ＭＳ Ｐゴシック" pitchFamily="-107" charset="-128"/>
              </a:rPr>
              <a:t>Warp (scalar)</a:t>
            </a:r>
          </a:p>
          <a:p>
            <a:pPr>
              <a:lnSpc>
                <a:spcPct val="90000"/>
              </a:lnSpc>
            </a:pPr>
            <a:r>
              <a:rPr lang="en-US" sz="240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ea typeface="ＭＳ Ｐゴシック" pitchFamily="-107" charset="-128"/>
              </a:rPr>
              <a:t>Total Shallow Copy or</a:t>
            </a:r>
            <a:br>
              <a:rPr lang="en-US">
                <a:ea typeface="ＭＳ Ｐゴシック" pitchFamily="-107" charset="-128"/>
              </a:rPr>
            </a:br>
            <a:r>
              <a:rPr lang="en-US">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a:ea typeface="ＭＳ Ｐゴシック" pitchFamily="-107" charset="-128"/>
              </a:rPr>
              <a:t>Annotate Time</a:t>
            </a:r>
          </a:p>
          <a:p>
            <a:r>
              <a:rPr lang="en-US" sz="2400">
                <a:ea typeface="ＭＳ Ｐゴシック" pitchFamily="-107" charset="-128"/>
              </a:rPr>
              <a:t>Append Attributes</a:t>
            </a:r>
          </a:p>
          <a:p>
            <a:r>
              <a:rPr lang="en-US" sz="2400">
                <a:ea typeface="ＭＳ Ｐゴシック" pitchFamily="-107" charset="-128"/>
              </a:rPr>
              <a:t>Extract Block</a:t>
            </a:r>
          </a:p>
          <a:p>
            <a:r>
              <a:rPr lang="en-US" sz="2400">
                <a:ea typeface="ＭＳ Ｐゴシック" pitchFamily="-107" charset="-128"/>
              </a:rPr>
              <a:t>Extract Datasets</a:t>
            </a:r>
          </a:p>
          <a:p>
            <a:r>
              <a:rPr lang="en-US" sz="2400">
                <a:ea typeface="ＭＳ Ｐゴシック" pitchFamily="-107" charset="-128"/>
              </a:rPr>
              <a:t>Extract Level </a:t>
            </a:r>
          </a:p>
          <a:p>
            <a:r>
              <a:rPr lang="en-US" sz="2400">
                <a:ea typeface="ＭＳ Ｐゴシック" pitchFamily="-107" charset="-128"/>
              </a:rPr>
              <a:t>Glyph </a:t>
            </a:r>
          </a:p>
          <a:p>
            <a:r>
              <a:rPr lang="en-US" sz="2400">
                <a:ea typeface="ＭＳ Ｐゴシック" pitchFamily="-107" charset="-128"/>
              </a:rPr>
              <a:t>Group Datasets </a:t>
            </a:r>
          </a:p>
          <a:p>
            <a:r>
              <a:rPr lang="en-US" sz="2400">
                <a:ea typeface="ＭＳ Ｐゴシック" pitchFamily="-107" charset="-128"/>
              </a:rPr>
              <a:t>Histogram</a:t>
            </a:r>
          </a:p>
          <a:p>
            <a:r>
              <a:rPr lang="en-US" sz="2400">
                <a:ea typeface="ＭＳ Ｐゴシック" pitchFamily="-107" charset="-128"/>
              </a:rPr>
              <a:t>Integrate Variables</a:t>
            </a:r>
          </a:p>
          <a:p>
            <a:r>
              <a:rPr lang="en-US" sz="2400">
                <a:ea typeface="ＭＳ Ｐゴシック" pitchFamily="-107" charset="-128"/>
              </a:rPr>
              <a:t>Normal Glyphs</a:t>
            </a:r>
          </a:p>
          <a:p>
            <a:r>
              <a:rPr lang="en-US" sz="240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a:ea typeface="ＭＳ Ｐゴシック" pitchFamily="-107" charset="-128"/>
              </a:rPr>
              <a:t>Outline Corners</a:t>
            </a:r>
          </a:p>
          <a:p>
            <a:r>
              <a:rPr lang="en-US" sz="2400">
                <a:ea typeface="ＭＳ Ｐゴシック" pitchFamily="-107" charset="-128"/>
              </a:rPr>
              <a:t>Plot Global Variables Over Time</a:t>
            </a:r>
          </a:p>
          <a:p>
            <a:r>
              <a:rPr lang="en-US" sz="2400">
                <a:ea typeface="ＭＳ Ｐゴシック" pitchFamily="-107" charset="-128"/>
              </a:rPr>
              <a:t>Plot Over Line</a:t>
            </a:r>
          </a:p>
          <a:p>
            <a:r>
              <a:rPr lang="en-US" sz="2400">
                <a:ea typeface="ＭＳ Ｐゴシック" pitchFamily="-107" charset="-128"/>
              </a:rPr>
              <a:t>Plot Selection Over Time</a:t>
            </a:r>
          </a:p>
          <a:p>
            <a:r>
              <a:rPr lang="en-US" sz="2400">
                <a:ea typeface="ＭＳ Ｐゴシック" pitchFamily="-107" charset="-128"/>
              </a:rPr>
              <a:t>Probe Location</a:t>
            </a:r>
          </a:p>
          <a:p>
            <a:r>
              <a:rPr lang="en-US" sz="2400">
                <a:ea typeface="ＭＳ Ｐゴシック" pitchFamily="-107" charset="-128"/>
              </a:rPr>
              <a:t>Temporal Shift Scale</a:t>
            </a:r>
          </a:p>
          <a:p>
            <a:r>
              <a:rPr lang="en-US" sz="2400">
                <a:ea typeface="ＭＳ Ｐゴシック" pitchFamily="-107" charset="-128"/>
              </a:rPr>
              <a:t>Temporal Snap-to-Time-Steps</a:t>
            </a:r>
          </a:p>
          <a:p>
            <a:r>
              <a:rPr lang="en-US" sz="240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a:ea typeface="ＭＳ Ｐゴシック" pitchFamily="-107" charset="-128"/>
              </a:rPr>
              <a:t>Temporal Filters</a:t>
            </a:r>
          </a:p>
          <a:p>
            <a:pPr lvl="1"/>
            <a:r>
              <a:rPr lang="en-US">
                <a:ea typeface="ＭＳ Ｐゴシック" pitchFamily="-107" charset="-128"/>
              </a:rPr>
              <a:t>Temporal Interpolator</a:t>
            </a:r>
          </a:p>
          <a:p>
            <a:pPr lvl="1"/>
            <a:r>
              <a:rPr lang="en-US">
                <a:ea typeface="ＭＳ Ｐゴシック" pitchFamily="-107" charset="-128"/>
              </a:rPr>
              <a:t>Particle Tracer</a:t>
            </a:r>
          </a:p>
          <a:p>
            <a:pPr lvl="1"/>
            <a:r>
              <a:rPr lang="en-US">
                <a:ea typeface="ＭＳ Ｐゴシック" pitchFamily="-107" charset="-128"/>
              </a:rPr>
              <a:t>Temporal Cache</a:t>
            </a:r>
          </a:p>
          <a:p>
            <a:r>
              <a:rPr lang="en-US">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a:ea typeface="ＭＳ Ｐゴシック" pitchFamily="-107" charset="-128"/>
              </a:rPr>
              <a:t>Reduce dimensionality early.</a:t>
            </a:r>
          </a:p>
          <a:p>
            <a:pPr lvl="1"/>
            <a:r>
              <a:rPr lang="en-US" dirty="0">
                <a:ea typeface="ＭＳ Ｐゴシック" pitchFamily="-107" charset="-128"/>
              </a:rPr>
              <a:t>Contour and slice “see” inside volumes.</a:t>
            </a:r>
          </a:p>
          <a:p>
            <a:r>
              <a:rPr lang="en-US" dirty="0">
                <a:ea typeface="ＭＳ Ｐゴシック" pitchFamily="-107" charset="-128"/>
              </a:rPr>
              <a:t>Prefer data reduction over extraction.</a:t>
            </a:r>
          </a:p>
          <a:p>
            <a:pPr lvl="1"/>
            <a:r>
              <a:rPr lang="en-US" dirty="0">
                <a:ea typeface="ＭＳ Ｐゴシック" pitchFamily="-107" charset="-128"/>
              </a:rPr>
              <a:t>Slice instead of Clip.</a:t>
            </a:r>
          </a:p>
          <a:p>
            <a:pPr lvl="1"/>
            <a:r>
              <a:rPr lang="en-US" dirty="0">
                <a:ea typeface="ＭＳ Ｐゴシック" pitchFamily="-107" charset="-128"/>
              </a:rPr>
              <a:t>Contour instead of Threshold.</a:t>
            </a:r>
          </a:p>
          <a:p>
            <a:r>
              <a:rPr lang="en-US" dirty="0">
                <a:ea typeface="ＭＳ Ｐゴシック" pitchFamily="-107" charset="-128"/>
              </a:rPr>
              <a:t>Only extract when reducing an order of magnitude or more.</a:t>
            </a:r>
          </a:p>
          <a:p>
            <a:pPr lvl="1"/>
            <a:r>
              <a:rPr lang="en-US" dirty="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a:ea typeface="ＭＳ Ｐゴシック" pitchFamily="-107" charset="-128"/>
              </a:rPr>
              <a:t>Experiment with subsampled data.</a:t>
            </a:r>
          </a:p>
          <a:p>
            <a:pPr lvl="1"/>
            <a:r>
              <a:rPr lang="en-US">
                <a:ea typeface="ＭＳ Ｐゴシック" pitchFamily="-107" charset="-128"/>
              </a:rPr>
              <a:t>Extract Subset</a:t>
            </a:r>
          </a:p>
          <a:p>
            <a:r>
              <a:rPr lang="en-US">
                <a:ea typeface="ＭＳ Ｐゴシック" pitchFamily="-107" charset="-128"/>
              </a:rPr>
              <a:t>Use caution.</a:t>
            </a:r>
          </a:p>
          <a:p>
            <a:pPr lvl="1"/>
            <a:r>
              <a:rPr lang="en-US">
                <a:ea typeface="ＭＳ Ｐゴシック" pitchFamily="-107" charset="-128"/>
              </a:rPr>
              <a:t>Subsampled data may be lacking.</a:t>
            </a:r>
          </a:p>
          <a:p>
            <a:pPr lvl="1"/>
            <a:r>
              <a:rPr lang="en-US">
                <a:ea typeface="ＭＳ Ｐゴシック" pitchFamily="-107" charset="-128"/>
              </a:rPr>
              <a:t>Use full data to draw final conclusions.</a:t>
            </a:r>
          </a:p>
        </p:txBody>
      </p:sp>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compact</a:t>
            </a:r>
          </a:p>
          <a:p>
            <a:endParaRPr lang="en-US" dirty="0">
              <a:ea typeface="ＭＳ Ｐゴシック" pitchFamily="-107" charset="-128"/>
            </a:endParaRPr>
          </a:p>
          <a:p>
            <a:r>
              <a:rPr lang="en-US" dirty="0">
                <a:ea typeface="ＭＳ Ｐゴシック" pitchFamily="-107" charset="-128"/>
              </a:rPr>
              <a:t>Efficiently copies values onto regular grid</a:t>
            </a:r>
          </a:p>
          <a:p>
            <a:pPr marL="457200" lvl="1" indent="0">
              <a:buNone/>
            </a:pPr>
            <a:endParaRPr lang="en-US" dirty="0">
              <a:ea typeface="ＭＳ Ｐゴシック" pitchFamily="-107" charset="-128"/>
            </a:endParaRPr>
          </a:p>
          <a:p>
            <a:r>
              <a:rPr lang="en-US" dirty="0">
                <a:ea typeface="ＭＳ Ｐゴシック" pitchFamily="-107" charset="-128"/>
              </a:rPr>
              <a:t>Can </a:t>
            </a:r>
            <a:r>
              <a:rPr lang="en-US" dirty="0" err="1">
                <a:ea typeface="ＭＳ Ｐゴシック" pitchFamily="-107" charset="-128"/>
              </a:rPr>
              <a:t>downsample</a:t>
            </a:r>
            <a:r>
              <a:rPr lang="en-US" dirty="0">
                <a:ea typeface="ＭＳ Ｐゴシック" pitchFamily="-107" charset="-128"/>
              </a:rPr>
              <a:t> at same time</a:t>
            </a:r>
          </a:p>
          <a:p>
            <a:endParaRPr lang="en-US" dirty="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a:t>Resample To</a:t>
            </a:r>
            <a:br>
              <a:rPr lang="en-US" dirty="0"/>
            </a:br>
            <a:r>
              <a:rPr lang="en-US" dirty="0"/>
              <a:t>Image</a:t>
            </a:r>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a:ea typeface="ＭＳ Ｐゴシック" pitchFamily="-107" charset="-128"/>
              </a:rPr>
              <a:t>Still Render</a:t>
            </a:r>
          </a:p>
          <a:p>
            <a:pPr lvl="1"/>
            <a:r>
              <a:rPr lang="en-US" dirty="0">
                <a:ea typeface="ＭＳ Ｐゴシック" pitchFamily="-107" charset="-128"/>
              </a:rPr>
              <a:t>Full detail render.</a:t>
            </a:r>
          </a:p>
          <a:p>
            <a:r>
              <a:rPr lang="en-US" dirty="0">
                <a:ea typeface="ＭＳ Ｐゴシック" pitchFamily="-107" charset="-128"/>
              </a:rPr>
              <a:t>Interactive Render</a:t>
            </a:r>
          </a:p>
          <a:p>
            <a:pPr lvl="1"/>
            <a:r>
              <a:rPr lang="en-US" dirty="0">
                <a:ea typeface="ＭＳ Ｐゴシック" pitchFamily="-107" charset="-128"/>
              </a:rPr>
              <a:t>Sacrifices detail for speed.</a:t>
            </a:r>
          </a:p>
          <a:p>
            <a:pPr lvl="1"/>
            <a:r>
              <a:rPr lang="en-US" dirty="0">
                <a:ea typeface="ＭＳ Ｐゴシック" pitchFamily="-107" charset="-128"/>
              </a:rPr>
              <a:t>Provides quick rendering rate.</a:t>
            </a:r>
          </a:p>
          <a:p>
            <a:pPr lvl="1"/>
            <a:r>
              <a:rPr lang="en-US" dirty="0">
                <a:ea typeface="ＭＳ Ｐゴシック" pitchFamily="-107" charset="-128"/>
              </a:rPr>
              <a:t>Used when interacting with 3D view.</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a:ea typeface="ＭＳ Ｐゴシック" pitchFamily="-107" charset="-128"/>
              </a:rPr>
              <a:t>Introduction</a:t>
            </a:r>
          </a:p>
          <a:p>
            <a:r>
              <a:rPr lang="en-US" dirty="0">
                <a:ea typeface="ＭＳ Ｐゴシック" pitchFamily="-107" charset="-128"/>
              </a:rPr>
              <a:t>Basic Usage</a:t>
            </a:r>
          </a:p>
          <a:p>
            <a:r>
              <a:rPr lang="en-US" dirty="0">
                <a:ea typeface="ＭＳ Ｐゴシック" pitchFamily="-107" charset="-128"/>
              </a:rPr>
              <a:t>Batch Scripting</a:t>
            </a:r>
          </a:p>
          <a:p>
            <a:r>
              <a:rPr lang="en-US" dirty="0">
                <a:ea typeface="ＭＳ Ｐゴシック" pitchFamily="-107" charset="-128"/>
              </a:rPr>
              <a:t>Visualizing Large Models</a:t>
            </a:r>
          </a:p>
          <a:p>
            <a:r>
              <a:rPr lang="en-US" dirty="0">
                <a:ea typeface="ＭＳ Ｐゴシック" pitchFamily="-107" charset="-128"/>
              </a:rPr>
              <a:t>Catalyst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a:ea typeface="ＭＳ Ｐゴシック" pitchFamily="-107" charset="-128"/>
              </a:rPr>
              <a:t>Geometric decimation</a:t>
            </a:r>
          </a:p>
          <a:p>
            <a:r>
              <a:rPr lang="en-US" dirty="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a:t>Default Decimation</a:t>
                </a:r>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a:t>Maximum Decimation</a:t>
                </a:r>
              </a:p>
            </p:txBody>
          </p:sp>
        </p:grpSp>
      </p:grpSp>
    </p:spTree>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a:t>
            </a:r>
            <a:r>
              <a:rPr lang="en-US" sz="2800" dirty="0">
                <a:ea typeface="ＭＳ Ｐゴシック" pitchFamily="-107" charset="-128"/>
              </a:rPr>
              <a:t>, </a:t>
            </a:r>
            <a:r>
              <a:rPr lang="en-US" sz="2800" dirty="0">
                <a:latin typeface="Verdana"/>
                <a:ea typeface="ＭＳ Ｐゴシック" pitchFamily="-107" charset="-128"/>
                <a:cs typeface="Verdana"/>
              </a:rPr>
              <a:t>Render View</a:t>
            </a:r>
          </a:p>
        </p:txBody>
      </p:sp>
    </p:spTree>
  </p:cSld>
  <p:clrMapOvr>
    <a:masterClrMapping/>
  </p:clrMapOvr>
  <p:transitio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a:ea typeface="ＭＳ Ｐゴシック" pitchFamily="-107" charset="-128"/>
              </a:rPr>
              <a:t>ParaView’s parallel rendering overhead proportional to image size.</a:t>
            </a:r>
          </a:p>
          <a:p>
            <a:r>
              <a:rPr lang="en-US">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 Render View</a:t>
            </a:r>
          </a:p>
        </p:txBody>
      </p:sp>
    </p:spTree>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a:ea typeface="ＭＳ Ｐゴシック" pitchFamily="-107" charset="-128"/>
              </a:rPr>
              <a:t>Use display lists for GPU, off for CPU.</a:t>
            </a:r>
          </a:p>
          <a:p>
            <a:r>
              <a:rPr lang="en-US" dirty="0">
                <a:ea typeface="ＭＳ Ｐゴシック" pitchFamily="-107" charset="-128"/>
              </a:rPr>
              <a:t>Try outline instead of decimated geometry.</a:t>
            </a:r>
          </a:p>
          <a:p>
            <a:pPr lvl="1"/>
            <a:r>
              <a:rPr lang="en-US" dirty="0">
                <a:ea typeface="ＭＳ Ｐゴシック" pitchFamily="-107" charset="-128"/>
              </a:rPr>
              <a:t>Also try lowering decimation factor.</a:t>
            </a:r>
          </a:p>
          <a:p>
            <a:r>
              <a:rPr lang="en-US" dirty="0">
                <a:ea typeface="ＭＳ Ｐゴシック" pitchFamily="-107" charset="-128"/>
              </a:rPr>
              <a:t>Avoid shipping large data back to client.</a:t>
            </a:r>
          </a:p>
          <a:p>
            <a:r>
              <a:rPr lang="en-US" dirty="0">
                <a:ea typeface="ＭＳ Ｐゴシック" pitchFamily="-107" charset="-128"/>
              </a:rPr>
              <a:t>Turn on </a:t>
            </a:r>
            <a:r>
              <a:rPr lang="en-US" dirty="0" err="1">
                <a:ea typeface="ＭＳ Ｐゴシック" pitchFamily="-107" charset="-128"/>
              </a:rPr>
              <a:t>subsampling</a:t>
            </a:r>
            <a:r>
              <a:rPr lang="en-US" dirty="0">
                <a:ea typeface="ＭＳ Ｐゴシック" pitchFamily="-107" charset="-128"/>
              </a:rPr>
              <a:t>.</a:t>
            </a:r>
          </a:p>
          <a:p>
            <a:r>
              <a:rPr lang="en-US" dirty="0">
                <a:ea typeface="ＭＳ Ｐゴシック" pitchFamily="-107" charset="-128"/>
              </a:rPr>
              <a:t>Image Compression on.</a:t>
            </a:r>
          </a:p>
        </p:txBody>
      </p:sp>
    </p:spTree>
  </p:cSld>
  <p:clrMapOvr>
    <a:masterClrMapping/>
  </p:clrMapOvr>
  <p:transition>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Low Bandwidth</a:t>
            </a:r>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a:t>Try </a:t>
            </a:r>
            <a:r>
              <a:rPr lang="en-US" dirty="0" err="1"/>
              <a:t>Zlib</a:t>
            </a:r>
            <a:r>
              <a:rPr lang="en-US" dirty="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High Latency</a:t>
            </a:r>
          </a:p>
        </p:txBody>
      </p:sp>
      <p:sp>
        <p:nvSpPr>
          <p:cNvPr id="3" name="Content Placeholder 2"/>
          <p:cNvSpPr>
            <a:spLocks noGrp="1"/>
          </p:cNvSpPr>
          <p:nvPr>
            <p:ph idx="1"/>
          </p:nvPr>
        </p:nvSpPr>
        <p:spPr/>
        <p:txBody>
          <a:bodyPr/>
          <a:lstStyle/>
          <a:p>
            <a:r>
              <a:rPr lang="en-US" dirty="0"/>
              <a:t>Turn up Remote Render Threshold.</a:t>
            </a:r>
          </a:p>
          <a:p>
            <a:pPr lvl="1"/>
            <a:r>
              <a:rPr lang="en-US" dirty="0"/>
              <a:t>Allow more data to go to client.</a:t>
            </a:r>
          </a:p>
          <a:p>
            <a:r>
              <a:rPr lang="en-US" dirty="0"/>
              <a:t>Play with the LOD Threshold and LOD Resolution to control geometry sent to client.</a:t>
            </a:r>
          </a:p>
          <a:p>
            <a:r>
              <a:rPr lang="en-US" dirty="0"/>
              <a:t>Turn on Use outline for LOD rendering if decimated geometry too big for client.</a:t>
            </a:r>
          </a:p>
          <a:p>
            <a:r>
              <a:rPr lang="en-US" dirty="0"/>
              <a:t>Try turning on interactive render delay.</a:t>
            </a:r>
          </a:p>
        </p:txBody>
      </p:sp>
    </p:spTree>
    <p:extLst>
      <p:ext uri="{BB962C8B-B14F-4D97-AF65-F5344CB8AC3E}">
        <p14:creationId xmlns:p14="http://schemas.microsoft.com/office/powerpoint/2010/main" val="1796380145"/>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4138084657"/>
      </p:ext>
    </p:extLst>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906222361"/>
              </p:ext>
            </p:extLst>
          </p:nvPr>
        </p:nvGraphicFramePr>
        <p:xfrm>
          <a:off x="304801" y="1600200"/>
          <a:ext cx="8610599" cy="434848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714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238359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r>
              <a:rPr lang="en-US" dirty="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3519333789"/>
      </p:ext>
    </p:extLst>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ext uri="{D42A27DB-BD31-4B8C-83A1-F6EECF244321}">
                <p14:modId xmlns:p14="http://schemas.microsoft.com/office/powerpoint/2010/main" val="3989554252"/>
              </p:ext>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1602697731"/>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2585767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54368630"/>
      </p:ext>
    </p:extLst>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214</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2749726662"/>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ext uri="{D42A27DB-BD31-4B8C-83A1-F6EECF244321}">
                <p14:modId xmlns:p14="http://schemas.microsoft.com/office/powerpoint/2010/main" val="2976941181"/>
              </p:ext>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77829998"/>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6738369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8526"/>
                    </a14:imgEffect>
                  </a14:imgLayer>
                </a14:imgProps>
              </a:ex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116483597"/>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2720868712"/>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654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a:ea typeface="ＭＳ Ｐゴシック" pitchFamily="-107" charset="-128"/>
              </a:rPr>
              <a:t>Drag left, middle, right buttons for rotate, pan, zoom.</a:t>
            </a:r>
          </a:p>
          <a:p>
            <a:pPr lvl="1"/>
            <a:r>
              <a:rPr lang="en-US" dirty="0">
                <a:ea typeface="ＭＳ Ｐゴシック" pitchFamily="-107" charset="-128"/>
              </a:rPr>
              <a:t>Also use Shift, Ctrl, Alt modifiers.</a:t>
            </a:r>
          </a:p>
          <a:p>
            <a:pPr lvl="1"/>
            <a:r>
              <a:rPr lang="en-US" dirty="0">
                <a:ea typeface="ＭＳ Ｐゴシック" pitchFamily="-107" charset="-128"/>
              </a:rPr>
              <a:t>Also try holding down x, y, or z.</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18058853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04256631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171583058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260354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902865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16304963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798984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2795784095"/>
      </p:ext>
    </p:extLst>
  </p:cSld>
  <p:clrMapOvr>
    <a:masterClrMapping/>
  </p:clrMapOvr>
  <p:transition>
    <p:fad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3964822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32317237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1129740097"/>
      </p:ext>
    </p:extLst>
  </p:cSld>
  <p:clrMapOvr>
    <a:masterClrMapping/>
  </p:clrMapOvr>
  <p:transition>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a:ea typeface="ＭＳ Ｐゴシック" pitchFamily="-107" charset="-128"/>
              </a:rPr>
              <a:t>ParaView’s</a:t>
            </a:r>
            <a:r>
              <a:rPr lang="en-US" dirty="0">
                <a:ea typeface="ＭＳ Ｐゴシック" pitchFamily="-107" charset="-128"/>
              </a:rPr>
              <a:t> documentation page.</a:t>
            </a:r>
          </a:p>
          <a:p>
            <a:pPr lvl="1"/>
            <a:r>
              <a:rPr lang="en-US" dirty="0">
                <a:ea typeface="ＭＳ Ｐゴシック" pitchFamily="-107" charset="-128"/>
                <a:hlinkClick r:id="rId3"/>
              </a:rPr>
              <a:t>http://www.paraview.org/documentation</a:t>
            </a:r>
            <a:r>
              <a:rPr lang="en-US" dirty="0">
                <a:ea typeface="ＭＳ Ｐゴシック" pitchFamily="-107" charset="-128"/>
              </a:rPr>
              <a:t> </a:t>
            </a:r>
          </a:p>
          <a:p>
            <a:r>
              <a:rPr lang="en-US" i="1" dirty="0">
                <a:ea typeface="ＭＳ Ｐゴシック" pitchFamily="-107" charset="-128"/>
              </a:rPr>
              <a:t>The ParaView User’s Guide</a:t>
            </a:r>
          </a:p>
          <a:p>
            <a:r>
              <a:rPr lang="en-US" dirty="0">
                <a:ea typeface="ＭＳ Ｐゴシック" pitchFamily="-107" charset="-128"/>
                <a:hlinkClick r:id="rId4"/>
              </a:rPr>
              <a:t>http://www.paraview.org/Wiki/ParaView</a:t>
            </a:r>
            <a:endParaRPr lang="en-US" dirty="0">
              <a:ea typeface="ＭＳ Ｐゴシック" pitchFamily="-107" charset="-128"/>
              <a:hlinkClick r:id="rId5"/>
            </a:endParaRPr>
          </a:p>
          <a:p>
            <a:r>
              <a:rPr lang="en-US" sz="2000" dirty="0">
                <a:ea typeface="ＭＳ Ｐゴシック" pitchFamily="-107" charset="-128"/>
                <a:hlinkClick r:id="rId5"/>
              </a:rPr>
              <a:t>http://www.paraview.org/Wiki/Setting_up_a_ParaView_Server</a:t>
            </a:r>
            <a:r>
              <a:rPr lang="en-US" dirty="0">
                <a:ea typeface="ＭＳ Ｐゴシック" pitchFamily="-107" charset="-128"/>
              </a:rPr>
              <a:t> </a:t>
            </a:r>
          </a:p>
        </p:txBody>
      </p:sp>
    </p:spTree>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a:ea typeface="ＭＳ Ｐゴシック" pitchFamily="-107" charset="-128"/>
              </a:rPr>
              <a:t>Will Schroeder, Ken Martin, and Bill Lorensen.  </a:t>
            </a:r>
            <a:r>
              <a:rPr lang="en-US" i="1">
                <a:ea typeface="ＭＳ Ｐゴシック" pitchFamily="-107" charset="-128"/>
              </a:rPr>
              <a:t>The Visualization Toolkit</a:t>
            </a:r>
            <a:r>
              <a:rPr lang="en-US">
                <a:ea typeface="ＭＳ Ｐゴシック" pitchFamily="-107" charset="-128"/>
              </a:rPr>
              <a:t>.  Kitware, Inc., fourth edition, 2006. </a:t>
            </a:r>
          </a:p>
          <a:p>
            <a:r>
              <a:rPr lang="en-US">
                <a:ea typeface="ＭＳ Ｐゴシック" pitchFamily="-107" charset="-128"/>
              </a:rPr>
              <a:t>Kitware Inc.  </a:t>
            </a:r>
            <a:r>
              <a:rPr lang="en-US" i="1">
                <a:ea typeface="ＭＳ Ｐゴシック" pitchFamily="-107" charset="-128"/>
              </a:rPr>
              <a:t>The VTK User’s Guide</a:t>
            </a:r>
            <a:r>
              <a:rPr lang="en-US">
                <a:ea typeface="ＭＳ Ｐゴシック" pitchFamily="-107" charset="-128"/>
              </a:rPr>
              <a:t>.  Kitware, Inc., 2006.</a:t>
            </a:r>
          </a:p>
          <a:p>
            <a:r>
              <a:rPr lang="en-US">
                <a:ea typeface="ＭＳ Ｐゴシック" pitchFamily="-107" charset="-128"/>
              </a:rPr>
              <a:t>Jasmin Blanchette and Mark Summerfield.  </a:t>
            </a:r>
            <a:r>
              <a:rPr lang="en-US" i="1">
                <a:ea typeface="ＭＳ Ｐゴシック" pitchFamily="-107" charset="-128"/>
              </a:rPr>
              <a:t>C++ GUI Programming with Qt 4</a:t>
            </a:r>
            <a:r>
              <a:rPr lang="en-US">
                <a:ea typeface="ＭＳ Ｐゴシック" pitchFamily="-107" charset="-128"/>
              </a:rPr>
              <a:t>.  Prentice Hall, 2006.</a:t>
            </a:r>
          </a:p>
        </p:txBody>
      </p:sp>
    </p:spTree>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 Survey of Visualization Pipelines.” </a:t>
            </a:r>
            <a:r>
              <a:rPr lang="en-US" sz="2400" i="1" dirty="0">
                <a:ea typeface="ＭＳ Ｐゴシック" pitchFamily="-107" charset="-128"/>
              </a:rPr>
              <a:t>IEEE Transactions on Visualization and Computer Graphics</a:t>
            </a:r>
            <a:r>
              <a:rPr lang="en-US" sz="2400" dirty="0">
                <a:ea typeface="ＭＳ Ｐゴシック" pitchFamily="-107" charset="-128"/>
              </a:rPr>
              <a:t>, 19(3), March 2013. DOI 10.1109/TVCG.2012.133.</a:t>
            </a:r>
          </a:p>
          <a:p>
            <a:pPr>
              <a:lnSpc>
                <a:spcPct val="80000"/>
              </a:lnSpc>
            </a:pPr>
            <a:r>
              <a:rPr lang="en-US" sz="2400" dirty="0">
                <a:ea typeface="ＭＳ Ｐゴシック" pitchFamily="-107" charset="-128"/>
              </a:rPr>
              <a:t>James Ahrens, Charles Law, Will Schroeder, Ken Martin, and Michael </a:t>
            </a:r>
            <a:r>
              <a:rPr lang="en-US" sz="2400" dirty="0" err="1">
                <a:ea typeface="ＭＳ Ｐゴシック" pitchFamily="-107" charset="-128"/>
              </a:rPr>
              <a:t>Papka</a:t>
            </a:r>
            <a:r>
              <a:rPr lang="en-US" sz="2400" dirty="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a:ea typeface="ＭＳ Ｐゴシック" pitchFamily="-107" charset="-128"/>
              </a:rPr>
              <a:t>James Ahrens, Kristi </a:t>
            </a:r>
            <a:r>
              <a:rPr lang="en-US" sz="2400" dirty="0" err="1">
                <a:ea typeface="ＭＳ Ｐゴシック" pitchFamily="-107" charset="-128"/>
              </a:rPr>
              <a:t>Brislawn</a:t>
            </a:r>
            <a:r>
              <a:rPr lang="en-US" sz="2400" dirty="0">
                <a:ea typeface="ＭＳ Ｐゴシック" pitchFamily="-107" charset="-128"/>
              </a:rPr>
              <a:t>, Ken Martin,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C. Charles Law, and Michael </a:t>
            </a:r>
            <a:r>
              <a:rPr lang="en-US" sz="2400" dirty="0" err="1">
                <a:ea typeface="ＭＳ Ｐゴシック" pitchFamily="-107" charset="-128"/>
              </a:rPr>
              <a:t>Papka</a:t>
            </a:r>
            <a:r>
              <a:rPr lang="en-US" sz="2400" dirty="0">
                <a:ea typeface="ＭＳ Ｐゴシック" pitchFamily="-107" charset="-128"/>
              </a:rPr>
              <a:t>.  “Large-Scale Data Visualization Using Parallel Data Streaming.”  </a:t>
            </a:r>
            <a:r>
              <a:rPr lang="en-US" sz="2400" i="1" dirty="0">
                <a:ea typeface="ＭＳ Ｐゴシック" pitchFamily="-107" charset="-128"/>
              </a:rPr>
              <a:t>IEEE Computer Graphics and Applications</a:t>
            </a:r>
            <a:r>
              <a:rPr lang="en-US" sz="2400" dirty="0">
                <a:ea typeface="ＭＳ Ｐゴシック" pitchFamily="-107" charset="-128"/>
              </a:rPr>
              <a:t>, 21(4): 34–41, July/August 2001.</a:t>
            </a:r>
          </a:p>
        </p:txBody>
      </p:sp>
    </p:spTree>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a:ea typeface="ＭＳ Ｐゴシック" pitchFamily="-107" charset="-128"/>
              </a:rPr>
              <a:t>Further Reading</a:t>
            </a:r>
            <a:br>
              <a:rPr lang="en-US" dirty="0">
                <a:ea typeface="ＭＳ Ｐゴシック" pitchFamily="-107" charset="-128"/>
              </a:rPr>
            </a:br>
            <a:r>
              <a:rPr lang="en-US" dirty="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a:ea typeface="ＭＳ Ｐゴシック" pitchFamily="-107" charset="-128"/>
              </a:rPr>
              <a:t>James P. Ahrens, </a:t>
            </a:r>
            <a:r>
              <a:rPr lang="en-US" sz="2400" dirty="0" err="1">
                <a:ea typeface="ＭＳ Ｐゴシック" pitchFamily="-107" charset="-128"/>
              </a:rPr>
              <a:t>Nehal</a:t>
            </a:r>
            <a:r>
              <a:rPr lang="en-US" sz="2400" dirty="0">
                <a:ea typeface="ＭＳ Ｐゴシック" pitchFamily="-107" charset="-128"/>
              </a:rPr>
              <a:t> Desai, Patrick S. </a:t>
            </a:r>
            <a:r>
              <a:rPr lang="en-US" sz="2400" dirty="0" err="1">
                <a:ea typeface="ＭＳ Ｐゴシック" pitchFamily="-107" charset="-128"/>
              </a:rPr>
              <a:t>McCormic</a:t>
            </a:r>
            <a:r>
              <a:rPr lang="en-US" sz="2400" dirty="0">
                <a:ea typeface="ＭＳ Ｐゴシック" pitchFamily="-107" charset="-128"/>
              </a:rPr>
              <a:t>, Ken Martin, and Jonathan </a:t>
            </a:r>
            <a:r>
              <a:rPr lang="en-US" sz="2400" dirty="0" err="1">
                <a:ea typeface="ＭＳ Ｐゴシック" pitchFamily="-107" charset="-128"/>
              </a:rPr>
              <a:t>Woodring</a:t>
            </a:r>
            <a:r>
              <a:rPr lang="en-US" sz="2400" dirty="0">
                <a:ea typeface="ＭＳ Ｐゴシック" pitchFamily="-107" charset="-128"/>
              </a:rPr>
              <a:t>.  “A Modular, Extensible Visualization System Architecture for Culled, Prioritized Data Streaming.”  </a:t>
            </a:r>
            <a:r>
              <a:rPr lang="en-US" sz="2400" i="1" dirty="0">
                <a:ea typeface="ＭＳ Ｐゴシック" pitchFamily="-107" charset="-128"/>
              </a:rPr>
              <a:t>Visualization and Data Analysis 2007, Proceedings of SPIE-IS&amp;T Electronic Imaging</a:t>
            </a:r>
            <a:r>
              <a:rPr lang="en-US" sz="2400" dirty="0">
                <a:ea typeface="ＭＳ Ｐゴシック" pitchFamily="-107" charset="-128"/>
              </a:rPr>
              <a:t>, </a:t>
            </a:r>
            <a:r>
              <a:rPr lang="en-US" sz="2400" dirty="0" err="1">
                <a:ea typeface="ＭＳ Ｐゴシック" pitchFamily="-107" charset="-128"/>
              </a:rPr>
              <a:t>pg</a:t>
            </a:r>
            <a:r>
              <a:rPr lang="en-US" sz="2400" dirty="0">
                <a:ea typeface="ＭＳ Ｐゴシック" pitchFamily="-107" charset="-128"/>
              </a:rPr>
              <a:t> 64950I-1–12, January 2007.</a:t>
            </a:r>
          </a:p>
          <a:p>
            <a:pPr>
              <a:lnSpc>
                <a:spcPct val="90000"/>
              </a:lnSpc>
            </a:pPr>
            <a:r>
              <a:rPr lang="en-US" sz="2400" dirty="0">
                <a:ea typeface="ＭＳ Ｐゴシック" pitchFamily="-107" charset="-128"/>
              </a:rPr>
              <a:t>John </a:t>
            </a:r>
            <a:r>
              <a:rPr lang="en-US" sz="2400" dirty="0" err="1">
                <a:ea typeface="ＭＳ Ｐゴシック" pitchFamily="-107" charset="-128"/>
              </a:rPr>
              <a:t>Biddiscombe</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 Martin, Kenneth Moreland, and David Thompson.  “Time Dependent Processing in a Parallel Pipeline Architecture.” </a:t>
            </a:r>
            <a:r>
              <a:rPr lang="en-US" sz="2400" i="1" dirty="0">
                <a:ea typeface="ＭＳ Ｐゴシック" pitchFamily="-107" charset="-128"/>
              </a:rPr>
              <a:t>IEEE Visualization 2007</a:t>
            </a:r>
            <a:r>
              <a:rPr lang="en-US" sz="2400" dirty="0">
                <a:ea typeface="ＭＳ Ｐゴシック" pitchFamily="-107" charset="-128"/>
              </a:rPr>
              <a:t>.  October 2007. </a:t>
            </a:r>
          </a:p>
        </p:txBody>
      </p:sp>
    </p:spTree>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a:ea typeface="ＭＳ Ｐゴシック" pitchFamily="-107" charset="-128"/>
              </a:rPr>
              <a:t>Kenneth Moreland, Brian Wylie, and Constantine Pavlakos.  “Sort-Last Parallel Rendering for Viewing Extremely Large Data Sets on Tile Displays.”  </a:t>
            </a:r>
            <a:r>
              <a:rPr lang="en-US" sz="2400" i="1">
                <a:ea typeface="ＭＳ Ｐゴシック" pitchFamily="-107" charset="-128"/>
              </a:rPr>
              <a:t>Proceedings of IEEE 2001 Symposium on Parallel and Large-Data Visualization and Graphics</a:t>
            </a:r>
            <a:r>
              <a:rPr lang="en-US" sz="2400">
                <a:ea typeface="ＭＳ Ｐゴシック" pitchFamily="-107" charset="-128"/>
              </a:rPr>
              <a:t>, pg. 85–92, October 2001.</a:t>
            </a:r>
          </a:p>
          <a:p>
            <a:pPr>
              <a:lnSpc>
                <a:spcPct val="80000"/>
              </a:lnSpc>
            </a:pPr>
            <a:r>
              <a:rPr lang="en-US" sz="2400">
                <a:ea typeface="ＭＳ Ｐゴシック" pitchFamily="-107" charset="-128"/>
              </a:rPr>
              <a:t>Kenneth Moreland and David Thompson.  “From Cluster to Wall with VTK.”  </a:t>
            </a:r>
            <a:r>
              <a:rPr lang="en-US" sz="2400" i="1">
                <a:ea typeface="ＭＳ Ｐゴシック" pitchFamily="-107" charset="-128"/>
              </a:rPr>
              <a:t>Proceddings of IEEE 2003 Symposium on Parallel and Large-Data Visualization and Graphics</a:t>
            </a:r>
            <a:r>
              <a:rPr lang="en-US" sz="2400">
                <a:ea typeface="ＭＳ Ｐゴシック" pitchFamily="-107" charset="-128"/>
              </a:rPr>
              <a:t>, pg. 25–31, October 2003.</a:t>
            </a:r>
          </a:p>
          <a:p>
            <a:pPr>
              <a:lnSpc>
                <a:spcPct val="80000"/>
              </a:lnSpc>
            </a:pPr>
            <a:r>
              <a:rPr lang="en-US" sz="2400">
                <a:ea typeface="ＭＳ Ｐゴシック" pitchFamily="-107" charset="-128"/>
              </a:rPr>
              <a:t>Kenneth Moreland, Lisa Avila, and Lee Ann Fisk.  “Parallel Unstructured Volume Rendering in ParaView.”  </a:t>
            </a:r>
            <a:r>
              <a:rPr lang="en-US" sz="2400" i="1">
                <a:ea typeface="ＭＳ Ｐゴシック" pitchFamily="-107" charset="-128"/>
              </a:rPr>
              <a:t>Visualization and Data Analysis 2007, Proceedings of SPIE-IS&amp;T Electronic Imaging</a:t>
            </a:r>
            <a:r>
              <a:rPr lang="en-US" sz="240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Click </a:t>
            </a:r>
            <a:r>
              <a:rPr lang="en-US" dirty="0">
                <a:latin typeface="Verdana" panose="020B0604030504040204" pitchFamily="34" charset="0"/>
                <a:ea typeface="Verdana" panose="020B0604030504040204" pitchFamily="34" charset="0"/>
                <a:cs typeface="Verdana" panose="020B0604030504040204" pitchFamily="34" charset="0"/>
              </a:rPr>
              <a:t>Auto Apply</a:t>
            </a:r>
            <a:r>
              <a:rPr lang="en-US" dirty="0">
                <a:ea typeface="ＭＳ Ｐゴシック" pitchFamily="-107" charset="-128"/>
                <a:cs typeface="Times New Roman" pitchFamily="-107" charset="0"/>
              </a:rPr>
              <a:t>.</a:t>
            </a:r>
          </a:p>
          <a:p>
            <a:pPr marL="781050" indent="-609600">
              <a:buFontTx/>
              <a:buAutoNum type="arabicPeriod"/>
            </a:pPr>
            <a:r>
              <a:rPr lang="en-US" dirty="0">
                <a:ea typeface="ＭＳ Ｐゴシック" pitchFamily="-107" charset="-128"/>
                <a:cs typeface="Times New Roman" pitchFamily="-107" charset="0"/>
              </a:rPr>
              <a:t>Change the </a:t>
            </a:r>
            <a:r>
              <a:rPr lang="en-US" dirty="0">
                <a:latin typeface="Verdana" panose="020B0604030504040204" pitchFamily="34" charset="0"/>
                <a:ea typeface="Verdana" panose="020B0604030504040204" pitchFamily="34" charset="0"/>
                <a:cs typeface="Verdana" panose="020B0604030504040204" pitchFamily="34" charset="0"/>
              </a:rPr>
              <a:t>Resolution</a:t>
            </a:r>
            <a:r>
              <a:rPr lang="en-US" dirty="0">
                <a:ea typeface="ＭＳ Ｐゴシック" pitchFamily="-107" charset="-128"/>
                <a:cs typeface="Times New Roman" pitchFamily="-107" charset="0"/>
              </a:rPr>
              <a:t> parameter again.</a:t>
            </a:r>
          </a:p>
          <a:p>
            <a:pPr marL="781050" indent="-609600">
              <a:buFontTx/>
              <a:buAutoNum type="arabicPeriod"/>
            </a:pPr>
            <a:r>
              <a:rPr lang="en-US" dirty="0">
                <a:ea typeface="ＭＳ Ｐゴシック" pitchFamily="-107" charset="-128"/>
                <a:cs typeface="Times New Roman" pitchFamily="-107" charset="0"/>
              </a:rPr>
              <a:t>Note that the visualization automatically updates without having to hit </a:t>
            </a:r>
            <a:r>
              <a:rPr lang="en-US" dirty="0">
                <a:latin typeface="Verdana" panose="020B0604030504040204" pitchFamily="34" charset="0"/>
                <a:ea typeface="Verdana" panose="020B0604030504040204" pitchFamily="34" charset="0"/>
                <a:cs typeface="Verdana" panose="020B0604030504040204" pitchFamily="34" charset="0"/>
              </a:rPr>
              <a:t>Apply</a:t>
            </a:r>
            <a:r>
              <a:rPr lang="en-US" dirty="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a:p>
            <a:pPr marL="685800" indent="-514350">
              <a:buFont typeface="+mj-lt"/>
              <a:buAutoNum type="arabicPeriod"/>
            </a:pPr>
            <a:r>
              <a:rPr lang="en-US" dirty="0"/>
              <a:t>Scroll down to the </a:t>
            </a:r>
            <a:r>
              <a:rPr lang="en-US" dirty="0">
                <a:latin typeface="Verdana"/>
                <a:cs typeface="Verdana"/>
              </a:rPr>
              <a:t>View</a:t>
            </a:r>
            <a:r>
              <a:rPr lang="en-US" dirty="0"/>
              <a:t> group.</a:t>
            </a:r>
          </a:p>
          <a:p>
            <a:pPr marL="685800" indent="-514350">
              <a:buFont typeface="+mj-lt"/>
              <a:buAutoNum type="arabicPeriod"/>
            </a:pPr>
            <a:r>
              <a:rPr lang="en-US" dirty="0"/>
              <a:t>Turn on the </a:t>
            </a:r>
            <a:r>
              <a:rPr lang="en-US" dirty="0">
                <a:latin typeface="Verdana" panose="020B0604030504040204" pitchFamily="34" charset="0"/>
                <a:ea typeface="Verdana" panose="020B0604030504040204" pitchFamily="34" charset="0"/>
                <a:cs typeface="Verdana" panose="020B0604030504040204" pitchFamily="34" charset="0"/>
              </a:rPr>
              <a:t>Axis Grid</a:t>
            </a:r>
            <a:r>
              <a:rPr lang="en-US" dirty="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a:ea typeface="ＭＳ Ｐゴシック" pitchFamily="-107" charset="-128"/>
              </a:rPr>
              <a:t>Install </a:t>
            </a:r>
            <a:r>
              <a:rPr lang="en-US" dirty="0" err="1">
                <a:ea typeface="ＭＳ Ｐゴシック" pitchFamily="-107" charset="-128"/>
              </a:rPr>
              <a:t>ParaView</a:t>
            </a:r>
            <a:r>
              <a:rPr lang="en-US" dirty="0">
                <a:ea typeface="ＭＳ Ｐゴシック" pitchFamily="-107" charset="-128"/>
              </a:rPr>
              <a:t> 5.2.</a:t>
            </a:r>
          </a:p>
          <a:p>
            <a:pPr lvl="1"/>
            <a:r>
              <a:rPr lang="en-US" sz="2600" dirty="0">
                <a:ea typeface="ＭＳ Ｐゴシック" pitchFamily="-107" charset="-128"/>
                <a:hlinkClick r:id="rId3"/>
              </a:rPr>
              <a:t>http://www.paraview.org</a:t>
            </a:r>
            <a:r>
              <a:rPr lang="en-US" sz="2600" dirty="0">
                <a:ea typeface="ＭＳ Ｐゴシック" pitchFamily="-107" charset="-128"/>
              </a:rPr>
              <a:t> </a:t>
            </a:r>
            <a:r>
              <a:rPr lang="en-US" sz="2600" dirty="0">
                <a:ea typeface="ＭＳ Ｐゴシック" pitchFamily="-107" charset="-128"/>
                <a:sym typeface="Wingdings" pitchFamily="-107" charset="2"/>
              </a:rPr>
              <a:t> Download</a:t>
            </a:r>
            <a:endParaRPr lang="en-US" dirty="0">
              <a:ea typeface="ＭＳ Ｐゴシック" pitchFamily="-107" charset="-128"/>
            </a:endParaRPr>
          </a:p>
          <a:p>
            <a:r>
              <a:rPr lang="en-US" dirty="0">
                <a:ea typeface="ＭＳ Ｐゴシック" pitchFamily="-107" charset="-128"/>
              </a:rPr>
              <a:t>Installer also available on thumb drives.</a:t>
            </a:r>
          </a:p>
          <a:p>
            <a:pPr lvl="1"/>
            <a:r>
              <a:rPr lang="en-US" i="1" dirty="0">
                <a:ea typeface="ＭＳ Ｐゴシック" pitchFamily="-107" charset="-128"/>
              </a:rPr>
              <a:t>Please don’t steal the thumb drives</a:t>
            </a:r>
            <a:r>
              <a:rPr lang="en-US" dirty="0">
                <a:ea typeface="ＭＳ Ｐゴシック" pitchFamily="-107" charset="-128"/>
              </a:rPr>
              <a:t>.</a:t>
            </a:r>
          </a:p>
          <a:p>
            <a:pPr lvl="1"/>
            <a:r>
              <a:rPr lang="en-US" sz="2000" dirty="0">
                <a:ea typeface="ＭＳ Ｐゴシック" pitchFamily="-107" charset="-128"/>
              </a:rPr>
              <a:t>They are personal property volunteered by presenters.</a:t>
            </a:r>
          </a:p>
          <a:p>
            <a:pPr lvl="1"/>
            <a:r>
              <a:rPr lang="en-US" sz="2000" dirty="0">
                <a:ea typeface="ＭＳ Ｐゴシック" pitchFamily="-107" charset="-128"/>
              </a:rPr>
              <a:t>They have never touched a Sandia computer.</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05600" y="3695700"/>
            <a:ext cx="603152" cy="685800"/>
          </a:xfrm>
          <a:prstGeom prst="rect">
            <a:avLst/>
          </a:prstGeom>
        </p:spPr>
      </p:pic>
      <p:pic>
        <p:nvPicPr>
          <p:cNvPr id="7" name="Picture 6"/>
          <p:cNvPicPr>
            <a:picLocks noChangeAspect="1"/>
          </p:cNvPicPr>
          <p:nvPr/>
        </p:nvPicPr>
        <p:blipFill rotWithShape="1">
          <a:blip r:embed="rId5"/>
          <a:srcRect l="-388" t="5599" r="24459" b="88140"/>
          <a:stretch/>
        </p:blipFill>
        <p:spPr>
          <a:xfrm>
            <a:off x="3810000" y="4867275"/>
            <a:ext cx="5105400" cy="24765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707049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Palettes</a:t>
            </a:r>
          </a:p>
        </p:txBody>
      </p:sp>
      <p:sp>
        <p:nvSpPr>
          <p:cNvPr id="3" name="Content Placeholder 2"/>
          <p:cNvSpPr>
            <a:spLocks noGrp="1"/>
          </p:cNvSpPr>
          <p:nvPr>
            <p:ph idx="1"/>
          </p:nvPr>
        </p:nvSpPr>
        <p:spPr/>
        <p:txBody>
          <a:bodyPr/>
          <a:lstStyle/>
          <a:p>
            <a:r>
              <a:rPr lang="en-US" sz="2800" dirty="0"/>
              <a:t>Full settings available in Edit</a:t>
            </a:r>
            <a:r>
              <a:rPr lang="en-US" sz="2800" dirty="0"/>
              <a:t> → Settings…</a:t>
            </a:r>
            <a:endParaRPr lang="en-US" sz="2800"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574" y="2057400"/>
            <a:ext cx="3824852" cy="47244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a:solidFill>
                  <a:srgbClr val="FF0000"/>
                </a:solidFill>
              </a:rPr>
              <a:t>Toggle</a:t>
            </a:r>
          </a:p>
          <a:p>
            <a:pPr algn="ctr"/>
            <a:r>
              <a:rPr lang="en-US" dirty="0">
                <a:solidFill>
                  <a:srgbClr val="FF0000"/>
                </a:solidFill>
              </a:rPr>
              <a:t>Advanced</a:t>
            </a:r>
          </a:p>
          <a:p>
            <a:pPr algn="ctr"/>
            <a:r>
              <a:rPr lang="en-US" dirty="0">
                <a:solidFill>
                  <a:srgbClr val="FF0000"/>
                </a:solidFill>
              </a:rPr>
              <a:t>Properties</a:t>
            </a: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a:solidFill>
                  <a:srgbClr val="FF0000"/>
                </a:solidFill>
              </a:rPr>
              <a:t>Search</a:t>
            </a:r>
          </a:p>
          <a:p>
            <a:pPr algn="ctr"/>
            <a:r>
              <a:rPr lang="en-US" dirty="0">
                <a:solidFill>
                  <a:srgbClr val="FF0000"/>
                </a:solidFill>
              </a:rPr>
              <a:t>Properties</a:t>
            </a: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a:latin typeface="+mn-lt"/>
              </a:rPr>
              <a:t>Other interesting properties:</a:t>
            </a:r>
          </a:p>
          <a:p>
            <a:pPr marL="457200" indent="-457200">
              <a:buFont typeface="Arial"/>
              <a:buChar char="•"/>
            </a:pPr>
            <a:r>
              <a:rPr lang="en-US" sz="3200" dirty="0">
                <a:latin typeface="+mn-lt"/>
              </a:rPr>
              <a:t>Cube Axes</a:t>
            </a:r>
          </a:p>
          <a:p>
            <a:pPr marL="457200" indent="-457200">
              <a:buFont typeface="Arial"/>
              <a:buChar char="•"/>
            </a:pPr>
            <a:r>
              <a:rPr lang="en-US" sz="3200" dirty="0">
                <a:latin typeface="+mn-lt"/>
              </a:rPr>
              <a:t>Opacity</a:t>
            </a:r>
          </a:p>
          <a:p>
            <a:pPr marL="457200" indent="-457200">
              <a:buFont typeface="Arial"/>
              <a:buChar char="•"/>
            </a:pPr>
            <a:r>
              <a:rPr lang="en-US" sz="3200" dirty="0">
                <a:latin typeface="+mn-lt"/>
              </a:rPr>
              <a:t>Lights</a:t>
            </a: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a:p>
            <a:pPr marL="781050" indent="-609600">
              <a:buFontTx/>
              <a:buAutoNum type="arabicPeriod"/>
            </a:pPr>
            <a:r>
              <a:rPr lang="en-US" dirty="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a:t>Supported Data Types</a:t>
            </a:r>
          </a:p>
        </p:txBody>
      </p:sp>
      <p:sp>
        <p:nvSpPr>
          <p:cNvPr id="3" name="Content Placeholder 2"/>
          <p:cNvSpPr>
            <a:spLocks noGrp="1"/>
          </p:cNvSpPr>
          <p:nvPr>
            <p:ph sz="half" idx="1"/>
          </p:nvPr>
        </p:nvSpPr>
        <p:spPr>
          <a:xfrm>
            <a:off x="0" y="1524000"/>
            <a:ext cx="2286000" cy="4572000"/>
          </a:xfrm>
        </p:spPr>
        <p:txBody>
          <a:bodyPr/>
          <a:lstStyle/>
          <a:p>
            <a:r>
              <a:rPr lang="en-US" sz="1000" dirty="0"/>
              <a:t>ParaView Data (.</a:t>
            </a:r>
            <a:r>
              <a:rPr lang="en-US" sz="1000" dirty="0" err="1"/>
              <a:t>pvd</a:t>
            </a:r>
            <a:r>
              <a:rPr lang="en-US" sz="1000" dirty="0"/>
              <a:t>)</a:t>
            </a:r>
          </a:p>
          <a:p>
            <a:r>
              <a:rPr lang="en-US" sz="1000" dirty="0"/>
              <a:t>VTK (.</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a:t>VTK Legacy (.</a:t>
            </a:r>
            <a:r>
              <a:rPr lang="en-US" sz="1000" dirty="0" err="1"/>
              <a:t>vtk</a:t>
            </a:r>
            <a:r>
              <a:rPr lang="en-US" sz="1000" dirty="0"/>
              <a:t>)</a:t>
            </a:r>
          </a:p>
          <a:p>
            <a:r>
              <a:rPr lang="en-US" sz="1000" dirty="0"/>
              <a:t>VTK Multi Block (.</a:t>
            </a:r>
            <a:r>
              <a:rPr lang="en-US" sz="1000" dirty="0" err="1"/>
              <a:t>vtm</a:t>
            </a:r>
            <a:r>
              <a:rPr lang="en-US" sz="1000" dirty="0"/>
              <a:t>,.</a:t>
            </a:r>
            <a:r>
              <a:rPr lang="en-US" sz="1000" dirty="0" err="1"/>
              <a:t>vtmb</a:t>
            </a:r>
            <a:r>
              <a:rPr lang="en-US" sz="1000" dirty="0"/>
              <a:t>,.</a:t>
            </a:r>
            <a:r>
              <a:rPr lang="en-US" sz="1000" dirty="0" err="1"/>
              <a:t>vtmg</a:t>
            </a:r>
            <a:r>
              <a:rPr lang="en-US" sz="1000" dirty="0"/>
              <a:t>,.</a:t>
            </a:r>
            <a:r>
              <a:rPr lang="en-US" sz="1000" dirty="0" err="1"/>
              <a:t>vthd</a:t>
            </a:r>
            <a:r>
              <a:rPr lang="en-US" sz="1000" dirty="0"/>
              <a:t>,.</a:t>
            </a:r>
            <a:r>
              <a:rPr lang="en-US" sz="1000" dirty="0" err="1"/>
              <a:t>vthb</a:t>
            </a:r>
            <a:r>
              <a:rPr lang="en-US" sz="1000" dirty="0"/>
              <a:t>)</a:t>
            </a:r>
          </a:p>
          <a:p>
            <a:r>
              <a:rPr lang="en-US" sz="1000" dirty="0"/>
              <a:t>Partitioned 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a:t>ADAPT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ANALYZE (.</a:t>
            </a:r>
            <a:r>
              <a:rPr lang="en-US" sz="1000" dirty="0" err="1"/>
              <a:t>img</a:t>
            </a:r>
            <a:r>
              <a:rPr lang="en-US" sz="1000" dirty="0"/>
              <a:t>, .</a:t>
            </a:r>
            <a:r>
              <a:rPr lang="en-US" sz="1000" dirty="0" err="1"/>
              <a:t>hdr</a:t>
            </a:r>
            <a:r>
              <a:rPr lang="en-US" sz="1000" dirty="0"/>
              <a:t>)</a:t>
            </a:r>
          </a:p>
          <a:p>
            <a:r>
              <a:rPr lang="en-US" sz="1000" dirty="0"/>
              <a:t>ANSYS (.</a:t>
            </a:r>
            <a:r>
              <a:rPr lang="en-US" sz="1000" dirty="0" err="1"/>
              <a:t>inp</a:t>
            </a:r>
            <a:r>
              <a:rPr lang="en-US" sz="1000" dirty="0"/>
              <a:t>)</a:t>
            </a:r>
          </a:p>
          <a:p>
            <a:r>
              <a:rPr lang="en-US" sz="1000" dirty="0"/>
              <a:t>AVS UCD (.</a:t>
            </a:r>
            <a:r>
              <a:rPr lang="en-US" sz="1000" dirty="0" err="1"/>
              <a:t>inp</a:t>
            </a:r>
            <a:r>
              <a:rPr lang="en-US" sz="1000" dirty="0"/>
              <a:t>)</a:t>
            </a:r>
          </a:p>
          <a:p>
            <a:r>
              <a:rPr lang="en-US" sz="1000" dirty="0"/>
              <a:t>BOV (.</a:t>
            </a:r>
            <a:r>
              <a:rPr lang="en-US" sz="1000" dirty="0" err="1"/>
              <a:t>bov</a:t>
            </a:r>
            <a:r>
              <a:rPr lang="en-US" sz="1000" dirty="0"/>
              <a:t>)</a:t>
            </a:r>
          </a:p>
          <a:p>
            <a:r>
              <a:rPr lang="en-US" sz="1000" dirty="0"/>
              <a:t>BYU (.g)</a:t>
            </a:r>
          </a:p>
          <a:p>
            <a:r>
              <a:rPr lang="en-US" sz="1000" dirty="0"/>
              <a:t>CAM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CCSM 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CCSM 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a:t>CEAucd</a:t>
            </a:r>
            <a:r>
              <a:rPr lang="en-US" sz="1000" dirty="0"/>
              <a:t> (.</a:t>
            </a:r>
            <a:r>
              <a:rPr lang="en-US" sz="1000" dirty="0" err="1"/>
              <a:t>ucd</a:t>
            </a:r>
            <a:r>
              <a:rPr lang="en-US" sz="1000" dirty="0"/>
              <a:t>, .</a:t>
            </a:r>
            <a:r>
              <a:rPr lang="en-US" sz="1000" dirty="0" err="1"/>
              <a:t>inp</a:t>
            </a:r>
            <a:r>
              <a:rPr lang="en-US" sz="1000" dirty="0"/>
              <a:t>)</a:t>
            </a:r>
          </a:p>
          <a:p>
            <a:r>
              <a:rPr lang="en-US" sz="1000" dirty="0"/>
              <a:t>CMAT (.</a:t>
            </a:r>
            <a:r>
              <a:rPr lang="en-US" sz="1000" dirty="0" err="1"/>
              <a:t>cmat</a:t>
            </a:r>
            <a:r>
              <a:rPr lang="en-US" sz="1000" dirty="0"/>
              <a:t>)</a:t>
            </a:r>
          </a:p>
          <a:p>
            <a:r>
              <a:rPr lang="en-US" sz="1000" dirty="0"/>
              <a:t>CML (.cml)</a:t>
            </a:r>
          </a:p>
          <a:p>
            <a:r>
              <a:rPr lang="en-US" sz="1000" dirty="0"/>
              <a:t>CTRL (.ctrl)</a:t>
            </a:r>
          </a:p>
          <a:p>
            <a:r>
              <a:rPr lang="en-US" sz="1000" dirty="0" err="1"/>
              <a:t>Chombo</a:t>
            </a:r>
            <a:r>
              <a:rPr lang="en-US" sz="1000" dirty="0"/>
              <a:t> (.hdf5, .h5)</a:t>
            </a:r>
          </a:p>
          <a:p>
            <a:r>
              <a:rPr lang="en-US" sz="1000" dirty="0"/>
              <a:t>Claw (.claw)</a:t>
            </a:r>
          </a:p>
          <a:p>
            <a:r>
              <a:rPr lang="en-US" sz="1000" dirty="0"/>
              <a:t>Comma Separated Values (.</a:t>
            </a:r>
            <a:r>
              <a:rPr lang="en-US" sz="1000" dirty="0" err="1"/>
              <a:t>csv</a:t>
            </a:r>
            <a:r>
              <a:rPr lang="en-US" sz="1000" dirty="0"/>
              <a:t>)</a:t>
            </a:r>
          </a:p>
          <a:p>
            <a:r>
              <a:rPr lang="en-US" sz="1000" dirty="0"/>
              <a:t>Cosmology Files (.</a:t>
            </a:r>
            <a:r>
              <a:rPr lang="en-US" sz="1000" dirty="0" err="1"/>
              <a:t>cosmo</a:t>
            </a:r>
            <a:r>
              <a:rPr lang="en-US" sz="1000" dirty="0"/>
              <a:t>, .gadget2)</a:t>
            </a:r>
          </a:p>
          <a:p>
            <a:r>
              <a:rPr lang="en-US" sz="1000" dirty="0"/>
              <a:t>Curve2D (.curve, .ultra, .</a:t>
            </a:r>
            <a:r>
              <a:rPr lang="en-US" sz="1000" dirty="0" err="1"/>
              <a:t>ult</a:t>
            </a:r>
            <a:r>
              <a:rPr lang="en-US" sz="1000" dirty="0"/>
              <a:t>, .u)</a:t>
            </a:r>
          </a:p>
          <a:p>
            <a:r>
              <a:rPr lang="en-US" sz="1000" dirty="0"/>
              <a:t>DDCMD (.</a:t>
            </a:r>
            <a:r>
              <a:rPr lang="en-US" sz="1000" dirty="0" err="1"/>
              <a:t>ddcmd</a:t>
            </a:r>
            <a:r>
              <a:rPr lang="en-US" sz="1000" dirty="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a:t>Dyna3D(.</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a:t>FVCOM (MTMD,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a:t>JPEG 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Meta Image (.</a:t>
            </a:r>
            <a:r>
              <a:rPr lang="en-US" sz="1000" dirty="0" err="1"/>
              <a:t>mhd</a:t>
            </a:r>
            <a:r>
              <a:rPr lang="en-US" sz="1000" dirty="0"/>
              <a:t>, .</a:t>
            </a:r>
            <a:r>
              <a:rPr lang="en-US" sz="1000" dirty="0" err="1"/>
              <a:t>mha</a:t>
            </a:r>
            <a:r>
              <a:rPr lang="en-US" sz="1000" dirty="0"/>
              <a:t>)</a:t>
            </a:r>
          </a:p>
          <a:p>
            <a:r>
              <a:rPr lang="en-US" sz="1000" dirty="0"/>
              <a:t>Miranda (.</a:t>
            </a:r>
            <a:r>
              <a:rPr lang="en-US" sz="1000" dirty="0" err="1"/>
              <a:t>mir</a:t>
            </a:r>
            <a:r>
              <a:rPr lang="en-US" sz="1000" dirty="0"/>
              <a:t>, .raw)</a:t>
            </a:r>
          </a:p>
          <a:p>
            <a:r>
              <a:rPr lang="en-US" sz="1000" dirty="0"/>
              <a:t>Multilevel 3d Plasma (.m3d, .h5)</a:t>
            </a:r>
          </a:p>
          <a:p>
            <a:r>
              <a:rPr lang="en-US" sz="1000" dirty="0"/>
              <a:t>NASTRAN (.</a:t>
            </a:r>
            <a:r>
              <a:rPr lang="en-US" sz="1000" dirty="0" err="1"/>
              <a:t>nas</a:t>
            </a:r>
            <a:r>
              <a:rPr lang="en-US" sz="1000" dirty="0"/>
              <a:t>, .f06)</a:t>
            </a:r>
          </a:p>
          <a:p>
            <a:r>
              <a:rPr lang="en-US" sz="1000" dirty="0"/>
              <a:t>Nek5000 Files </a:t>
            </a:r>
          </a:p>
          <a:p>
            <a:r>
              <a:rPr lang="en-US" sz="1000" dirty="0" err="1"/>
              <a:t>Nrrd</a:t>
            </a:r>
            <a:r>
              <a:rPr lang="en-US" sz="1000" dirty="0"/>
              <a:t> Raw Image (.</a:t>
            </a:r>
            <a:r>
              <a:rPr lang="en-US" sz="1000" dirty="0" err="1"/>
              <a:t>nrrd</a:t>
            </a:r>
            <a:r>
              <a:rPr lang="en-US" sz="1000" dirty="0"/>
              <a:t>, .</a:t>
            </a:r>
            <a:r>
              <a:rPr lang="en-US" sz="1000" dirty="0" err="1"/>
              <a:t>nhdr</a:t>
            </a:r>
            <a:r>
              <a:rPr lang="en-US" sz="1000" dirty="0"/>
              <a:t>)</a:t>
            </a:r>
          </a:p>
          <a:p>
            <a:r>
              <a:rPr lang="en-US" sz="1000" dirty="0" err="1"/>
              <a:t>OpenFOAM</a:t>
            </a:r>
            <a:r>
              <a:rPr lang="en-US" sz="1000" dirty="0"/>
              <a:t> Files (.foam)</a:t>
            </a:r>
          </a:p>
          <a:p>
            <a:r>
              <a:rPr lang="en-US" sz="1000" dirty="0"/>
              <a:t>PATRAN (.</a:t>
            </a:r>
            <a:r>
              <a:rPr lang="en-US" sz="1000" dirty="0" err="1"/>
              <a:t>neu</a:t>
            </a:r>
            <a:r>
              <a:rPr lang="en-US" sz="1000" dirty="0"/>
              <a:t>)</a:t>
            </a:r>
          </a:p>
          <a:p>
            <a:r>
              <a:rPr lang="en-US" sz="1000" dirty="0"/>
              <a:t>PFLOTRAN (.h5)</a:t>
            </a:r>
          </a:p>
          <a:p>
            <a:r>
              <a:rPr lang="en-US" sz="1000" dirty="0"/>
              <a:t>PLOT2D (.p2d)</a:t>
            </a:r>
          </a:p>
          <a:p>
            <a:r>
              <a:rPr lang="en-US" sz="1000" dirty="0"/>
              <a:t>PLOT3D (.xyz, .q, .x, .vp3d)</a:t>
            </a:r>
          </a:p>
          <a:p>
            <a:r>
              <a:rPr lang="en-US" sz="1000" dirty="0"/>
              <a:t>PLY Polygonal File Format</a:t>
            </a:r>
          </a:p>
          <a:p>
            <a:r>
              <a:rPr lang="en-US" sz="1000" dirty="0"/>
              <a:t>PNG Image Files</a:t>
            </a:r>
          </a:p>
          <a:p>
            <a:r>
              <a:rPr lang="en-US" sz="1000" dirty="0"/>
              <a:t>POP Ocean Files</a:t>
            </a:r>
          </a:p>
          <a:p>
            <a:r>
              <a:rPr lang="en-US" sz="1000" dirty="0" err="1"/>
              <a:t>ParaDIS</a:t>
            </a:r>
            <a:r>
              <a:rPr lang="en-US" sz="1000" dirty="0"/>
              <a:t> Files</a:t>
            </a:r>
          </a:p>
          <a:p>
            <a:r>
              <a:rPr lang="en-US" sz="1000" dirty="0" err="1"/>
              <a:t>Phasta</a:t>
            </a:r>
            <a:r>
              <a:rPr lang="en-US" sz="1000" dirty="0"/>
              <a:t> Files (.</a:t>
            </a:r>
            <a:r>
              <a:rPr lang="en-US" sz="1000" dirty="0" err="1"/>
              <a:t>pht</a:t>
            </a:r>
            <a:r>
              <a:rPr lang="en-US" sz="1000" dirty="0"/>
              <a:t>)</a:t>
            </a:r>
          </a:p>
          <a:p>
            <a:r>
              <a:rPr lang="en-US" sz="1000" dirty="0"/>
              <a:t>Pixie Files (.h5)</a:t>
            </a:r>
          </a:p>
          <a:p>
            <a:r>
              <a:rPr lang="en-US" sz="1000" dirty="0" err="1"/>
              <a:t>ProSTAR</a:t>
            </a:r>
            <a:r>
              <a:rPr lang="en-US" sz="1000" dirty="0"/>
              <a:t> (.</a:t>
            </a:r>
            <a:r>
              <a:rPr lang="en-US" sz="1000" dirty="0" err="1"/>
              <a:t>cel</a:t>
            </a:r>
            <a:r>
              <a:rPr lang="en-US" sz="1000" dirty="0"/>
              <a:t>, .</a:t>
            </a:r>
            <a:r>
              <a:rPr lang="en-US" sz="1000" dirty="0" err="1"/>
              <a:t>vrt</a:t>
            </a:r>
            <a:r>
              <a:rPr lang="en-US" sz="1000" dirty="0"/>
              <a:t>)</a:t>
            </a:r>
          </a:p>
          <a:p>
            <a:r>
              <a:rPr lang="en-US" sz="1000" dirty="0"/>
              <a:t>Protein Data Bank (.</a:t>
            </a:r>
            <a:r>
              <a:rPr lang="en-US" sz="1000" dirty="0" err="1"/>
              <a:t>pdb</a:t>
            </a:r>
            <a:r>
              <a:rPr lang="en-US" sz="1000" dirty="0"/>
              <a:t>, .</a:t>
            </a:r>
            <a:r>
              <a:rPr lang="en-US" sz="1000" dirty="0" err="1"/>
              <a:t>ent</a:t>
            </a:r>
            <a:r>
              <a:rPr lang="en-US" sz="1000" dirty="0"/>
              <a:t>, .</a:t>
            </a:r>
            <a:r>
              <a:rPr lang="en-US" sz="1000" dirty="0" err="1"/>
              <a:t>pdb</a:t>
            </a:r>
            <a:r>
              <a:rPr lang="en-US" sz="1000" dirty="0"/>
              <a:t>)</a:t>
            </a:r>
          </a:p>
          <a:p>
            <a:r>
              <a:rPr lang="en-US" sz="1000" dirty="0"/>
              <a:t>Raw Image Files</a:t>
            </a:r>
          </a:p>
          <a:p>
            <a:r>
              <a:rPr lang="en-US" sz="1000" dirty="0"/>
              <a:t>Raw NRRD image files (.</a:t>
            </a:r>
            <a:r>
              <a:rPr lang="en-US" sz="1000" dirty="0" err="1"/>
              <a:t>nrrd</a:t>
            </a:r>
            <a:r>
              <a:rPr lang="en-US" sz="1000" dirty="0"/>
              <a:t>)</a:t>
            </a:r>
          </a:p>
          <a:p>
            <a:r>
              <a:rPr lang="en-US" sz="1000" dirty="0"/>
              <a:t>SAMRAI (.</a:t>
            </a:r>
            <a:r>
              <a:rPr lang="en-US" sz="1000" dirty="0" err="1"/>
              <a:t>samrai</a:t>
            </a:r>
            <a:r>
              <a:rPr lang="en-US" sz="1000" dirty="0"/>
              <a:t>) </a:t>
            </a:r>
          </a:p>
          <a:p>
            <a:r>
              <a:rPr lang="en-US" sz="1000" dirty="0"/>
              <a:t>SAR (.SAR, .</a:t>
            </a:r>
            <a:r>
              <a:rPr lang="en-US" sz="1000" dirty="0" err="1"/>
              <a:t>sar</a:t>
            </a:r>
            <a:r>
              <a:rPr lang="en-US" sz="1000" dirty="0"/>
              <a:t>) </a:t>
            </a:r>
          </a:p>
          <a:p>
            <a:r>
              <a:rPr lang="en-US" sz="1000" dirty="0"/>
              <a:t>SAS (.</a:t>
            </a:r>
            <a:r>
              <a:rPr lang="en-US" sz="1000" dirty="0" err="1"/>
              <a:t>sasgeom</a:t>
            </a:r>
            <a:r>
              <a:rPr lang="en-US" sz="1000" dirty="0"/>
              <a:t>, .</a:t>
            </a:r>
            <a:r>
              <a:rPr lang="en-US" sz="1000" dirty="0" err="1"/>
              <a:t>sas</a:t>
            </a:r>
            <a:r>
              <a:rPr lang="en-US" sz="1000" dirty="0"/>
              <a:t>, .</a:t>
            </a:r>
            <a:r>
              <a:rPr lang="en-US" sz="1000" dirty="0" err="1"/>
              <a:t>sasdata</a:t>
            </a:r>
            <a:r>
              <a:rPr lang="en-US" sz="1000" dirty="0"/>
              <a:t>) </a:t>
            </a:r>
          </a:p>
          <a:p>
            <a:r>
              <a:rPr lang="en-US" sz="1000" dirty="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SLAC </a:t>
            </a:r>
            <a:r>
              <a:rPr lang="en-US" sz="1000" dirty="0" err="1"/>
              <a:t>netCDF</a:t>
            </a:r>
            <a:r>
              <a:rPr lang="en-US" sz="1000" dirty="0"/>
              <a:t> mesh and mode data</a:t>
            </a:r>
          </a:p>
          <a:p>
            <a:r>
              <a:rPr lang="en-US" sz="1000" dirty="0"/>
              <a:t>SLAC </a:t>
            </a:r>
            <a:r>
              <a:rPr lang="en-US" sz="1000" dirty="0" err="1"/>
              <a:t>netCDF</a:t>
            </a:r>
            <a:r>
              <a:rPr lang="en-US" sz="1000" dirty="0"/>
              <a:t> particle data</a:t>
            </a:r>
          </a:p>
          <a:p>
            <a:r>
              <a:rPr lang="en-US" sz="1000" dirty="0"/>
              <a:t>Silo (.silo, .</a:t>
            </a:r>
            <a:r>
              <a:rPr lang="en-US" sz="1000" dirty="0" err="1"/>
              <a:t>pdb</a:t>
            </a:r>
            <a:r>
              <a:rPr lang="en-US" sz="1000" dirty="0"/>
              <a:t>)</a:t>
            </a:r>
          </a:p>
          <a:p>
            <a:r>
              <a:rPr lang="en-US" sz="1000" dirty="0" err="1"/>
              <a:t>Spheral</a:t>
            </a:r>
            <a:r>
              <a:rPr lang="en-US" sz="1000" dirty="0"/>
              <a:t> (.</a:t>
            </a:r>
            <a:r>
              <a:rPr lang="en-US" sz="1000" dirty="0" err="1"/>
              <a:t>spheral</a:t>
            </a:r>
            <a:r>
              <a:rPr lang="en-US" sz="1000" dirty="0"/>
              <a:t>, .</a:t>
            </a:r>
            <a:r>
              <a:rPr lang="en-US" sz="1000" dirty="0" err="1"/>
              <a:t>sv</a:t>
            </a:r>
            <a:r>
              <a:rPr lang="en-US" sz="1000" dirty="0"/>
              <a:t>)</a:t>
            </a:r>
          </a:p>
          <a:p>
            <a:r>
              <a:rPr lang="en-US" sz="1000" dirty="0" err="1"/>
              <a:t>SpyPlot</a:t>
            </a:r>
            <a:r>
              <a:rPr lang="en-US" sz="1000" dirty="0"/>
              <a:t> CTH</a:t>
            </a:r>
          </a:p>
          <a:p>
            <a:r>
              <a:rPr lang="en-US" sz="1000" dirty="0" err="1"/>
              <a:t>SpyPlot</a:t>
            </a:r>
            <a:r>
              <a:rPr lang="en-US" sz="1000" dirty="0"/>
              <a:t> (.case)</a:t>
            </a:r>
          </a:p>
          <a:p>
            <a:r>
              <a:rPr lang="en-US" sz="1000" dirty="0" err="1"/>
              <a:t>SpyPlot</a:t>
            </a:r>
            <a:r>
              <a:rPr lang="en-US" sz="1000" dirty="0"/>
              <a:t> History (.</a:t>
            </a:r>
            <a:r>
              <a:rPr lang="en-US" sz="1000" dirty="0" err="1"/>
              <a:t>hscth</a:t>
            </a:r>
            <a:r>
              <a:rPr lang="en-US" sz="1000" dirty="0"/>
              <a:t>)</a:t>
            </a:r>
          </a:p>
          <a:p>
            <a:r>
              <a:rPr lang="en-US" sz="1000" dirty="0"/>
              <a:t>Stereo Lithography (.</a:t>
            </a:r>
            <a:r>
              <a:rPr lang="en-US" sz="1000" dirty="0" err="1"/>
              <a:t>stl</a:t>
            </a:r>
            <a:r>
              <a:rPr lang="en-US" sz="1000" dirty="0"/>
              <a:t>)</a:t>
            </a:r>
          </a:p>
          <a:p>
            <a:r>
              <a:rPr lang="en-US" sz="1000" dirty="0"/>
              <a:t>TFT Files</a:t>
            </a:r>
          </a:p>
          <a:p>
            <a:r>
              <a:rPr lang="en-US" sz="1000" dirty="0"/>
              <a:t>TIFF Image Files</a:t>
            </a:r>
          </a:p>
          <a:p>
            <a:r>
              <a:rPr lang="en-US" sz="1000" dirty="0" err="1"/>
              <a:t>TSurf</a:t>
            </a:r>
            <a:r>
              <a:rPr lang="en-US" sz="1000" dirty="0"/>
              <a:t> Files</a:t>
            </a:r>
          </a:p>
          <a:p>
            <a:r>
              <a:rPr lang="en-US" sz="1000" dirty="0" err="1"/>
              <a:t>Tecplot</a:t>
            </a:r>
            <a:r>
              <a:rPr lang="en-US" sz="1000" dirty="0"/>
              <a:t> ASCII (.</a:t>
            </a:r>
            <a:r>
              <a:rPr lang="en-US" sz="1000" dirty="0" err="1"/>
              <a:t>tec</a:t>
            </a:r>
            <a:r>
              <a:rPr lang="en-US" sz="1000" dirty="0"/>
              <a:t>, .</a:t>
            </a:r>
            <a:r>
              <a:rPr lang="en-US" sz="1000" dirty="0" err="1"/>
              <a:t>tp</a:t>
            </a:r>
            <a:r>
              <a:rPr lang="en-US" sz="1000" dirty="0"/>
              <a:t>)</a:t>
            </a:r>
          </a:p>
          <a:p>
            <a:r>
              <a:rPr lang="en-US" sz="1000" dirty="0" err="1"/>
              <a:t>Tecplot</a:t>
            </a:r>
            <a:r>
              <a:rPr lang="en-US" sz="1000" dirty="0"/>
              <a:t> Binary (.</a:t>
            </a:r>
            <a:r>
              <a:rPr lang="en-US" sz="1000" dirty="0" err="1"/>
              <a:t>plt</a:t>
            </a:r>
            <a:r>
              <a:rPr lang="en-US" sz="1000" dirty="0"/>
              <a:t>)</a:t>
            </a:r>
          </a:p>
          <a:p>
            <a:r>
              <a:rPr lang="en-US" sz="1000" dirty="0"/>
              <a:t>Tetrad (.hdf5, .h5)</a:t>
            </a:r>
          </a:p>
          <a:p>
            <a:r>
              <a:rPr lang="en-US" sz="1000" dirty="0"/>
              <a:t>UNIC (.h5) </a:t>
            </a:r>
          </a:p>
          <a:p>
            <a:r>
              <a:rPr lang="en-US" sz="1000" dirty="0"/>
              <a:t>VASP CHGCA (.CHG)</a:t>
            </a:r>
          </a:p>
          <a:p>
            <a:r>
              <a:rPr lang="en-US" sz="1000" dirty="0"/>
              <a:t>VASP OUT (.OUT) </a:t>
            </a:r>
          </a:p>
          <a:p>
            <a:r>
              <a:rPr lang="en-US" sz="1000" dirty="0"/>
              <a:t>VASP POSTCAR (.POS) </a:t>
            </a:r>
          </a:p>
          <a:p>
            <a:r>
              <a:rPr lang="en-US" sz="1000" dirty="0"/>
              <a:t>VPIC (.</a:t>
            </a:r>
            <a:r>
              <a:rPr lang="en-US" sz="1000" dirty="0" err="1"/>
              <a:t>vpc</a:t>
            </a:r>
            <a:r>
              <a:rPr lang="en-US" sz="1000" dirty="0"/>
              <a:t>)</a:t>
            </a:r>
          </a:p>
          <a:p>
            <a:r>
              <a:rPr lang="en-US" sz="1000" dirty="0"/>
              <a:t>VRML (.</a:t>
            </a:r>
            <a:r>
              <a:rPr lang="en-US" sz="1000" dirty="0" err="1"/>
              <a:t>wrl</a:t>
            </a:r>
            <a:r>
              <a:rPr lang="en-US" sz="1000" dirty="0"/>
              <a:t>)</a:t>
            </a:r>
          </a:p>
          <a:p>
            <a:r>
              <a:rPr lang="en-US" sz="1000" dirty="0" err="1"/>
              <a:t>Velodyne</a:t>
            </a:r>
            <a:r>
              <a:rPr lang="en-US" sz="1000" dirty="0"/>
              <a:t> (.</a:t>
            </a:r>
            <a:r>
              <a:rPr lang="en-US" sz="1000" dirty="0" err="1"/>
              <a:t>vld</a:t>
            </a:r>
            <a:r>
              <a:rPr lang="en-US" sz="1000" dirty="0"/>
              <a:t>, .</a:t>
            </a:r>
            <a:r>
              <a:rPr lang="en-US" sz="1000" dirty="0" err="1"/>
              <a:t>rst</a:t>
            </a:r>
            <a:r>
              <a:rPr lang="en-US" sz="1000" dirty="0"/>
              <a:t>)</a:t>
            </a:r>
          </a:p>
          <a:p>
            <a:r>
              <a:rPr lang="en-US" sz="1000" dirty="0" err="1"/>
              <a:t>VizSchema</a:t>
            </a:r>
            <a:r>
              <a:rPr lang="en-US" sz="1000" dirty="0"/>
              <a:t> (.h5, .vsh5)</a:t>
            </a:r>
          </a:p>
          <a:p>
            <a:r>
              <a:rPr lang="en-US" sz="1000" dirty="0" err="1"/>
              <a:t>Wavefront</a:t>
            </a:r>
            <a:r>
              <a:rPr lang="en-US" sz="1000" dirty="0"/>
              <a:t> Polygonal Data (.</a:t>
            </a:r>
            <a:r>
              <a:rPr lang="en-US" sz="1000" dirty="0" err="1"/>
              <a:t>obj</a:t>
            </a:r>
            <a:r>
              <a:rPr lang="en-US" sz="1000" dirty="0"/>
              <a:t>)</a:t>
            </a:r>
          </a:p>
          <a:p>
            <a:r>
              <a:rPr lang="en-US" sz="1000" dirty="0" err="1"/>
              <a:t>WindBlade</a:t>
            </a:r>
            <a:r>
              <a:rPr lang="en-US" sz="1000" dirty="0"/>
              <a:t> (.wind)</a:t>
            </a:r>
          </a:p>
          <a:p>
            <a:r>
              <a:rPr lang="en-US" sz="1000" dirty="0"/>
              <a:t>XDMF and hdf5 (.</a:t>
            </a:r>
            <a:r>
              <a:rPr lang="en-US" sz="1000" dirty="0" err="1"/>
              <a:t>xmf</a:t>
            </a:r>
            <a:r>
              <a:rPr lang="en-US" sz="1000" dirty="0"/>
              <a:t>, .</a:t>
            </a:r>
            <a:r>
              <a:rPr lang="en-US" sz="1000" dirty="0" err="1"/>
              <a:t>xdmf</a:t>
            </a:r>
            <a:r>
              <a:rPr lang="en-US" sz="1000" dirty="0"/>
              <a:t>)</a:t>
            </a:r>
          </a:p>
          <a:p>
            <a:r>
              <a:rPr lang="en-US" sz="1000" dirty="0" err="1"/>
              <a:t>XMol</a:t>
            </a:r>
            <a:r>
              <a:rPr lang="en-US" sz="1000" dirty="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Data Import:</a:t>
            </a:r>
            <a:br>
              <a:rPr lang="en-US"/>
            </a:br>
            <a:r>
              <a:rPr lang="en-US"/>
              <a:t>Prototype with Python</a:t>
            </a:r>
            <a:endParaRPr lang="en-US" dirty="0"/>
          </a:p>
        </p:txBody>
      </p:sp>
      <p:sp>
        <p:nvSpPr>
          <p:cNvPr id="3" name="Content Placeholder 2"/>
          <p:cNvSpPr>
            <a:spLocks noGrp="1"/>
          </p:cNvSpPr>
          <p:nvPr>
            <p:ph sz="half" idx="1"/>
          </p:nvPr>
        </p:nvSpPr>
        <p:spPr/>
        <p:txBody>
          <a:bodyPr/>
          <a:lstStyle/>
          <a:p>
            <a:r>
              <a:rPr lang="en-US"/>
              <a:t>A “programmable source” lets you program data readers right in the GUI.</a:t>
            </a:r>
          </a:p>
          <a:p>
            <a:r>
              <a:rPr lang="en-US"/>
              <a:t>Uses wrappings for the basic VTK classes.</a:t>
            </a:r>
          </a:p>
          <a:p>
            <a:r>
              <a:rPr lang="en-US"/>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 Data Import:</a:t>
            </a:r>
            <a:br>
              <a:rPr lang="en-US" dirty="0"/>
            </a:br>
            <a:r>
              <a:rPr lang="en-US" dirty="0"/>
              <a:t>Plugin Containing a Reader</a:t>
            </a:r>
          </a:p>
        </p:txBody>
      </p:sp>
      <p:sp>
        <p:nvSpPr>
          <p:cNvPr id="6" name="Content Placeholder 5"/>
          <p:cNvSpPr>
            <a:spLocks noGrp="1"/>
          </p:cNvSpPr>
          <p:nvPr>
            <p:ph idx="1"/>
          </p:nvPr>
        </p:nvSpPr>
        <p:spPr/>
        <p:txBody>
          <a:bodyPr/>
          <a:lstStyle/>
          <a:p>
            <a:r>
              <a:rPr lang="en-US" dirty="0"/>
              <a:t>Plugins: shared object libraries that can be dynamically loaded into ParaView.</a:t>
            </a:r>
          </a:p>
          <a:p>
            <a:r>
              <a:rPr lang="en-US" dirty="0"/>
              <a:t>Any VTK reader object can be added.</a:t>
            </a:r>
          </a:p>
          <a:p>
            <a:r>
              <a:rPr lang="en-US" dirty="0"/>
              <a:t>For help, try </a:t>
            </a:r>
            <a:r>
              <a:rPr lang="en-US" dirty="0" err="1"/>
              <a:t>MIRARCO’s</a:t>
            </a:r>
            <a:r>
              <a:rPr lang="en-US" dirty="0"/>
              <a:t> Plugin Wizard.</a:t>
            </a:r>
          </a:p>
          <a:p>
            <a:pPr lvl="1"/>
            <a:r>
              <a:rPr lang="en-US" dirty="0"/>
              <a:t>http://</a:t>
            </a:r>
            <a:r>
              <a:rPr lang="en-US" dirty="0" err="1"/>
              <a:t>pluginwizard.mirarco.org</a:t>
            </a:r>
            <a:r>
              <a:rPr lang="en-US" dirty="0"/>
              <a:t>/</a:t>
            </a:r>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a:p>
            <a:pPr marL="781050" indent="-609600">
              <a:buFontTx/>
              <a:buAutoNum type="arabicPeriod"/>
            </a:pPr>
            <a:r>
              <a:rPr lang="en-US" dirty="0">
                <a:ea typeface="ＭＳ Ｐゴシック" pitchFamily="-107" charset="-128"/>
              </a:rPr>
              <a:t>Load all data variables.</a:t>
            </a: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44"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pic>
        <p:nvPicPr>
          <p:cNvPr id="6861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6861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6861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6861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6861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6861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6861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6861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6861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6862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204061828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a:ea typeface="ＭＳ Ｐゴシック" pitchFamily="-107" charset="-128"/>
              </a:rPr>
              <a:t>Calculator</a:t>
            </a:r>
          </a:p>
          <a:p>
            <a:pPr>
              <a:lnSpc>
                <a:spcPct val="90000"/>
              </a:lnSpc>
              <a:spcBef>
                <a:spcPct val="100000"/>
              </a:spcBef>
              <a:buFontTx/>
              <a:buNone/>
            </a:pPr>
            <a:r>
              <a:rPr lang="en-US" dirty="0">
                <a:ea typeface="ＭＳ Ｐゴシック" pitchFamily="-107" charset="-128"/>
              </a:rPr>
              <a:t>Contour</a:t>
            </a:r>
          </a:p>
          <a:p>
            <a:pPr>
              <a:lnSpc>
                <a:spcPct val="90000"/>
              </a:lnSpc>
              <a:spcBef>
                <a:spcPct val="100000"/>
              </a:spcBef>
              <a:buFontTx/>
              <a:buNone/>
            </a:pPr>
            <a:r>
              <a:rPr lang="en-US" dirty="0">
                <a:ea typeface="ＭＳ Ｐゴシック" pitchFamily="-107" charset="-128"/>
              </a:rPr>
              <a:t>Clip</a:t>
            </a:r>
          </a:p>
          <a:p>
            <a:pPr>
              <a:lnSpc>
                <a:spcPct val="90000"/>
              </a:lnSpc>
              <a:spcBef>
                <a:spcPct val="100000"/>
              </a:spcBef>
              <a:buFontTx/>
              <a:buNone/>
            </a:pPr>
            <a:r>
              <a:rPr lang="en-US" dirty="0">
                <a:ea typeface="ＭＳ Ｐゴシック" pitchFamily="-107" charset="-128"/>
              </a:rPr>
              <a:t>Slice</a:t>
            </a:r>
          </a:p>
          <a:p>
            <a:pPr>
              <a:lnSpc>
                <a:spcPct val="90000"/>
              </a:lnSpc>
              <a:spcBef>
                <a:spcPct val="100000"/>
              </a:spcBef>
              <a:buFontTx/>
              <a:buNone/>
            </a:pPr>
            <a:r>
              <a:rPr lang="en-US" dirty="0">
                <a:ea typeface="ＭＳ Ｐゴシック" pitchFamily="-107" charset="-128"/>
              </a:rPr>
              <a:t>Threshold</a:t>
            </a:r>
          </a:p>
          <a:p>
            <a:pPr>
              <a:lnSpc>
                <a:spcPct val="90000"/>
              </a:lnSpc>
              <a:spcBef>
                <a:spcPct val="100000"/>
              </a:spcBef>
              <a:buFontTx/>
              <a:buNone/>
            </a:pPr>
            <a:r>
              <a:rPr lang="en-US" dirty="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a:ea typeface="ＭＳ Ｐゴシック" pitchFamily="-107" charset="-128"/>
              </a:rPr>
              <a:t>Glyph</a:t>
            </a:r>
          </a:p>
          <a:p>
            <a:pPr>
              <a:lnSpc>
                <a:spcPct val="90000"/>
              </a:lnSpc>
              <a:spcBef>
                <a:spcPct val="100000"/>
              </a:spcBef>
              <a:buFontTx/>
              <a:buNone/>
            </a:pPr>
            <a:r>
              <a:rPr lang="en-US" dirty="0">
                <a:ea typeface="ＭＳ Ｐゴシック" pitchFamily="-107" charset="-128"/>
              </a:rPr>
              <a:t>Stream Tracer</a:t>
            </a:r>
          </a:p>
          <a:p>
            <a:pPr>
              <a:lnSpc>
                <a:spcPct val="90000"/>
              </a:lnSpc>
              <a:spcBef>
                <a:spcPct val="100000"/>
              </a:spcBef>
              <a:buFontTx/>
              <a:buNone/>
            </a:pPr>
            <a:r>
              <a:rPr lang="en-US" dirty="0">
                <a:ea typeface="ＭＳ Ｐゴシック" pitchFamily="-107" charset="-128"/>
              </a:rPr>
              <a:t>Warp (vector)</a:t>
            </a:r>
          </a:p>
          <a:p>
            <a:pPr>
              <a:lnSpc>
                <a:spcPct val="90000"/>
              </a:lnSpc>
              <a:spcBef>
                <a:spcPct val="100000"/>
              </a:spcBef>
              <a:buFontTx/>
              <a:buNone/>
            </a:pPr>
            <a:r>
              <a:rPr lang="en-US" dirty="0">
                <a:ea typeface="ＭＳ Ｐゴシック" pitchFamily="-107" charset="-128"/>
              </a:rPr>
              <a:t>Group Datasets</a:t>
            </a:r>
          </a:p>
          <a:p>
            <a:pPr>
              <a:lnSpc>
                <a:spcPct val="90000"/>
              </a:lnSpc>
              <a:spcBef>
                <a:spcPct val="100000"/>
              </a:spcBef>
              <a:buFontTx/>
              <a:buNone/>
            </a:pPr>
            <a:r>
              <a:rPr lang="en-US" dirty="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a:ea typeface="ＭＳ Ｐゴシック" pitchFamily="-107" charset="-128"/>
              </a:rPr>
              <a:t>Filters Menu</a:t>
            </a:r>
          </a:p>
        </p:txBody>
      </p:sp>
      <p:pic>
        <p:nvPicPr>
          <p:cNvPr id="2" name="Picture 1" descr="FiltersMen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177" y="1524000"/>
            <a:ext cx="4119647" cy="51816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a:t>Used for searching for filters by name</a:t>
            </a:r>
          </a:p>
          <a:p>
            <a:r>
              <a:rPr lang="en-US" dirty="0"/>
              <a:t>Keyboard shortcut</a:t>
            </a:r>
          </a:p>
          <a:p>
            <a:pPr lvl="1"/>
            <a:r>
              <a:rPr lang="en-US" dirty="0"/>
              <a:t>Ctrl-space for Windows &amp; Linux</a:t>
            </a:r>
          </a:p>
          <a:p>
            <a:pPr lvl="1"/>
            <a:r>
              <a:rPr lang="en-US" dirty="0"/>
              <a:t>Alt-space for Mac</a:t>
            </a:r>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a:ea typeface="ＭＳ Ｐゴシック" pitchFamily="-107" charset="-128"/>
              </a:rPr>
              <a:t>Make sure that disk_out_ref.ex2 is selected in the pipeline browser.</a:t>
            </a:r>
          </a:p>
          <a:p>
            <a:pPr marL="781050" indent="-609600">
              <a:buFontTx/>
              <a:buAutoNum type="arabicPeriod"/>
            </a:pPr>
            <a:r>
              <a:rPr lang="en-US">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that disk_out_ref.ex2 is selected in the pipeline browser.</a:t>
            </a:r>
          </a:p>
          <a:p>
            <a:pPr marL="781050" indent="-609600">
              <a:buFontTx/>
              <a:buAutoNum type="arabicPeriod"/>
            </a:pPr>
            <a:r>
              <a:rPr lang="en-US" dirty="0">
                <a:ea typeface="ＭＳ Ｐゴシック" pitchFamily="-107" charset="-128"/>
              </a:rPr>
              <a:t>Select the contour filter.</a:t>
            </a:r>
          </a:p>
          <a:p>
            <a:pPr marL="781050" indent="-609600">
              <a:buFontTx/>
              <a:buAutoNum type="arabicPeriod"/>
            </a:pPr>
            <a:r>
              <a:rPr lang="en-US" dirty="0">
                <a:ea typeface="ＭＳ Ｐゴシック" pitchFamily="-107" charset="-128"/>
              </a:rPr>
              <a:t>Change parameters to create an </a:t>
            </a:r>
            <a:r>
              <a:rPr lang="en-US" dirty="0" err="1">
                <a:ea typeface="ＭＳ Ｐゴシック" pitchFamily="-107" charset="-128"/>
              </a:rPr>
              <a:t>isosurface</a:t>
            </a:r>
            <a:r>
              <a:rPr lang="en-US" dirty="0">
                <a:ea typeface="ＭＳ Ｐゴシック" pitchFamily="-107" charset="-128"/>
              </a:rPr>
              <a:t> at Temp = 400K.</a:t>
            </a:r>
          </a:p>
          <a:p>
            <a:pPr marL="781050" indent="-609600">
              <a:buFontTx/>
              <a:buAutoNum type="arabicPeriod"/>
            </a:pPr>
            <a:r>
              <a:rPr lang="en-US" dirty="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r>
              <a:rPr lang="en-US" dirty="0">
                <a:ea typeface="ＭＳ Ｐゴシック" pitchFamily="-107" charset="-128"/>
              </a:rPr>
              <a:t>Create a clip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95312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7629525" y="2833688"/>
            <a:ext cx="1123950" cy="366712"/>
          </a:xfrm>
          <a:prstGeom prst="rect">
            <a:avLst/>
          </a:prstGeom>
          <a:noFill/>
          <a:ln w="9525">
            <a:noFill/>
            <a:miter lim="800000"/>
            <a:headEnd/>
            <a:tailEnd/>
          </a:ln>
        </p:spPr>
        <p:txBody>
          <a:bodyPr wrap="none">
            <a:spAutoFit/>
          </a:bodyPr>
          <a:lstStyle/>
          <a:p>
            <a:pPr eaLnBrk="1" hangingPunct="1"/>
            <a:r>
              <a:rPr lang="en-US" sz="1800">
                <a:latin typeface="Arial" charset="0"/>
              </a:rPr>
              <a:t>Contour1</a:t>
            </a:r>
          </a:p>
        </p:txBody>
      </p:sp>
      <p:sp>
        <p:nvSpPr>
          <p:cNvPr id="87045" name="Text Box 8"/>
          <p:cNvSpPr txBox="1">
            <a:spLocks noChangeArrowheads="1"/>
          </p:cNvSpPr>
          <p:nvPr/>
        </p:nvSpPr>
        <p:spPr bwMode="auto">
          <a:xfrm>
            <a:off x="4733925" y="2833688"/>
            <a:ext cx="2433638" cy="366712"/>
          </a:xfrm>
          <a:prstGeom prst="rect">
            <a:avLst/>
          </a:prstGeom>
          <a:noFill/>
          <a:ln w="9525">
            <a:noFill/>
            <a:miter lim="800000"/>
            <a:headEnd/>
            <a:tailEnd/>
          </a:ln>
        </p:spPr>
        <p:txBody>
          <a:bodyPr wrap="none">
            <a:spAutoFit/>
          </a:bodyPr>
          <a:lstStyle/>
          <a:p>
            <a:pPr eaLnBrk="1" hangingPunct="1"/>
            <a:r>
              <a:rPr lang="en-US" sz="1800">
                <a:latin typeface="Arial" charset="0"/>
              </a:rPr>
              <a:t>DataSetSurfaceFilter1</a:t>
            </a:r>
          </a:p>
        </p:txBody>
      </p:sp>
      <p:sp>
        <p:nvSpPr>
          <p:cNvPr id="87046" name="Text Box 9"/>
          <p:cNvSpPr txBox="1">
            <a:spLocks noChangeArrowheads="1"/>
          </p:cNvSpPr>
          <p:nvPr/>
        </p:nvSpPr>
        <p:spPr bwMode="auto">
          <a:xfrm>
            <a:off x="5597525" y="381000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flipH="1">
            <a:off x="5950744" y="2198132"/>
            <a:ext cx="941626" cy="63555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a:off x="6892370" y="2198132"/>
            <a:ext cx="1299130"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5949950" y="3200400"/>
            <a:ext cx="0" cy="60960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Clip</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Color surface by </a:t>
            </a:r>
            <a:r>
              <a:rPr lang="en-US" dirty="0">
                <a:latin typeface="Verdana"/>
                <a:ea typeface="ＭＳ Ｐゴシック" pitchFamily="-107" charset="-128"/>
                <a:cs typeface="Verdana"/>
              </a:rPr>
              <a:t>Pres</a:t>
            </a:r>
            <a:r>
              <a:rPr lang="en-US" dirty="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a:t>
            </a:r>
          </a:p>
          <a:p>
            <a:pPr marL="781050" indent="-609600">
              <a:buFontTx/>
              <a:buAutoNum type="arabicPeriod" startAt="6"/>
            </a:pPr>
            <a:r>
              <a:rPr lang="en-US" dirty="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a:ea typeface="ＭＳ Ｐゴシック" pitchFamily="-107" charset="-128"/>
              </a:rPr>
              <a:t>An open-source, scalable, multi-platform visualization application.</a:t>
            </a:r>
          </a:p>
          <a:p>
            <a:pPr>
              <a:lnSpc>
                <a:spcPct val="90000"/>
              </a:lnSpc>
            </a:pPr>
            <a:r>
              <a:rPr lang="en-US" dirty="0">
                <a:ea typeface="ＭＳ Ｐゴシック" pitchFamily="-107" charset="-128"/>
              </a:rPr>
              <a:t>Support for distributed computation models to process large data sets.</a:t>
            </a:r>
          </a:p>
          <a:p>
            <a:pPr>
              <a:lnSpc>
                <a:spcPct val="90000"/>
              </a:lnSpc>
            </a:pPr>
            <a:r>
              <a:rPr lang="en-US" dirty="0">
                <a:ea typeface="ＭＳ Ｐゴシック" pitchFamily="-107" charset="-128"/>
              </a:rPr>
              <a:t>An open, flexible, and intuitive user interface.</a:t>
            </a:r>
          </a:p>
          <a:p>
            <a:pPr>
              <a:lnSpc>
                <a:spcPct val="90000"/>
              </a:lnSpc>
            </a:pPr>
            <a:r>
              <a:rPr lang="en-US" dirty="0">
                <a:ea typeface="ＭＳ Ｐゴシック" pitchFamily="-107" charset="-128"/>
              </a:rPr>
              <a:t>An extensible, modular architecture based on open standards.</a:t>
            </a:r>
          </a:p>
          <a:p>
            <a:pPr>
              <a:lnSpc>
                <a:spcPct val="90000"/>
              </a:lnSpc>
            </a:pPr>
            <a:r>
              <a:rPr lang="en-US" dirty="0">
                <a:ea typeface="ＭＳ Ｐゴシック" pitchFamily="-107" charset="-128"/>
              </a:rPr>
              <a:t>A flexible BSD 3 Clause license</a:t>
            </a:r>
          </a:p>
          <a:p>
            <a:pPr>
              <a:lnSpc>
                <a:spcPct val="90000"/>
              </a:lnSpc>
            </a:pPr>
            <a:r>
              <a:rPr lang="en-US" dirty="0">
                <a:ea typeface="ＭＳ Ｐゴシック" pitchFamily="-107" charset="-128"/>
              </a:rPr>
              <a:t>Commercial maintenance and support.</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76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70646631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spTree>
    <p:extLst>
      <p:ext uri="{BB962C8B-B14F-4D97-AF65-F5344CB8AC3E}">
        <p14:creationId xmlns:p14="http://schemas.microsoft.com/office/powerpoint/2010/main" val="129770533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From the quick launch, select </a:t>
            </a:r>
            <a:r>
              <a:rPr lang="en-US" dirty="0">
                <a:latin typeface="Verdana"/>
                <a:ea typeface="ＭＳ Ｐゴシック" pitchFamily="-107" charset="-128"/>
                <a:cs typeface="Verdana"/>
              </a:rPr>
              <a:t>Tube</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13694"/>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56694"/>
            <a:ext cx="1336431" cy="457200"/>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a:ea typeface="ＭＳ Ｐゴシック" pitchFamily="-107" charset="-128"/>
              </a:rPr>
              <a:t>Select </a:t>
            </a:r>
            <a:r>
              <a:rPr lang="en-US" dirty="0">
                <a:latin typeface="Verdana"/>
                <a:ea typeface="ＭＳ Ｐゴシック" pitchFamily="-107" charset="-128"/>
                <a:cs typeface="Verdana"/>
              </a:rPr>
              <a:t>StreamTracer1</a:t>
            </a:r>
            <a:r>
              <a:rPr lang="en-US" dirty="0">
                <a:ea typeface="ＭＳ Ｐゴシック" pitchFamily="-107" charset="-128"/>
              </a:rPr>
              <a:t>.</a:t>
            </a:r>
          </a:p>
          <a:p>
            <a:pPr marL="781050" indent="-609600" algn="just">
              <a:buFontTx/>
              <a:buAutoNum type="arabicPeriod" startAt="6"/>
            </a:pPr>
            <a:r>
              <a:rPr lang="en-US" dirty="0">
                <a:ea typeface="ＭＳ Ｐゴシック" pitchFamily="-107" charset="-128"/>
              </a:rPr>
              <a:t>Add </a:t>
            </a:r>
            <a:r>
              <a:rPr lang="en-US" dirty="0">
                <a:latin typeface="Verdana"/>
                <a:ea typeface="ＭＳ Ｐゴシック" pitchFamily="-107" charset="-128"/>
                <a:cs typeface="Verdana"/>
              </a:rPr>
              <a:t>Glyph</a:t>
            </a:r>
            <a:r>
              <a:rPr lang="en-US" dirty="0">
                <a:ea typeface="ＭＳ Ｐゴシック" pitchFamily="-107" charset="-128"/>
              </a:rPr>
              <a:t> filter.</a:t>
            </a:r>
          </a:p>
          <a:p>
            <a:pPr marL="781050" indent="-609600" algn="just">
              <a:buFontTx/>
              <a:buAutoNum type="arabicPeriod" startAt="6"/>
            </a:pPr>
            <a:r>
              <a:rPr lang="en-US" dirty="0">
                <a:ea typeface="ＭＳ Ｐゴシック" pitchFamily="-107" charset="-128"/>
              </a:rPr>
              <a:t>Change </a:t>
            </a:r>
            <a:r>
              <a:rPr lang="en-US" dirty="0">
                <a:latin typeface="Verdana"/>
                <a:ea typeface="ＭＳ Ｐゴシック" pitchFamily="-107" charset="-128"/>
                <a:cs typeface="Verdana"/>
              </a:rPr>
              <a:t>Glyph Type</a:t>
            </a:r>
            <a:r>
              <a:rPr lang="en-US" dirty="0">
                <a:ea typeface="ＭＳ Ｐゴシック" pitchFamily="-107" charset="-128"/>
              </a:rPr>
              <a:t> to </a:t>
            </a:r>
            <a:r>
              <a:rPr lang="en-US" dirty="0">
                <a:latin typeface="Verdana"/>
                <a:ea typeface="ＭＳ Ｐゴシック" pitchFamily="-107" charset="-128"/>
                <a:cs typeface="Verdana"/>
              </a:rPr>
              <a:t>Cone</a:t>
            </a:r>
            <a:r>
              <a:rPr lang="en-US" dirty="0">
                <a:ea typeface="ＭＳ Ｐゴシック" pitchFamily="-107" charset="-128"/>
              </a:rPr>
              <a:t>.</a:t>
            </a:r>
          </a:p>
          <a:p>
            <a:pPr marL="781050" indent="-609600" algn="just">
              <a:buFontTx/>
              <a:buAutoNum type="arabicPeriod" startAt="6"/>
            </a:pPr>
            <a:r>
              <a:rPr lang="en-US" dirty="0">
                <a:ea typeface="ＭＳ Ｐゴシック" pitchFamily="-107" charset="-128"/>
              </a:rPr>
              <a:t>Change </a:t>
            </a:r>
            <a:r>
              <a:rPr lang="en-US" dirty="0">
                <a:latin typeface="Verdana"/>
                <a:ea typeface="ＭＳ Ｐゴシック" pitchFamily="-107" charset="-128"/>
                <a:cs typeface="Verdana"/>
              </a:rPr>
              <a:t>Vectors</a:t>
            </a:r>
            <a:r>
              <a:rPr lang="en-US" dirty="0">
                <a:ea typeface="ＭＳ Ｐゴシック" pitchFamily="-107" charset="-128"/>
              </a:rPr>
              <a:t> to </a:t>
            </a:r>
            <a:r>
              <a:rPr lang="en-US" dirty="0">
                <a:latin typeface="Verdana"/>
                <a:ea typeface="ＭＳ Ｐゴシック" pitchFamily="-107" charset="-128"/>
                <a:cs typeface="Verdana"/>
              </a:rPr>
              <a:t>V</a:t>
            </a:r>
            <a:r>
              <a:rPr lang="en-US" dirty="0">
                <a:ea typeface="ＭＳ Ｐゴシック" pitchFamily="-107" charset="-128"/>
              </a:rPr>
              <a:t>.</a:t>
            </a:r>
          </a:p>
          <a:p>
            <a:pPr marL="781050" indent="-609600" algn="just">
              <a:buFontTx/>
              <a:buAutoNum type="arabicPeriod" startAt="6"/>
            </a:pPr>
            <a:r>
              <a:rPr lang="en-US" dirty="0">
                <a:ea typeface="ＭＳ Ｐゴシック" pitchFamily="-107" charset="-128"/>
              </a:rPr>
              <a:t>Change </a:t>
            </a:r>
            <a:r>
              <a:rPr lang="en-US" dirty="0">
                <a:latin typeface="Verdana"/>
                <a:ea typeface="ＭＳ Ｐゴシック" pitchFamily="-107" charset="-128"/>
                <a:cs typeface="Verdana"/>
              </a:rPr>
              <a:t>Scale Mode</a:t>
            </a:r>
            <a:r>
              <a:rPr lang="en-US" dirty="0">
                <a:ea typeface="ＭＳ Ｐゴシック" pitchFamily="-107" charset="-128"/>
              </a:rPr>
              <a:t> to </a:t>
            </a:r>
            <a:r>
              <a:rPr lang="en-US" dirty="0">
                <a:latin typeface="Verdana"/>
                <a:ea typeface="ＭＳ Ｐゴシック" pitchFamily="-107" charset="-128"/>
                <a:cs typeface="Verdana"/>
              </a:rPr>
              <a:t>vector</a:t>
            </a:r>
            <a:r>
              <a:rPr lang="en-US" dirty="0">
                <a:ea typeface="ＭＳ Ｐゴシック" pitchFamily="-107" charset="-128"/>
              </a:rPr>
              <a:t>.</a:t>
            </a:r>
          </a:p>
          <a:p>
            <a:pPr marL="781050" indent="-609600" algn="just">
              <a:buFontTx/>
              <a:buAutoNum type="arabicPeriod" startAt="6"/>
            </a:pPr>
            <a:r>
              <a:rPr lang="en-US" dirty="0">
                <a:ea typeface="ＭＳ Ｐゴシック" pitchFamily="-107" charset="-128"/>
              </a:rPr>
              <a:t>Click reset      next to </a:t>
            </a:r>
            <a:r>
              <a:rPr lang="en-US" dirty="0">
                <a:latin typeface="Verdana"/>
                <a:ea typeface="ＭＳ Ｐゴシック" pitchFamily="-107" charset="-128"/>
                <a:cs typeface="Verdana"/>
              </a:rPr>
              <a:t>Scale Factor</a:t>
            </a:r>
            <a:r>
              <a:rPr lang="en-US" dirty="0">
                <a:ea typeface="ＭＳ Ｐゴシック" pitchFamily="-107" charset="-128"/>
              </a:rPr>
              <a:t>.</a:t>
            </a:r>
          </a:p>
          <a:p>
            <a:pPr marL="781050" indent="-609600" algn="just">
              <a:buFontTx/>
              <a:buAutoNum type="arabicPeriod" startAt="6"/>
            </a:pPr>
            <a:r>
              <a:rPr lang="en-US" dirty="0">
                <a:ea typeface="ＭＳ Ｐゴシック" pitchFamily="-107" charset="-128"/>
              </a:rPr>
              <a:t> </a:t>
            </a:r>
          </a:p>
          <a:p>
            <a:pPr marL="781050" indent="-609600" algn="just">
              <a:buFontTx/>
              <a:buAutoNum type="arabicPeriod" startAt="6"/>
            </a:pPr>
            <a:r>
              <a:rPr lang="en-US" dirty="0">
                <a:ea typeface="ＭＳ Ｐゴシック" pitchFamily="-107" charset="-128"/>
              </a:rPr>
              <a:t>Color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a:ea typeface="ＭＳ Ｐゴシック" pitchFamily="-107" charset="-128"/>
              </a:rPr>
              <a:t>Where is the air moving the fastest?  Near the disk or away from it?  At the center of the disk or near its edges?</a:t>
            </a:r>
          </a:p>
          <a:p>
            <a:r>
              <a:rPr lang="en-US">
                <a:ea typeface="ＭＳ Ｐゴシック" pitchFamily="-107" charset="-128"/>
              </a:rPr>
              <a:t>Which way is the plate spinning?</a:t>
            </a:r>
          </a:p>
          <a:p>
            <a:r>
              <a:rPr lang="en-US">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Analysis Filters</a:t>
            </a:r>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a:ea typeface="ＭＳ Ｐゴシック" pitchFamily="-107" charset="-128"/>
              </a:rPr>
              <a:t>Extract Selection</a:t>
            </a:r>
          </a:p>
          <a:p>
            <a:pPr>
              <a:lnSpc>
                <a:spcPct val="90000"/>
              </a:lnSpc>
              <a:spcBef>
                <a:spcPct val="100000"/>
              </a:spcBef>
              <a:buFontTx/>
              <a:buNone/>
            </a:pPr>
            <a:r>
              <a:rPr lang="en-US" sz="2800" dirty="0">
                <a:ea typeface="ＭＳ Ｐゴシック" pitchFamily="-107" charset="-128"/>
              </a:rPr>
              <a:t>Plot Global Variables Over Time</a:t>
            </a:r>
          </a:p>
          <a:p>
            <a:pPr>
              <a:lnSpc>
                <a:spcPct val="90000"/>
              </a:lnSpc>
              <a:spcBef>
                <a:spcPct val="100000"/>
              </a:spcBef>
              <a:buFontTx/>
              <a:buNone/>
            </a:pPr>
            <a:r>
              <a:rPr lang="en-US" sz="2800" dirty="0">
                <a:ea typeface="ＭＳ Ｐゴシック" pitchFamily="-107" charset="-128"/>
              </a:rPr>
              <a:t>Plot Over Line</a:t>
            </a:r>
          </a:p>
          <a:p>
            <a:pPr>
              <a:lnSpc>
                <a:spcPct val="90000"/>
              </a:lnSpc>
              <a:spcBef>
                <a:spcPct val="100000"/>
              </a:spcBef>
              <a:buFontTx/>
              <a:buNone/>
            </a:pPr>
            <a:r>
              <a:rPr lang="en-US" sz="2800" dirty="0">
                <a:ea typeface="ＭＳ Ｐゴシック" pitchFamily="-107" charset="-128"/>
              </a:rPr>
              <a:t>Plot Selection Over Time</a:t>
            </a:r>
          </a:p>
          <a:p>
            <a:pPr>
              <a:lnSpc>
                <a:spcPct val="90000"/>
              </a:lnSpc>
              <a:spcBef>
                <a:spcPct val="100000"/>
              </a:spcBef>
              <a:buFontTx/>
              <a:buNone/>
            </a:pPr>
            <a:r>
              <a:rPr lang="en-US" sz="2800" dirty="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a:latin typeface="+mn-lt"/>
                </a:rPr>
                <a:t>Swiss National Supercomputing Centre</a:t>
              </a: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a:solidFill>
                    <a:srgbClr val="FFFFFF"/>
                  </a:solidFill>
                  <a:latin typeface="+mn-lt"/>
                </a:rPr>
                <a:t>Jerry Clarke, US Army Research Laboratory</a:t>
              </a: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a:latin typeface="+mn-lt"/>
                </a:rPr>
                <a:t>Renato N. Elias, NACAD/COPPE/UFRJ, Rio de </a:t>
              </a:r>
              <a:r>
                <a:rPr lang="en-US" sz="900" dirty="0" err="1">
                  <a:latin typeface="+mn-lt"/>
                </a:rPr>
                <a:t>Janerio</a:t>
              </a:r>
              <a:r>
                <a:rPr lang="en-US" sz="900" dirty="0">
                  <a:latin typeface="+mn-lt"/>
                </a:rPr>
                <a:t>, Brazil</a:t>
              </a: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a:solidFill>
                    <a:srgbClr val="000000"/>
                  </a:solidFill>
                  <a:latin typeface="+mn-lt"/>
                </a:rPr>
                <a:t>Swiss National Supercomputing Centre</a:t>
              </a: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a:t>Bill </a:t>
              </a:r>
              <a:r>
                <a:rPr lang="en-US" sz="900" dirty="0" err="1"/>
                <a:t>Daughton</a:t>
              </a:r>
              <a:r>
                <a:rPr lang="en-US" sz="900" dirty="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Placing 3D Line Widget Endpoints</a:t>
            </a:r>
          </a:p>
        </p:txBody>
      </p:sp>
      <p:sp>
        <p:nvSpPr>
          <p:cNvPr id="3" name="Content Placeholder 2"/>
          <p:cNvSpPr>
            <a:spLocks noGrp="1"/>
          </p:cNvSpPr>
          <p:nvPr>
            <p:ph idx="1"/>
          </p:nvPr>
        </p:nvSpPr>
        <p:spPr/>
        <p:txBody>
          <a:bodyPr/>
          <a:lstStyle/>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p</a:t>
            </a:r>
            <a:r>
              <a:rPr lang="en-US" sz="2800" dirty="0"/>
              <a:t> key to place alternating points.</a:t>
            </a:r>
          </a:p>
          <a:p>
            <a:pPr lvl="1"/>
            <a:r>
              <a:rPr lang="en-US" sz="2800" dirty="0" err="1">
                <a:latin typeface="Verdana" panose="020B0604030504040204" pitchFamily="34" charset="0"/>
                <a:ea typeface="Verdana" panose="020B0604030504040204" pitchFamily="34" charset="0"/>
                <a:cs typeface="Verdana" panose="020B0604030504040204" pitchFamily="34" charset="0"/>
              </a:rPr>
              <a:t>Ctrl+p</a:t>
            </a:r>
            <a:r>
              <a:rPr lang="en-US" sz="2800" dirty="0"/>
              <a:t> places at nearest mesh point.</a:t>
            </a:r>
          </a:p>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2</a:t>
            </a:r>
            <a:r>
              <a:rPr lang="en-US" sz="2800" dirty="0"/>
              <a:t> key to place the start or end point.</a:t>
            </a:r>
          </a:p>
          <a:p>
            <a:pPr lvl="1"/>
            <a:r>
              <a:rPr lang="en-US" sz="2800" dirty="0">
                <a:latin typeface="Verdana" panose="020B0604030504040204" pitchFamily="34" charset="0"/>
                <a:ea typeface="Verdana" panose="020B0604030504040204" pitchFamily="34" charset="0"/>
                <a:cs typeface="Verdana" panose="020B0604030504040204" pitchFamily="34" charset="0"/>
              </a:rPr>
              <a:t>Ctrl+1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Ctrl+2</a:t>
            </a:r>
            <a:r>
              <a:rPr lang="en-US" sz="2800" dirty="0"/>
              <a:t> places at mesh point.</a:t>
            </a:r>
          </a:p>
          <a:p>
            <a:r>
              <a:rPr lang="en-US" sz="2800" dirty="0"/>
              <a:t>Drag the endpoints.</a:t>
            </a:r>
          </a:p>
          <a:p>
            <a:pPr lvl="1"/>
            <a:r>
              <a:rPr lang="en-US" sz="2800" dirty="0"/>
              <a:t>Use </a:t>
            </a:r>
            <a:r>
              <a:rPr lang="en-US" sz="2800" dirty="0">
                <a:latin typeface="Verdana" panose="020B0604030504040204" pitchFamily="34" charset="0"/>
                <a:ea typeface="Verdana" panose="020B0604030504040204" pitchFamily="34" charset="0"/>
                <a:cs typeface="Verdana" panose="020B0604030504040204" pitchFamily="34" charset="0"/>
              </a:rPr>
              <a:t>x</a:t>
            </a:r>
            <a:r>
              <a:rPr lang="en-US" sz="2800" dirty="0"/>
              <a:t>, </a:t>
            </a:r>
            <a:r>
              <a:rPr lang="en-US" sz="2800" dirty="0">
                <a:latin typeface="Verdana" panose="020B0604030504040204" pitchFamily="34" charset="0"/>
                <a:ea typeface="Verdana" panose="020B0604030504040204" pitchFamily="34" charset="0"/>
                <a:cs typeface="Verdana" panose="020B0604030504040204" pitchFamily="34" charset="0"/>
              </a:rPr>
              <a:t>y</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z</a:t>
            </a:r>
            <a:r>
              <a:rPr lang="en-US" sz="2800" dirty="0"/>
              <a:t> key to constrain to axis.</a:t>
            </a:r>
          </a:p>
          <a:p>
            <a:r>
              <a:rPr lang="en-US" sz="2800" dirty="0"/>
              <a:t>Use widgets in Properties panel</a:t>
            </a:r>
          </a:p>
          <a:p>
            <a:pPr lvl="1"/>
            <a:r>
              <a:rPr lang="en-US" sz="2800" dirty="0"/>
              <a:t>E.g. Use </a:t>
            </a:r>
            <a:r>
              <a:rPr lang="en-US" sz="2800" dirty="0">
                <a:latin typeface="Verdana" panose="020B0604030504040204" pitchFamily="34" charset="0"/>
                <a:ea typeface="Verdana" panose="020B0604030504040204" pitchFamily="34" charset="0"/>
                <a:cs typeface="Verdana" panose="020B0604030504040204" pitchFamily="34" charset="0"/>
              </a:rPr>
              <a:t>Z Axis</a:t>
            </a:r>
            <a:r>
              <a:rPr lang="en-US" sz="2800" dirty="0"/>
              <a:t> button and then edit points to place from (0,0,0) to (0, 0, 10).</a:t>
            </a:r>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a:ea typeface="ＭＳ Ｐゴシック" pitchFamily="-107" charset="-128"/>
              </a:rPr>
              <a:t>Left, middle, right buttons to pan, zoom.</a:t>
            </a:r>
          </a:p>
          <a:p>
            <a:r>
              <a:rPr lang="en-US" dirty="0">
                <a:ea typeface="ＭＳ Ｐゴシック" pitchFamily="-107" charset="-128"/>
              </a:rPr>
              <a:t>Mouse wheel to zoom.</a:t>
            </a:r>
          </a:p>
          <a:p>
            <a:r>
              <a:rPr lang="en-US" dirty="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a:ea typeface="ＭＳ Ｐゴシック" pitchFamily="-107" charset="-128"/>
              </a:rPr>
              <a:t>Move them like Views.</a:t>
            </a:r>
          </a:p>
          <a:p>
            <a:r>
              <a:rPr lang="en-US">
                <a:ea typeface="ＭＳ Ｐゴシック" pitchFamily="-107" charset="-128"/>
              </a:rPr>
              <a:t>Save screenshots.</a:t>
            </a:r>
            <a:endParaRPr lang="en-US" dirty="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In </a:t>
            </a:r>
            <a:r>
              <a:rPr lang="en-US" dirty="0">
                <a:latin typeface="Verdana"/>
                <a:ea typeface="ＭＳ Ｐゴシック" pitchFamily="-107" charset="-128"/>
                <a:cs typeface="Verdana"/>
              </a:rPr>
              <a:t>Display</a:t>
            </a:r>
            <a:r>
              <a:rPr lang="en-US" dirty="0">
                <a:ea typeface="ＭＳ Ｐゴシック" pitchFamily="-107" charset="-128"/>
              </a:rPr>
              <a:t> section of properties panel, turn off all variables except </a:t>
            </a:r>
            <a:r>
              <a:rPr lang="en-US" dirty="0">
                <a:latin typeface="Verdana"/>
                <a:ea typeface="ＭＳ Ｐゴシック" pitchFamily="-107" charset="-128"/>
                <a:cs typeface="Verdana"/>
              </a:rPr>
              <a:t>Temp</a:t>
            </a:r>
            <a:r>
              <a:rPr lang="en-US" dirty="0">
                <a:ea typeface="ＭＳ Ｐゴシック" pitchFamily="-107" charset="-128"/>
              </a:rPr>
              <a:t> and </a:t>
            </a:r>
            <a:r>
              <a:rPr lang="en-US" dirty="0">
                <a:latin typeface="Verdana"/>
                <a:ea typeface="ＭＳ Ｐゴシック" pitchFamily="-107" charset="-128"/>
                <a:cs typeface="Verdana"/>
              </a:rPr>
              <a:t>Pres</a:t>
            </a:r>
            <a:r>
              <a:rPr lang="en-US" dirty="0">
                <a:ea typeface="ＭＳ Ｐゴシック" pitchFamily="-107" charset="-128"/>
              </a:rPr>
              <a:t>.</a:t>
            </a:r>
          </a:p>
          <a:p>
            <a:pPr marL="685800" indent="-514350">
              <a:buFontTx/>
              <a:buAutoNum type="arabicPeriod"/>
            </a:pPr>
            <a:r>
              <a:rPr lang="en-US" dirty="0">
                <a:ea typeface="ＭＳ Ｐゴシック" pitchFamily="-107" charset="-128"/>
              </a:rPr>
              <a:t>Select </a:t>
            </a:r>
            <a:r>
              <a:rPr lang="en-US" dirty="0" err="1">
                <a:latin typeface="Verdana"/>
                <a:ea typeface="ＭＳ Ｐゴシック" pitchFamily="-107" charset="-128"/>
                <a:cs typeface="Verdana"/>
              </a:rPr>
              <a:t>Pres</a:t>
            </a:r>
            <a:r>
              <a:rPr lang="en-US" dirty="0">
                <a:ea typeface="ＭＳ Ｐゴシック" pitchFamily="-107" charset="-128"/>
              </a:rPr>
              <a:t> in the </a:t>
            </a:r>
            <a:r>
              <a:rPr lang="en-US" dirty="0">
                <a:latin typeface="Verdana"/>
                <a:ea typeface="ＭＳ Ｐゴシック" pitchFamily="-107" charset="-128"/>
                <a:cs typeface="Verdana"/>
              </a:rPr>
              <a:t>Display</a:t>
            </a:r>
            <a:r>
              <a:rPr lang="en-US" dirty="0">
                <a:ea typeface="ＭＳ Ｐゴシック" pitchFamily="-107" charset="-128"/>
              </a:rPr>
              <a:t> options.</a:t>
            </a:r>
          </a:p>
          <a:p>
            <a:pPr marL="685800" indent="-51435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Chart Axis</a:t>
            </a:r>
            <a:r>
              <a:rPr lang="en-US" dirty="0">
                <a:ea typeface="ＭＳ Ｐゴシック" pitchFamily="-107" charset="-128"/>
              </a:rPr>
              <a:t> to            </a:t>
            </a:r>
            <a:r>
              <a:rPr lang="en-US" dirty="0">
                <a:latin typeface="Verdana"/>
                <a:ea typeface="ＭＳ Ｐゴシック" pitchFamily="-107" charset="-128"/>
                <a:cs typeface="Verdana"/>
              </a:rPr>
              <a:t>Bottom – Right</a:t>
            </a:r>
            <a:r>
              <a:rPr lang="en-US" dirty="0">
                <a:ea typeface="ＭＳ Ｐゴシック" pitchFamily="-107" charset="-128"/>
              </a:rPr>
              <a:t>.</a:t>
            </a:r>
          </a:p>
          <a:p>
            <a:pPr marL="685800" indent="-514350">
              <a:buFontTx/>
              <a:buAutoNum type="arabicPeriod"/>
            </a:pPr>
            <a:r>
              <a:rPr lang="en-US" dirty="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latin typeface="Verdana"/>
                <a:ea typeface="ＭＳ Ｐゴシック" pitchFamily="-107" charset="-128"/>
                <a:cs typeface="Verdana"/>
              </a:rPr>
              <a:t>Filters</a:t>
            </a:r>
            <a:r>
              <a:rPr lang="en-US" dirty="0">
                <a:ea typeface="ＭＳ Ｐゴシック" pitchFamily="-107" charset="-128"/>
              </a:rPr>
              <a:t> → </a:t>
            </a:r>
            <a:r>
              <a:rPr lang="en-US" dirty="0">
                <a:latin typeface="Verdana"/>
                <a:ea typeface="ＭＳ Ｐゴシック" pitchFamily="-107" charset="-128"/>
                <a:cs typeface="Verdana"/>
              </a:rPr>
              <a:t>Data Analysis</a:t>
            </a:r>
            <a:r>
              <a:rPr lang="en-US" dirty="0">
                <a:ea typeface="ＭＳ Ｐゴシック" pitchFamily="-107" charset="-128"/>
              </a:rPr>
              <a:t> → </a:t>
            </a:r>
            <a:r>
              <a:rPr lang="en-US" dirty="0">
                <a:latin typeface="Verdana"/>
                <a:ea typeface="ＭＳ Ｐゴシック" pitchFamily="-107" charset="-128"/>
                <a:cs typeface="Verdana"/>
              </a:rPr>
              <a:t>Histogram</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Input Array</a:t>
            </a:r>
            <a:r>
              <a:rPr lang="en-US" dirty="0">
                <a:ea typeface="ＭＳ Ｐゴシック" pitchFamily="-107" charset="-128"/>
              </a:rPr>
              <a:t>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ea typeface="ＭＳ Ｐゴシック" pitchFamily="-107" charset="-128"/>
              </a:rPr>
              <a:t>Geometry Representations</a:t>
            </a:r>
          </a:p>
        </p:txBody>
      </p:sp>
      <p:pic>
        <p:nvPicPr>
          <p:cNvPr id="130051" name="Picture 4" descr="Rep"/>
          <p:cNvPicPr>
            <a:picLocks noChangeAspect="1" noChangeArrowheads="1"/>
          </p:cNvPicPr>
          <p:nvPr/>
        </p:nvPicPr>
        <p:blipFill>
          <a:blip r:embed="rId3"/>
          <a:srcRect/>
          <a:stretch>
            <a:fillRect/>
          </a:stretch>
        </p:blipFill>
        <p:spPr bwMode="auto">
          <a:xfrm>
            <a:off x="73025" y="1905000"/>
            <a:ext cx="1755775" cy="2738438"/>
          </a:xfrm>
          <a:prstGeom prst="rect">
            <a:avLst/>
          </a:prstGeom>
          <a:noFill/>
          <a:ln w="9525">
            <a:noFill/>
            <a:miter lim="800000"/>
            <a:headEnd/>
            <a:tailEnd/>
          </a:ln>
        </p:spPr>
      </p:pic>
      <p:sp>
        <p:nvSpPr>
          <p:cNvPr id="130052" name="Text Box 9"/>
          <p:cNvSpPr txBox="1">
            <a:spLocks noChangeArrowheads="1"/>
          </p:cNvSpPr>
          <p:nvPr/>
        </p:nvSpPr>
        <p:spPr bwMode="auto">
          <a:xfrm>
            <a:off x="477838" y="4679950"/>
            <a:ext cx="946150" cy="457200"/>
          </a:xfrm>
          <a:prstGeom prst="rect">
            <a:avLst/>
          </a:prstGeom>
          <a:noFill/>
          <a:ln w="12700">
            <a:noFill/>
            <a:miter lim="800000"/>
            <a:headEnd/>
            <a:tailEnd/>
          </a:ln>
        </p:spPr>
        <p:txBody>
          <a:bodyPr wrap="none">
            <a:spAutoFit/>
          </a:bodyPr>
          <a:lstStyle/>
          <a:p>
            <a:pPr algn="ctr"/>
            <a:r>
              <a:rPr lang="en-US"/>
              <a:t>Points</a:t>
            </a:r>
          </a:p>
        </p:txBody>
      </p:sp>
      <p:pic>
        <p:nvPicPr>
          <p:cNvPr id="130053" name="Picture 5" descr="Rep"/>
          <p:cNvPicPr>
            <a:picLocks noChangeAspect="1" noChangeArrowheads="1"/>
          </p:cNvPicPr>
          <p:nvPr/>
        </p:nvPicPr>
        <p:blipFill>
          <a:blip r:embed="rId4"/>
          <a:srcRect/>
          <a:stretch>
            <a:fillRect/>
          </a:stretch>
        </p:blipFill>
        <p:spPr bwMode="auto">
          <a:xfrm>
            <a:off x="1882775" y="1905000"/>
            <a:ext cx="1755775" cy="2738438"/>
          </a:xfrm>
          <a:prstGeom prst="rect">
            <a:avLst/>
          </a:prstGeom>
          <a:noFill/>
          <a:ln w="9525">
            <a:noFill/>
            <a:miter lim="800000"/>
            <a:headEnd/>
            <a:tailEnd/>
          </a:ln>
        </p:spPr>
      </p:pic>
      <p:sp>
        <p:nvSpPr>
          <p:cNvPr id="130054" name="Text Box 10"/>
          <p:cNvSpPr txBox="1">
            <a:spLocks noChangeArrowheads="1"/>
          </p:cNvSpPr>
          <p:nvPr/>
        </p:nvSpPr>
        <p:spPr bwMode="auto">
          <a:xfrm>
            <a:off x="2009775" y="4679950"/>
            <a:ext cx="1503363" cy="457200"/>
          </a:xfrm>
          <a:prstGeom prst="rect">
            <a:avLst/>
          </a:prstGeom>
          <a:noFill/>
          <a:ln w="12700">
            <a:noFill/>
            <a:miter lim="800000"/>
            <a:headEnd/>
            <a:tailEnd/>
          </a:ln>
        </p:spPr>
        <p:txBody>
          <a:bodyPr wrap="none">
            <a:spAutoFit/>
          </a:bodyPr>
          <a:lstStyle/>
          <a:p>
            <a:pPr algn="ctr"/>
            <a:r>
              <a:rPr lang="en-US"/>
              <a:t>Wireframe</a:t>
            </a:r>
          </a:p>
        </p:txBody>
      </p:sp>
      <p:pic>
        <p:nvPicPr>
          <p:cNvPr id="130055" name="Picture 6" descr="Rep"/>
          <p:cNvPicPr>
            <a:picLocks noChangeAspect="1" noChangeArrowheads="1"/>
          </p:cNvPicPr>
          <p:nvPr/>
        </p:nvPicPr>
        <p:blipFill>
          <a:blip r:embed="rId5"/>
          <a:srcRect/>
          <a:stretch>
            <a:fillRect/>
          </a:stretch>
        </p:blipFill>
        <p:spPr bwMode="auto">
          <a:xfrm>
            <a:off x="3692525" y="1905000"/>
            <a:ext cx="1755775" cy="2741613"/>
          </a:xfrm>
          <a:prstGeom prst="rect">
            <a:avLst/>
          </a:prstGeom>
          <a:noFill/>
          <a:ln w="9525">
            <a:noFill/>
            <a:miter lim="800000"/>
            <a:headEnd/>
            <a:tailEnd/>
          </a:ln>
        </p:spPr>
      </p:pic>
      <p:sp>
        <p:nvSpPr>
          <p:cNvPr id="130056" name="Text Box 11"/>
          <p:cNvSpPr txBox="1">
            <a:spLocks noChangeArrowheads="1"/>
          </p:cNvSpPr>
          <p:nvPr/>
        </p:nvSpPr>
        <p:spPr bwMode="auto">
          <a:xfrm>
            <a:off x="4013200" y="4679950"/>
            <a:ext cx="1114425" cy="457200"/>
          </a:xfrm>
          <a:prstGeom prst="rect">
            <a:avLst/>
          </a:prstGeom>
          <a:noFill/>
          <a:ln w="12700">
            <a:noFill/>
            <a:miter lim="800000"/>
            <a:headEnd/>
            <a:tailEnd/>
          </a:ln>
        </p:spPr>
        <p:txBody>
          <a:bodyPr wrap="none">
            <a:spAutoFit/>
          </a:bodyPr>
          <a:lstStyle/>
          <a:p>
            <a:pPr algn="ctr"/>
            <a:r>
              <a:rPr lang="en-US"/>
              <a:t>Surface</a:t>
            </a:r>
          </a:p>
        </p:txBody>
      </p:sp>
      <p:pic>
        <p:nvPicPr>
          <p:cNvPr id="130057" name="Picture 7" descr="Rep"/>
          <p:cNvPicPr>
            <a:picLocks noChangeAspect="1" noChangeArrowheads="1"/>
          </p:cNvPicPr>
          <p:nvPr/>
        </p:nvPicPr>
        <p:blipFill>
          <a:blip r:embed="rId6"/>
          <a:srcRect/>
          <a:stretch>
            <a:fillRect/>
          </a:stretch>
        </p:blipFill>
        <p:spPr bwMode="auto">
          <a:xfrm>
            <a:off x="5502275" y="1905000"/>
            <a:ext cx="1755775" cy="2741613"/>
          </a:xfrm>
          <a:prstGeom prst="rect">
            <a:avLst/>
          </a:prstGeom>
          <a:noFill/>
          <a:ln w="9525">
            <a:noFill/>
            <a:miter lim="800000"/>
            <a:headEnd/>
            <a:tailEnd/>
          </a:ln>
        </p:spPr>
      </p:pic>
      <p:sp>
        <p:nvSpPr>
          <p:cNvPr id="130058" name="Text Box 12"/>
          <p:cNvSpPr txBox="1">
            <a:spLocks noChangeArrowheads="1"/>
          </p:cNvSpPr>
          <p:nvPr/>
        </p:nvSpPr>
        <p:spPr bwMode="auto">
          <a:xfrm>
            <a:off x="5607050" y="4679950"/>
            <a:ext cx="1547813" cy="822325"/>
          </a:xfrm>
          <a:prstGeom prst="rect">
            <a:avLst/>
          </a:prstGeom>
          <a:noFill/>
          <a:ln w="12700">
            <a:noFill/>
            <a:miter lim="800000"/>
            <a:headEnd/>
            <a:tailEnd/>
          </a:ln>
        </p:spPr>
        <p:txBody>
          <a:bodyPr wrap="none">
            <a:spAutoFit/>
          </a:bodyPr>
          <a:lstStyle/>
          <a:p>
            <a:pPr algn="ctr"/>
            <a:r>
              <a:rPr lang="en-US"/>
              <a:t>Surface</a:t>
            </a:r>
          </a:p>
          <a:p>
            <a:pPr algn="ctr"/>
            <a:r>
              <a:rPr lang="en-US"/>
              <a:t>with Edges</a:t>
            </a:r>
          </a:p>
        </p:txBody>
      </p:sp>
      <p:pic>
        <p:nvPicPr>
          <p:cNvPr id="130059" name="Picture 8" descr="Rep"/>
          <p:cNvPicPr>
            <a:picLocks noChangeAspect="1" noChangeArrowheads="1"/>
          </p:cNvPicPr>
          <p:nvPr/>
        </p:nvPicPr>
        <p:blipFill>
          <a:blip r:embed="rId7"/>
          <a:srcRect/>
          <a:stretch>
            <a:fillRect/>
          </a:stretch>
        </p:blipFill>
        <p:spPr bwMode="auto">
          <a:xfrm>
            <a:off x="7312025" y="1905000"/>
            <a:ext cx="1755775" cy="2741613"/>
          </a:xfrm>
          <a:prstGeom prst="rect">
            <a:avLst/>
          </a:prstGeom>
          <a:noFill/>
          <a:ln w="9525">
            <a:noFill/>
            <a:miter lim="800000"/>
            <a:headEnd/>
            <a:tailEnd/>
          </a:ln>
        </p:spPr>
      </p:pic>
      <p:sp>
        <p:nvSpPr>
          <p:cNvPr id="130060" name="Text Box 13"/>
          <p:cNvSpPr txBox="1">
            <a:spLocks noChangeArrowheads="1"/>
          </p:cNvSpPr>
          <p:nvPr/>
        </p:nvSpPr>
        <p:spPr bwMode="auto">
          <a:xfrm>
            <a:off x="7607300" y="4679950"/>
            <a:ext cx="1166813" cy="457200"/>
          </a:xfrm>
          <a:prstGeom prst="rect">
            <a:avLst/>
          </a:prstGeom>
          <a:noFill/>
          <a:ln w="12700">
            <a:noFill/>
            <a:miter lim="800000"/>
            <a:headEnd/>
            <a:tailEnd/>
          </a:ln>
        </p:spPr>
        <p:txBody>
          <a:bodyPr wrap="none">
            <a:spAutoFit/>
          </a:bodyPr>
          <a:lstStyle/>
          <a:p>
            <a:pPr algn="ctr"/>
            <a:r>
              <a:rPr lang="en-US"/>
              <a:t>Volume</a:t>
            </a:r>
          </a:p>
        </p:txBody>
      </p:sp>
    </p:spTree>
    <p:extLst>
      <p:ext uri="{BB962C8B-B14F-4D97-AF65-F5344CB8AC3E}">
        <p14:creationId xmlns:p14="http://schemas.microsoft.com/office/powerpoint/2010/main" val="19946300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 +</a:t>
            </a:r>
            <a:br>
              <a:rPr lang="en-US" dirty="0">
                <a:ea typeface="ＭＳ Ｐゴシック" pitchFamily="-107" charset="-128"/>
              </a:rPr>
            </a:br>
            <a:r>
              <a:rPr lang="en-US" dirty="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a:ea typeface="ＭＳ Ｐゴシック" pitchFamily="-107" charset="-128"/>
              </a:rPr>
              <a:t>Used by academic, government, and commercial institutions worldwide.</a:t>
            </a:r>
          </a:p>
          <a:p>
            <a:r>
              <a:rPr lang="en-US" dirty="0">
                <a:ea typeface="ＭＳ Ｐゴシック" pitchFamily="-107" charset="-128"/>
              </a:rPr>
              <a:t>Downloaded ~100K times per year.</a:t>
            </a:r>
          </a:p>
          <a:p>
            <a:r>
              <a:rPr lang="en-US" dirty="0" err="1">
                <a:ea typeface="ＭＳ Ｐゴシック" pitchFamily="-107" charset="-128"/>
              </a:rPr>
              <a:t>HPCwire</a:t>
            </a:r>
            <a:r>
              <a:rPr lang="en-US" dirty="0">
                <a:ea typeface="ＭＳ Ｐゴシック" pitchFamily="-107" charset="-128"/>
              </a:rPr>
              <a:t> Editors’ Choice 2010 and </a:t>
            </a:r>
            <a:r>
              <a:rPr lang="en-US" dirty="0" err="1">
                <a:ea typeface="ＭＳ Ｐゴシック" pitchFamily="-107" charset="-128"/>
              </a:rPr>
              <a:t>HPCwire</a:t>
            </a:r>
            <a:r>
              <a:rPr lang="en-US" dirty="0">
                <a:ea typeface="ＭＳ Ｐゴシック" pitchFamily="-107" charset="-128"/>
              </a:rPr>
              <a:t> Readers’ Choice 2010/2012 Awards for Best Visualization Product or Technology.</a:t>
            </a:r>
          </a:p>
          <a:p>
            <a:endParaRPr lang="en-US" dirty="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 Transfer Function</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disk_out_ref.ex2.</a:t>
            </a:r>
          </a:p>
          <a:p>
            <a:pPr marL="685800" indent="-514350">
              <a:buFont typeface="+mj-lt"/>
              <a:buAutoNum type="arabicPeriod"/>
            </a:pPr>
            <a:r>
              <a:rPr lang="en-US" dirty="0"/>
              <a:t>Click Edit Color Map       .</a:t>
            </a:r>
          </a:p>
          <a:p>
            <a:pPr marL="685800" indent="-514350">
              <a:buFont typeface="+mj-lt"/>
              <a:buAutoNum type="arabicPeriod"/>
            </a:pPr>
            <a:r>
              <a:rPr lang="en-US" dirty="0"/>
              <a:t>Click Choose preset      .</a:t>
            </a:r>
          </a:p>
          <a:p>
            <a:pPr marL="685800" indent="-514350">
              <a:buFont typeface="+mj-lt"/>
              <a:buAutoNum type="arabicPeriod"/>
            </a:pPr>
            <a:r>
              <a:rPr lang="en-US" dirty="0"/>
              <a:t>Select </a:t>
            </a:r>
            <a:r>
              <a:rPr lang="en-US" dirty="0">
                <a:latin typeface="Verdana"/>
                <a:cs typeface="Verdana"/>
              </a:rPr>
              <a:t>Black-Body Radiation</a:t>
            </a:r>
            <a:r>
              <a:rPr lang="en-US" dirty="0"/>
              <a:t>. </a:t>
            </a:r>
            <a:r>
              <a:rPr lang="en-US" dirty="0">
                <a:latin typeface="Verdana"/>
                <a:cs typeface="Verdana"/>
              </a:rPr>
              <a:t>Apply</a:t>
            </a:r>
            <a:r>
              <a:rPr lang="en-US" dirty="0"/>
              <a:t>. </a:t>
            </a:r>
            <a:r>
              <a:rPr lang="en-US" dirty="0">
                <a:latin typeface="Verdana"/>
                <a:cs typeface="Verdana"/>
              </a:rPr>
              <a:t>Close</a:t>
            </a:r>
            <a:r>
              <a:rPr lang="en-US" dirty="0"/>
              <a:t>.</a:t>
            </a:r>
          </a:p>
          <a:p>
            <a:pPr marL="685800" indent="-514350">
              <a:buFont typeface="+mj-lt"/>
              <a:buAutoNum type="arabicPeriod"/>
            </a:pPr>
            <a:r>
              <a:rPr lang="en-US" dirty="0"/>
              <a:t>Try adding and changing control points.</a:t>
            </a:r>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a:t>Rainbow Colors: Never Use Them</a:t>
            </a:r>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a:t>Pros:</a:t>
            </a:r>
          </a:p>
          <a:p>
            <a:r>
              <a:rPr lang="en-US" dirty="0"/>
              <a:t>Pretty</a:t>
            </a:r>
          </a:p>
          <a:p>
            <a:r>
              <a:rPr lang="en-US" dirty="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a:t>Cons:</a:t>
            </a:r>
          </a:p>
          <a:p>
            <a:r>
              <a:rPr lang="en-US" dirty="0"/>
              <a:t>Garish</a:t>
            </a:r>
          </a:p>
          <a:p>
            <a:r>
              <a:rPr lang="en-US" dirty="0"/>
              <a:t>Bad for color deficiencies</a:t>
            </a:r>
          </a:p>
          <a:p>
            <a:r>
              <a:rPr lang="en-US" dirty="0"/>
              <a:t>No implicit order</a:t>
            </a:r>
          </a:p>
          <a:p>
            <a:r>
              <a:rPr lang="en-US" dirty="0"/>
              <a:t>Not perceptually even</a:t>
            </a:r>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Color Deficiencies</a:t>
            </a:r>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chemeClr val="bg1"/>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a:t>Rainbow: Perceptually Uneven</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a:t>Blue</a:t>
            </a:r>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a:t>Cyan</a:t>
            </a:r>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a:t>Green</a:t>
            </a:r>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a:t>Yellow</a:t>
            </a:r>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a:t>Orange</a:t>
            </a:r>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a:t>Red</a:t>
            </a:r>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 +</a:t>
            </a:r>
            <a:br>
              <a:rPr lang="en-US" dirty="0">
                <a:ea typeface="ＭＳ Ｐゴシック" pitchFamily="-107" charset="-128"/>
              </a:rPr>
            </a:br>
            <a:r>
              <a:rPr lang="en-US" dirty="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a:latin typeface="Verdana"/>
                <a:ea typeface="ＭＳ Ｐゴシック" pitchFamily="-107" charset="-128"/>
                <a:cs typeface="Verdana"/>
              </a:rPr>
              <a:t>Tubes</a:t>
            </a:r>
            <a:r>
              <a:rPr lang="en-US" dirty="0">
                <a:ea typeface="ＭＳ Ｐゴシック" pitchFamily="-107" charset="-128"/>
              </a:rPr>
              <a:t> and </a:t>
            </a:r>
            <a:r>
              <a:rPr lang="en-US" dirty="0">
                <a:latin typeface="Verdana"/>
                <a:ea typeface="ＭＳ Ｐゴシック" pitchFamily="-107" charset="-128"/>
                <a:cs typeface="Verdana"/>
              </a:rPr>
              <a:t>Glyphs</a:t>
            </a:r>
            <a:r>
              <a:rPr lang="en-US" dirty="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Ranges</a:t>
            </a:r>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SNL usage:</a:t>
            </a:r>
          </a:p>
          <a:p>
            <a:pPr lvl="1"/>
            <a:r>
              <a:rPr lang="en-US" dirty="0">
                <a:ea typeface="ＭＳ Ｐゴシック" pitchFamily="-107" charset="-128"/>
              </a:rPr>
              <a:t>6 billion structured cells (2005).</a:t>
            </a:r>
          </a:p>
          <a:p>
            <a:pPr lvl="1"/>
            <a:r>
              <a:rPr lang="en-US" dirty="0">
                <a:ea typeface="ＭＳ Ｐゴシック" pitchFamily="-107" charset="-128"/>
              </a:rPr>
              <a:t>6 billion unstructured cells (2016).</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the file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a:p>
            <a:pPr marL="781050" indent="-609600">
              <a:buFontTx/>
              <a:buAutoNum type="arabicPeriod"/>
            </a:pPr>
            <a:r>
              <a:rPr lang="en-US" dirty="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Go to representative time and hit</a:t>
            </a:r>
          </a:p>
          <a:p>
            <a:r>
              <a:rPr lang="en-US" dirty="0"/>
              <a:t>In </a:t>
            </a:r>
            <a:r>
              <a:rPr lang="en-US" dirty="0">
                <a:latin typeface="Verdana"/>
                <a:cs typeface="Verdana"/>
              </a:rPr>
              <a:t>Settings</a:t>
            </a:r>
            <a:r>
              <a:rPr lang="en-US" dirty="0"/>
              <a:t> change </a:t>
            </a:r>
            <a:r>
              <a:rPr lang="en-US" dirty="0">
                <a:latin typeface="Verdana"/>
                <a:cs typeface="Verdana"/>
              </a:rPr>
              <a:t>On File Open </a:t>
            </a:r>
            <a:r>
              <a:rPr lang="en-US" dirty="0"/>
              <a:t>to </a:t>
            </a:r>
            <a:r>
              <a:rPr lang="en-US" dirty="0" err="1">
                <a:latin typeface="Verdana"/>
                <a:cs typeface="Verdana"/>
              </a:rPr>
              <a:t>Goto</a:t>
            </a:r>
            <a:r>
              <a:rPr lang="en-US" dirty="0">
                <a:latin typeface="Verdana"/>
                <a:cs typeface="Verdana"/>
              </a:rPr>
              <a:t> last </a:t>
            </a:r>
            <a:r>
              <a:rPr lang="en-US" dirty="0" err="1">
                <a:latin typeface="Verdana"/>
                <a:cs typeface="Verdana"/>
              </a:rPr>
              <a:t>timestep</a:t>
            </a:r>
            <a:r>
              <a:rPr lang="en-US" dirty="0"/>
              <a:t>.</a:t>
            </a:r>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Set a custom range.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35802</TotalTime>
  <Words>7418</Words>
  <Application>Microsoft Office PowerPoint</Application>
  <PresentationFormat>On-screen Show (4:3)</PresentationFormat>
  <Paragraphs>1561</Paragraphs>
  <Slides>235</Slides>
  <Notes>168</Notes>
  <HiddenSlides>5</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235</vt:i4>
      </vt:variant>
    </vt:vector>
  </HeadingPairs>
  <TitlesOfParts>
    <vt:vector size="248" baseType="lpstr">
      <vt:lpstr>ＭＳ Ｐゴシック</vt:lpstr>
      <vt:lpstr>Arial</vt:lpstr>
      <vt:lpstr>Calibri</vt:lpstr>
      <vt:lpstr>Courier</vt:lpstr>
      <vt:lpstr>Helvetica</vt:lpstr>
      <vt:lpstr>Tahoma</vt:lpstr>
      <vt:lpstr>Times</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Andy Bauer</cp:lastModifiedBy>
  <cp:revision>401</cp:revision>
  <cp:lastPrinted>2014-08-29T17:58:24Z</cp:lastPrinted>
  <dcterms:created xsi:type="dcterms:W3CDTF">2010-07-16T17:07:32Z</dcterms:created>
  <dcterms:modified xsi:type="dcterms:W3CDTF">2016-11-07T19:33:13Z</dcterms:modified>
</cp:coreProperties>
</file>