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1" r:id="rId2"/>
    <p:sldMasterId id="2147483972" r:id="rId3"/>
  </p:sldMasterIdLst>
  <p:notesMasterIdLst>
    <p:notesMasterId r:id="rId15"/>
  </p:notesMasterIdLst>
  <p:handoutMasterIdLst>
    <p:handoutMasterId r:id="rId16"/>
  </p:handoutMasterIdLst>
  <p:sldIdLst>
    <p:sldId id="362" r:id="rId4"/>
    <p:sldId id="350" r:id="rId5"/>
    <p:sldId id="361" r:id="rId6"/>
    <p:sldId id="336" r:id="rId7"/>
    <p:sldId id="342" r:id="rId8"/>
    <p:sldId id="355" r:id="rId9"/>
    <p:sldId id="356" r:id="rId10"/>
    <p:sldId id="357" r:id="rId11"/>
    <p:sldId id="358" r:id="rId12"/>
    <p:sldId id="359" r:id="rId13"/>
    <p:sldId id="360" r:id="rId14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120" d="100"/>
          <a:sy n="120" d="100"/>
        </p:scale>
        <p:origin x="-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6/28/11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6/28/11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dirty="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6/28/11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dirty="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2114092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7611969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7361401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2679763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dirty="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dirty="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dirty="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9830728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9477990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09511302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dirty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dirty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0133334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0361943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0892175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7907085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8420976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3409246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56666383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62377074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2289725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2673411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6493016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9831978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2805059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154518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490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ACB2EC6F-6501-4E04-BD6C-A8A6CABB2C5B}" type="datetimeFigureOut">
              <a:rPr lang="en-US" smtClean="0"/>
              <a:pPr/>
              <a:t>6/28/11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dirty="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dirty="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dirty="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01F9CA3-105E-4857-9057-6DB6197DA786}" type="datetimeFigureOut">
              <a:rPr lang="en-US" smtClean="0"/>
              <a:t>6/28/11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dirty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dirty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theme" Target="../theme/theme2.xml"/><Relationship Id="rId24" Type="http://schemas.openxmlformats.org/officeDocument/2006/relationships/image" Target="../media/image2.jpg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  <a:latin typeface="Century Schoolbook"/>
              </a:rPr>
              <a:pPr/>
              <a:t>6/28/11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  <a:latin typeface="Century Schoolbook"/>
              </a:rPr>
              <a:pPr/>
              <a:t>‹#›</a:t>
            </a:fld>
            <a:endParaRPr lang="en-US" dirty="0">
              <a:solidFill>
                <a:srgbClr val="D4D2D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609226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4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6/28/11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13" y="1219200"/>
            <a:ext cx="9143998" cy="316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210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752600" y="457200"/>
            <a:ext cx="5410200" cy="5867400"/>
          </a:xfrm>
          <a:prstGeom prst="roundRect">
            <a:avLst/>
          </a:prstGeom>
          <a:solidFill>
            <a:srgbClr val="3399FF">
              <a:alpha val="83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33600" y="1066800"/>
            <a:ext cx="4648200" cy="5867400"/>
          </a:xfrm>
        </p:spPr>
        <p:txBody>
          <a:bodyPr anchor="t" anchorCtr="0"/>
          <a:lstStyle/>
          <a:p>
            <a:pPr algn="ctr"/>
            <a:r>
              <a:rPr lang="en-US" sz="2400" dirty="0">
                <a:solidFill>
                  <a:srgbClr val="FFFFFF"/>
                </a:solidFill>
                <a:sym typeface="Wingdings"/>
              </a:rPr>
              <a:t>September Meeting</a:t>
            </a:r>
          </a:p>
          <a:p>
            <a:pPr lvl="1" indent="0">
              <a:buNone/>
            </a:pPr>
            <a:endParaRPr lang="en-US" dirty="0">
              <a:solidFill>
                <a:srgbClr val="FFFFFF"/>
              </a:solidFill>
              <a:sym typeface="Wingdings"/>
            </a:endParaRPr>
          </a:p>
          <a:p>
            <a:pPr marL="285750" indent="-285750">
              <a:buFont typeface="Wingdings" charset="0"/>
              <a:buChar char="¤"/>
            </a:pPr>
            <a:r>
              <a:rPr lang="en-US" sz="2400" dirty="0">
                <a:solidFill>
                  <a:srgbClr val="FFFFFF"/>
                </a:solidFill>
              </a:rPr>
              <a:t>Documentation</a:t>
            </a:r>
          </a:p>
          <a:p>
            <a:pPr marL="1028700" lvl="1">
              <a:buFont typeface="Wingdings" charset="0"/>
              <a:buChar char="¤"/>
            </a:pPr>
            <a:r>
              <a:rPr lang="en-US" dirty="0">
                <a:solidFill>
                  <a:srgbClr val="FFFFFF"/>
                </a:solidFill>
              </a:rPr>
              <a:t>Users Guide</a:t>
            </a:r>
          </a:p>
          <a:p>
            <a:pPr marL="1028700" lvl="1">
              <a:buFont typeface="Wingdings" charset="0"/>
              <a:buChar char="¤"/>
            </a:pPr>
            <a:r>
              <a:rPr lang="en-US" dirty="0">
                <a:solidFill>
                  <a:srgbClr val="FFFFFF"/>
                </a:solidFill>
              </a:rPr>
              <a:t>Developers Guide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RT support</a:t>
            </a:r>
          </a:p>
          <a:p>
            <a:pPr marL="342900" indent="-342900">
              <a:buFont typeface="Wingdings" charset="0"/>
              <a:buChar char="¤"/>
            </a:pPr>
            <a:endParaRPr lang="en-US" sz="2400" dirty="0" smtClean="0">
              <a:solidFill>
                <a:srgbClr val="FFFFFF"/>
              </a:solidFill>
              <a:sym typeface="Wingdings"/>
            </a:endParaRPr>
          </a:p>
          <a:p>
            <a:pPr marL="342900" indent="-342900"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Polishing    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895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752600" y="457200"/>
            <a:ext cx="5410200" cy="5867400"/>
          </a:xfrm>
          <a:prstGeom prst="roundRect">
            <a:avLst/>
          </a:prstGeom>
          <a:solidFill>
            <a:srgbClr val="3399FF">
              <a:alpha val="83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33600" y="1295400"/>
            <a:ext cx="4648200" cy="5867400"/>
          </a:xfrm>
        </p:spPr>
        <p:txBody>
          <a:bodyPr anchor="t" anchorCtr="0"/>
          <a:lstStyle/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  <a:sym typeface="Wingdings"/>
              </a:rPr>
              <a:t>Questions and Comments.</a:t>
            </a:r>
          </a:p>
          <a:p>
            <a:pPr algn="ctr"/>
            <a:endParaRPr lang="en-US" sz="3600" dirty="0">
              <a:solidFill>
                <a:srgbClr val="FFFFFF"/>
              </a:solidFill>
              <a:sym typeface="Wingdings"/>
            </a:endParaRPr>
          </a:p>
          <a:p>
            <a:r>
              <a:rPr lang="en-US" sz="3600" dirty="0">
                <a:solidFill>
                  <a:srgbClr val="FFFFFF"/>
                </a:solidFill>
                <a:sym typeface="Wingdings"/>
              </a:rPr>
              <a:t>    </a:t>
            </a:r>
            <a:endParaRPr lang="en-US" sz="3600" dirty="0">
              <a:solidFill>
                <a:srgbClr val="FFFFFF"/>
              </a:solidFill>
            </a:endParaRPr>
          </a:p>
          <a:p>
            <a:endParaRPr lang="en-US" sz="3600" dirty="0">
              <a:solidFill>
                <a:srgbClr val="FFFFFF"/>
              </a:solidFill>
            </a:endParaRPr>
          </a:p>
          <a:p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077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3998" cy="316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202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275" y="5715000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by Drew Wasem</a:t>
            </a:r>
          </a:p>
          <a:p>
            <a:pPr algn="ctr"/>
            <a:r>
              <a:rPr lang="en-US" dirty="0" smtClean="0"/>
              <a:t>Contributors: Alex </a:t>
            </a:r>
            <a:r>
              <a:rPr lang="en-US" dirty="0" err="1" smtClean="0"/>
              <a:t>Gouaillard</a:t>
            </a:r>
            <a:endParaRPr lang="en-US" dirty="0" smtClean="0"/>
          </a:p>
          <a:p>
            <a:pPr algn="ctr"/>
            <a:r>
              <a:rPr lang="en-US" dirty="0" smtClean="0"/>
              <a:t>And Andrew Wasem</a:t>
            </a:r>
          </a:p>
        </p:txBody>
      </p:sp>
    </p:spTree>
    <p:extLst>
      <p:ext uri="{BB962C8B-B14F-4D97-AF65-F5344CB8AC3E}">
        <p14:creationId xmlns:p14="http://schemas.microsoft.com/office/powerpoint/2010/main" val="319331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057400" y="228600"/>
            <a:ext cx="4953000" cy="6324600"/>
          </a:xfrm>
          <a:prstGeom prst="roundRect">
            <a:avLst/>
          </a:prstGeom>
          <a:solidFill>
            <a:srgbClr val="3399FF">
              <a:alpha val="83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09800" y="762000"/>
            <a:ext cx="4648200" cy="6324600"/>
          </a:xfrm>
        </p:spPr>
        <p:txBody>
          <a:bodyPr anchor="t" anchorCtr="0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Contents</a:t>
            </a:r>
          </a:p>
          <a:p>
            <a:pPr algn="ctr"/>
            <a:endParaRPr lang="en-US" sz="1000" dirty="0">
              <a:solidFill>
                <a:srgbClr val="FFFFFF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Progress since last meeting</a:t>
            </a:r>
          </a:p>
          <a:p>
            <a:pPr marL="285750" lvl="0" indent="-285750">
              <a:lnSpc>
                <a:spcPct val="150000"/>
              </a:lnSpc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Alpha 8</a:t>
            </a:r>
          </a:p>
          <a:p>
            <a:pPr marL="285750" lvl="0" indent="-285750">
              <a:lnSpc>
                <a:spcPct val="150000"/>
              </a:lnSpc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Beta</a:t>
            </a:r>
          </a:p>
          <a:p>
            <a:pPr marL="285750" lvl="0" indent="-285750">
              <a:lnSpc>
                <a:spcPct val="150000"/>
              </a:lnSpc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September Meeting</a:t>
            </a:r>
          </a:p>
          <a:p>
            <a:pPr marL="285750" lvl="0" indent="-285750">
              <a:lnSpc>
                <a:spcPct val="150000"/>
              </a:lnSpc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Questions Comments</a:t>
            </a: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Wingdings" charset="0"/>
              <a:buChar char="¤"/>
            </a:pP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Wingdings" charset="0"/>
              <a:buChar char="¤"/>
            </a:pP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752600" y="457200"/>
            <a:ext cx="5410200" cy="5867400"/>
          </a:xfrm>
          <a:prstGeom prst="roundRect">
            <a:avLst/>
          </a:prstGeom>
          <a:solidFill>
            <a:srgbClr val="3399FF">
              <a:alpha val="83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33600" y="457200"/>
            <a:ext cx="4648200" cy="5867400"/>
          </a:xfrm>
        </p:spPr>
        <p:txBody>
          <a:bodyPr anchor="t" anchorCtr="0"/>
          <a:lstStyle/>
          <a:p>
            <a:pPr algn="ctr"/>
            <a:r>
              <a:rPr lang="en-US" sz="2400" smtClean="0">
                <a:solidFill>
                  <a:srgbClr val="FFFFFF"/>
                </a:solidFill>
                <a:sym typeface="Wingdings"/>
              </a:rPr>
              <a:t>Progress</a:t>
            </a:r>
          </a:p>
          <a:p>
            <a:pPr algn="ctr"/>
            <a:endParaRPr lang="en-US" sz="1200" dirty="0">
              <a:solidFill>
                <a:srgbClr val="FFFFFF"/>
              </a:solidFill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Migration of GDCM into ITK 100%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Errors </a:t>
            </a:r>
          </a:p>
          <a:p>
            <a:pPr marL="1028700" lvl="1">
              <a:lnSpc>
                <a:spcPct val="150000"/>
              </a:lnSpc>
              <a:buFont typeface="Wingdings" charset="0"/>
              <a:buChar char="¤"/>
            </a:pPr>
            <a:r>
              <a:rPr lang="en-US" dirty="0" smtClean="0">
                <a:solidFill>
                  <a:srgbClr val="FFFFFF"/>
                </a:solidFill>
                <a:sym typeface="Wingdings"/>
              </a:rPr>
              <a:t>Mac and Linux</a:t>
            </a:r>
          </a:p>
          <a:p>
            <a:pPr marL="1028700" lvl="1">
              <a:lnSpc>
                <a:spcPct val="150000"/>
              </a:lnSpc>
              <a:buFont typeface="Wingdings" charset="0"/>
              <a:buChar char="¤"/>
            </a:pPr>
            <a:r>
              <a:rPr lang="en-US" dirty="0" smtClean="0">
                <a:solidFill>
                  <a:srgbClr val="FFFFFF"/>
                </a:solidFill>
                <a:sym typeface="Wingdings"/>
              </a:rPr>
              <a:t>Windows XP and 7</a:t>
            </a:r>
          </a:p>
          <a:p>
            <a:pPr marL="1028700" lvl="1">
              <a:lnSpc>
                <a:spcPct val="150000"/>
              </a:lnSpc>
              <a:buFont typeface="Wingdings" charset="0"/>
              <a:buChar char="¤"/>
            </a:pPr>
            <a:r>
              <a:rPr lang="en-US" dirty="0" err="1" smtClean="0">
                <a:solidFill>
                  <a:srgbClr val="FFFFFF"/>
                </a:solidFill>
                <a:sym typeface="Wingdings"/>
              </a:rPr>
              <a:t>Gerrit</a:t>
            </a:r>
            <a:r>
              <a:rPr lang="en-US" dirty="0" smtClean="0">
                <a:solidFill>
                  <a:srgbClr val="FFFFFF"/>
                </a:solidFill>
                <a:sym typeface="Wingdings"/>
              </a:rPr>
              <a:t> Patch 1549</a:t>
            </a:r>
          </a:p>
          <a:p>
            <a:pPr marL="1428750" lvl="2">
              <a:lnSpc>
                <a:spcPct val="150000"/>
              </a:lnSpc>
              <a:buFont typeface="Wingdings" charset="0"/>
              <a:buChar char="¤"/>
            </a:pPr>
            <a:r>
              <a:rPr lang="en-US" dirty="0" smtClean="0">
                <a:solidFill>
                  <a:srgbClr val="FFFFFF"/>
                </a:solidFill>
                <a:sym typeface="Wingdings"/>
              </a:rPr>
              <a:t>Re-enabled warnings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FFFFFF"/>
              </a:solidFill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¤"/>
            </a:pPr>
            <a:endParaRPr lang="en-US" sz="2400" dirty="0" smtClean="0">
              <a:solidFill>
                <a:srgbClr val="FFFFFF"/>
              </a:solidFill>
              <a:sym typeface="Wingdings"/>
            </a:endParaRPr>
          </a:p>
          <a:p>
            <a:pPr marL="1028700" lvl="1">
              <a:buFont typeface="Wingdings" charset="0"/>
              <a:buChar char="¤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Wingdings" charset="0"/>
              <a:buChar char="¤"/>
            </a:pPr>
            <a:endParaRPr lang="en-US" sz="2400" dirty="0" smtClean="0">
              <a:solidFill>
                <a:srgbClr val="FFFFFF"/>
              </a:solidFill>
              <a:sym typeface="Wingdings"/>
            </a:endParaRPr>
          </a:p>
          <a:p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    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164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752600" y="457200"/>
            <a:ext cx="5410200" cy="5867400"/>
          </a:xfrm>
          <a:prstGeom prst="roundRect">
            <a:avLst/>
          </a:prstGeom>
          <a:solidFill>
            <a:srgbClr val="3399FF">
              <a:alpha val="83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33600" y="457200"/>
            <a:ext cx="4648200" cy="5867400"/>
          </a:xfrm>
        </p:spPr>
        <p:txBody>
          <a:bodyPr anchor="t" anchorCtr="0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Progress</a:t>
            </a:r>
          </a:p>
          <a:p>
            <a:pPr algn="ctr"/>
            <a:endParaRPr lang="en-US" sz="1200" dirty="0">
              <a:solidFill>
                <a:srgbClr val="FFFFFF"/>
              </a:solidFill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System GDCM 2.X </a:t>
            </a:r>
          </a:p>
          <a:p>
            <a:pPr marL="1028700" lvl="1">
              <a:lnSpc>
                <a:spcPct val="150000"/>
              </a:lnSpc>
              <a:buFont typeface="Wingdings" charset="0"/>
              <a:buChar char="¤"/>
            </a:pPr>
            <a:r>
              <a:rPr lang="en-US" dirty="0" smtClean="0">
                <a:solidFill>
                  <a:srgbClr val="FFFFFF"/>
                </a:solidFill>
                <a:sym typeface="Wingdings"/>
              </a:rPr>
              <a:t>Proposition to update GDCM in ITK to  GDCM 2.X</a:t>
            </a:r>
          </a:p>
          <a:p>
            <a:pPr marL="1028700" lvl="1">
              <a:lnSpc>
                <a:spcPct val="150000"/>
              </a:lnSpc>
              <a:buFont typeface="Wingdings" charset="0"/>
              <a:buChar char="¤"/>
            </a:pPr>
            <a:r>
              <a:rPr lang="en-US" dirty="0" smtClean="0">
                <a:solidFill>
                  <a:srgbClr val="FFFFFF"/>
                </a:solidFill>
                <a:sym typeface="Wingdings"/>
              </a:rPr>
              <a:t>Protocol (PACS) 100%</a:t>
            </a:r>
          </a:p>
          <a:p>
            <a:pPr marL="1028700" lvl="1">
              <a:lnSpc>
                <a:spcPct val="150000"/>
              </a:lnSpc>
              <a:buFont typeface="Wingdings" charset="0"/>
              <a:buChar char="¤"/>
            </a:pPr>
            <a:r>
              <a:rPr lang="en-US" dirty="0" smtClean="0">
                <a:solidFill>
                  <a:srgbClr val="FFFFFF"/>
                </a:solidFill>
                <a:sym typeface="Wingdings"/>
              </a:rPr>
              <a:t>Streaming 45%</a:t>
            </a:r>
          </a:p>
          <a:p>
            <a:pPr marL="1028700" lvl="1">
              <a:lnSpc>
                <a:spcPct val="150000"/>
              </a:lnSpc>
              <a:buFont typeface="Wingdings" charset="0"/>
              <a:buChar char="¤"/>
            </a:pPr>
            <a:r>
              <a:rPr lang="en-US" dirty="0" smtClean="0">
                <a:solidFill>
                  <a:srgbClr val="FFFFFF"/>
                </a:solidFill>
                <a:sym typeface="Wingdings"/>
              </a:rPr>
              <a:t>RT </a:t>
            </a:r>
            <a:r>
              <a:rPr lang="en-US" dirty="0" err="1" smtClean="0">
                <a:solidFill>
                  <a:srgbClr val="FFFFFF"/>
                </a:solidFill>
                <a:sym typeface="Wingdings"/>
              </a:rPr>
              <a:t>Stucts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FFFF"/>
                </a:solidFill>
                <a:sym typeface="Wingdings"/>
              </a:rPr>
              <a:t>10%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¤"/>
            </a:pPr>
            <a:endParaRPr lang="en-US" sz="2400" dirty="0" smtClean="0">
              <a:solidFill>
                <a:srgbClr val="FFFFFF"/>
              </a:solidFill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¤"/>
            </a:pPr>
            <a:endParaRPr lang="en-US" sz="2400" dirty="0" smtClean="0">
              <a:solidFill>
                <a:srgbClr val="FFFFFF"/>
              </a:solidFill>
              <a:sym typeface="Wingdings"/>
            </a:endParaRPr>
          </a:p>
          <a:p>
            <a:pPr marL="1028700" lvl="1">
              <a:buFont typeface="Wingdings" charset="0"/>
              <a:buChar char="¤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Wingdings" charset="0"/>
              <a:buChar char="¤"/>
            </a:pPr>
            <a:endParaRPr lang="en-US" sz="2400" dirty="0" smtClean="0">
              <a:solidFill>
                <a:srgbClr val="FFFFFF"/>
              </a:solidFill>
              <a:sym typeface="Wingdings"/>
            </a:endParaRPr>
          </a:p>
          <a:p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    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655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752600" y="457200"/>
            <a:ext cx="5410200" cy="5867400"/>
          </a:xfrm>
          <a:prstGeom prst="roundRect">
            <a:avLst/>
          </a:prstGeom>
          <a:solidFill>
            <a:srgbClr val="3399FF">
              <a:alpha val="83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33600" y="457200"/>
            <a:ext cx="4648200" cy="5867400"/>
          </a:xfrm>
        </p:spPr>
        <p:txBody>
          <a:bodyPr anchor="t" anchorCtr="0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sym typeface="Wingdings"/>
              </a:rPr>
              <a:t>Progress</a:t>
            </a:r>
          </a:p>
          <a:p>
            <a:pPr algn="ctr"/>
            <a:endParaRPr lang="en-US" sz="1100" dirty="0">
              <a:solidFill>
                <a:srgbClr val="FFFFFF"/>
              </a:solidFill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GDCM 2.X </a:t>
            </a:r>
            <a:r>
              <a:rPr lang="en-US" sz="2400" dirty="0">
                <a:solidFill>
                  <a:srgbClr val="FFFFFF"/>
                </a:solidFill>
                <a:sym typeface="Wingdings"/>
              </a:rPr>
              <a:t>in ITK v4 </a:t>
            </a:r>
          </a:p>
          <a:p>
            <a:pPr marL="1028700" lvl="1">
              <a:lnSpc>
                <a:spcPct val="150000"/>
              </a:lnSpc>
              <a:buFont typeface="Wingdings" charset="0"/>
              <a:buChar char="¤"/>
            </a:pPr>
            <a:r>
              <a:rPr lang="en-US" dirty="0">
                <a:solidFill>
                  <a:srgbClr val="FFFFFF"/>
                </a:solidFill>
                <a:sym typeface="Wingdings"/>
              </a:rPr>
              <a:t>Streaming 45%</a:t>
            </a:r>
          </a:p>
          <a:p>
            <a:pPr marL="1028700" lvl="1">
              <a:lnSpc>
                <a:spcPct val="150000"/>
              </a:lnSpc>
              <a:buFont typeface="Wingdings" charset="0"/>
              <a:buChar char="¤"/>
            </a:pPr>
            <a:r>
              <a:rPr lang="en-US" dirty="0">
                <a:solidFill>
                  <a:srgbClr val="FFFFFF"/>
                </a:solidFill>
                <a:sym typeface="Wingdings"/>
              </a:rPr>
              <a:t>Protocols (PACS) 84%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¤"/>
            </a:pPr>
            <a:r>
              <a:rPr lang="en-US" sz="2400" dirty="0">
                <a:solidFill>
                  <a:srgbClr val="FFFFFF"/>
                </a:solidFill>
                <a:sym typeface="Wingdings"/>
              </a:rPr>
              <a:t>System GDCM with ITK </a:t>
            </a: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v4</a:t>
            </a:r>
            <a:endParaRPr lang="en-US" sz="2400" dirty="0">
              <a:solidFill>
                <a:srgbClr val="FFFFFF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196542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752600" y="457200"/>
            <a:ext cx="5410200" cy="5867400"/>
          </a:xfrm>
          <a:prstGeom prst="roundRect">
            <a:avLst/>
          </a:prstGeom>
          <a:solidFill>
            <a:srgbClr val="3399FF">
              <a:alpha val="83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33600" y="304800"/>
            <a:ext cx="4648200" cy="5867400"/>
          </a:xfrm>
        </p:spPr>
        <p:txBody>
          <a:bodyPr anchor="t" anchorCtr="0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sym typeface="Wingdings"/>
              </a:rPr>
              <a:t>Alpha 8</a:t>
            </a:r>
          </a:p>
          <a:p>
            <a:pPr algn="ctr"/>
            <a:endParaRPr lang="en-US" sz="1400" dirty="0">
              <a:solidFill>
                <a:srgbClr val="FFFFFF"/>
              </a:solidFill>
              <a:sym typeface="Wingdings"/>
            </a:endParaRPr>
          </a:p>
          <a:p>
            <a:pPr marL="285750" indent="-285750">
              <a:buFont typeface="Wingdings" charset="0"/>
              <a:buChar char="¤"/>
            </a:pPr>
            <a:r>
              <a:rPr lang="en-US" sz="2400" dirty="0">
                <a:solidFill>
                  <a:srgbClr val="FFFFFF"/>
                </a:solidFill>
                <a:sym typeface="Wingdings"/>
              </a:rPr>
              <a:t>GDCM 2.x Integrated into ITKv4</a:t>
            </a:r>
          </a:p>
          <a:p>
            <a:pPr marL="285750" indent="-285750">
              <a:buFont typeface="Wingdings" charset="0"/>
              <a:buChar char="¤"/>
            </a:pPr>
            <a:endParaRPr lang="en-US" sz="2400" dirty="0">
              <a:solidFill>
                <a:srgbClr val="FFFFFF"/>
              </a:solidFill>
              <a:sym typeface="Wingdings"/>
            </a:endParaRPr>
          </a:p>
          <a:p>
            <a:pPr marL="285750" indent="-285750"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   Fixing</a:t>
            </a:r>
          </a:p>
          <a:p>
            <a:pPr marL="1028700" lvl="1">
              <a:buFont typeface="Wingdings" charset="0"/>
              <a:buChar char="¤"/>
            </a:pPr>
            <a:r>
              <a:rPr lang="en-US" dirty="0" smtClean="0">
                <a:solidFill>
                  <a:srgbClr val="FFFFFF"/>
                </a:solidFill>
                <a:sym typeface="Wingdings"/>
              </a:rPr>
              <a:t>Third party Module with System install</a:t>
            </a:r>
          </a:p>
          <a:p>
            <a:pPr marL="1028700" lvl="1">
              <a:buFont typeface="Wingdings" charset="0"/>
              <a:buChar char="¤"/>
            </a:pPr>
            <a:r>
              <a:rPr lang="en-US" dirty="0" smtClean="0">
                <a:solidFill>
                  <a:srgbClr val="FFFFFF"/>
                </a:solidFill>
              </a:rPr>
              <a:t>ICC compilers</a:t>
            </a:r>
          </a:p>
          <a:p>
            <a:pPr marL="1028700" lvl="1">
              <a:buFont typeface="Wingdings" charset="0"/>
              <a:buChar char="¤"/>
            </a:pPr>
            <a:r>
              <a:rPr lang="en-US" dirty="0" smtClean="0">
                <a:solidFill>
                  <a:srgbClr val="FFFFFF"/>
                </a:solidFill>
              </a:rPr>
              <a:t>ITK Internal and System GDCM</a:t>
            </a:r>
            <a:endParaRPr lang="en-US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725938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752600" y="457200"/>
            <a:ext cx="5410200" cy="5867400"/>
          </a:xfrm>
          <a:prstGeom prst="roundRect">
            <a:avLst/>
          </a:prstGeom>
          <a:solidFill>
            <a:srgbClr val="3399FF">
              <a:alpha val="83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57400" y="533400"/>
            <a:ext cx="4648200" cy="5562600"/>
          </a:xfrm>
        </p:spPr>
        <p:txBody>
          <a:bodyPr anchor="t" anchorCtr="0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Beta</a:t>
            </a:r>
          </a:p>
          <a:p>
            <a:pPr algn="ctr"/>
            <a:endParaRPr lang="en-US" sz="1100" dirty="0">
              <a:solidFill>
                <a:srgbClr val="FFFFFF"/>
              </a:solidFill>
              <a:sym typeface="Wingdings"/>
            </a:endParaRPr>
          </a:p>
          <a:p>
            <a:pPr marL="285750" indent="-285750"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Streaming</a:t>
            </a:r>
          </a:p>
          <a:p>
            <a:pPr marL="1028700" lvl="1">
              <a:buFont typeface="Wingdings" charset="0"/>
              <a:buChar char="¤"/>
            </a:pPr>
            <a:r>
              <a:rPr lang="en-US" dirty="0">
                <a:solidFill>
                  <a:srgbClr val="FFFFFF"/>
                </a:solidFill>
                <a:sym typeface="Wingdings"/>
              </a:rPr>
              <a:t>Reading and writing</a:t>
            </a:r>
          </a:p>
          <a:p>
            <a:pPr marL="1028700" lvl="1">
              <a:buFont typeface="Wingdings" charset="0"/>
              <a:buChar char="¤"/>
            </a:pPr>
            <a:r>
              <a:rPr lang="en-US" dirty="0">
                <a:solidFill>
                  <a:srgbClr val="FFFFFF"/>
                </a:solidFill>
                <a:sym typeface="Wingdings"/>
              </a:rPr>
              <a:t>Jpeg2000, Raw, ??????</a:t>
            </a:r>
          </a:p>
          <a:p>
            <a:pPr marL="285750" indent="-285750">
              <a:buFont typeface="Wingdings" charset="0"/>
              <a:buChar char="¤"/>
            </a:pPr>
            <a:endParaRPr lang="en-US" dirty="0">
              <a:solidFill>
                <a:srgbClr val="FFFFFF"/>
              </a:solidFill>
              <a:sym typeface="Wingdings"/>
            </a:endParaRPr>
          </a:p>
          <a:p>
            <a:pPr marL="285750" indent="-285750"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PACS support </a:t>
            </a:r>
          </a:p>
          <a:p>
            <a:pPr marL="285750" indent="-285750"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Green </a:t>
            </a: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Dashboards</a:t>
            </a:r>
          </a:p>
          <a:p>
            <a:pPr marL="285750" indent="-285750"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Start </a:t>
            </a:r>
            <a:r>
              <a:rPr lang="en-US" sz="2400" smtClean="0">
                <a:solidFill>
                  <a:srgbClr val="FFFFFF"/>
                </a:solidFill>
                <a:sym typeface="Wingdings"/>
              </a:rPr>
              <a:t>ITK Layer</a:t>
            </a:r>
            <a:endParaRPr lang="en-US" sz="2400" dirty="0" smtClean="0">
              <a:solidFill>
                <a:srgbClr val="FFFFFF"/>
              </a:solidFill>
              <a:sym typeface="Wingdings"/>
            </a:endParaRPr>
          </a:p>
          <a:p>
            <a:pPr marL="285750" indent="-285750">
              <a:buFont typeface="Wingdings" charset="0"/>
              <a:buChar char="¤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Some </a:t>
            </a: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Reviews</a:t>
            </a:r>
          </a:p>
          <a:p>
            <a:pPr marL="285750" indent="-285750">
              <a:buFont typeface="Wingdings" charset="0"/>
              <a:buChar char="¤"/>
            </a:pPr>
            <a:endParaRPr lang="en-US" sz="2400" dirty="0" smtClean="0">
              <a:solidFill>
                <a:srgbClr val="FFFFFF"/>
              </a:solidFill>
              <a:sym typeface="Wingdings"/>
            </a:endParaRPr>
          </a:p>
          <a:p>
            <a:pPr marL="285750" indent="-285750">
              <a:buFont typeface="Wingdings" charset="0"/>
              <a:buChar char="¤"/>
            </a:pPr>
            <a:endParaRPr lang="en-US" sz="2400" dirty="0" smtClean="0">
              <a:solidFill>
                <a:srgbClr val="FFFFFF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82371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172</Words>
  <Application>Microsoft Macintosh PowerPoint</Application>
  <PresentationFormat>On-screen Show (4:3)</PresentationFormat>
  <Paragraphs>85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Classic Photo Album</vt:lpstr>
      <vt:lpstr>1_Classic Photo Album</vt:lpstr>
      <vt:lpstr>Kilter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2011-06-28T22:14:05Z</dcterms:modified>
</cp:coreProperties>
</file>