
<file path=[Content_Types].xml><?xml version="1.0" encoding="utf-8"?>
<Types xmlns="http://schemas.openxmlformats.org/package/2006/content-types">
  <Override PartName="/ppt/charts/chart13.xml" ContentType="application/vnd.openxmlformats-officedocument.drawingml.chart+xml"/>
  <Default Extension="rels" ContentType="application/vnd.openxmlformats-package.relationships+xml"/>
  <Override PartName="/ppt/slides/slide14.xml" ContentType="application/vnd.openxmlformats-officedocument.presentationml.slide+xml"/>
  <Override PartName="/ppt/slides/slide62.xml" ContentType="application/vnd.openxmlformats-officedocument.presentationml.slide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charts/chart5.xml" ContentType="application/vnd.openxmlformats-officedocument.drawingml.chart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charts/chart12.xml" ContentType="application/vnd.openxmlformats-officedocument.drawingml.chart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s/slide61.xml" ContentType="application/vnd.openxmlformats-officedocument.presentationml.slide+xml"/>
  <Override PartName="/ppt/slides/slide44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27.xml" ContentType="application/vnd.openxmlformats-officedocument.presentationml.slide+xml"/>
  <Override PartName="/ppt/charts/chart4.xml" ContentType="application/vnd.openxmlformats-officedocument.drawingml.chart+xml"/>
  <Override PartName="/ppt/slides/slide53.xml" ContentType="application/vnd.openxmlformats-officedocument.presentationml.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charts/chart11.xml" ContentType="application/vnd.openxmlformats-officedocument.drawingml.chart+xml"/>
  <Override PartName="/ppt/slides/slide12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59.xml" ContentType="application/vnd.openxmlformats-officedocument.presentationml.slide+xml"/>
  <Override PartName="/ppt/slides/slide26.xml" ContentType="application/vnd.openxmlformats-officedocument.presentationml.slide+xml"/>
  <Override PartName="/ppt/charts/chart3.xml" ContentType="application/vnd.openxmlformats-officedocument.drawingml.chart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charts/chart10.xml" ContentType="application/vnd.openxmlformats-officedocument.drawingml.chart+xml"/>
  <Override PartName="/ppt/slides/slide66.xml" ContentType="application/vnd.openxmlformats-officedocument.presentationml.slide+xml"/>
  <Override PartName="/ppt/slides/slide11.xml" ContentType="application/vnd.openxmlformats-officedocument.presentationml.slide+xml"/>
  <Override PartName="/ppt/slides/slide49.xml" ContentType="application/vnd.openxmlformats-officedocument.presentationml.slide+xml"/>
  <Override PartName="/ppt/slides/slide42.xml" ContentType="application/vnd.openxmlformats-officedocument.presentationml.slide+xml"/>
  <Override PartName="/ppt/slides/slide58.xml" ContentType="application/vnd.openxmlformats-officedocument.presentationml.slide+xml"/>
  <Override PartName="/ppt/charts/chart9.xml" ContentType="application/vnd.openxmlformats-officedocument.drawingml.chart+xml"/>
  <Override PartName="/ppt/slides/slide25.xml" ContentType="application/vnd.openxmlformats-officedocument.presentationml.slide+xml"/>
  <Override PartName="/ppt/charts/chart2.xml" ContentType="application/vnd.openxmlformats-officedocument.drawingml.chart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tags/tag1.xml" ContentType="application/vnd.openxmlformats-officedocument.presentationml.tag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65.xml" ContentType="application/vnd.openxmlformats-officedocument.presentationml.slide+xml"/>
  <Override PartName="/ppt/slides/slide10.xml" ContentType="application/vnd.openxmlformats-officedocument.presentationml.slide+xml"/>
  <Override PartName="/docProps/app.xml" ContentType="application/vnd.openxmlformats-officedocument.extended-properties+xml"/>
  <Override PartName="/ppt/slides/slide48.xml" ContentType="application/vnd.openxmlformats-officedocument.presentationml.slide+xml"/>
  <Override PartName="/ppt/slides/slide41.xml" ContentType="application/vnd.openxmlformats-officedocument.presentationml.slide+xml"/>
  <Override PartName="/ppt/slides/slide57.xml" ContentType="application/vnd.openxmlformats-officedocument.presentationml.slide+xml"/>
  <Override PartName="/ppt/theme/theme3.xml" ContentType="application/vnd.openxmlformats-officedocument.theme+xml"/>
  <Override PartName="/ppt/charts/chart8.xml" ContentType="application/vnd.openxmlformats-officedocument.drawingml.chart+xml"/>
  <Override PartName="/ppt/slides/slide24.xml" ContentType="application/vnd.openxmlformats-officedocument.presentationml.slide+xml"/>
  <Override PartName="/ppt/charts/chart1.xml" ContentType="application/vnd.openxmlformats-officedocument.drawingml.chart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charts/chart15.xml" ContentType="application/vnd.openxmlformats-officedocument.drawingml.chart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viewProps.xml" ContentType="application/vnd.openxmlformats-officedocument.presentationml.viewProps+xml"/>
  <Override PartName="/ppt/slides/slide64.xml" ContentType="application/vnd.openxmlformats-officedocument.presentationml.slide+xml"/>
  <Default Extension="jpeg" ContentType="image/jpeg"/>
  <Override PartName="/ppt/slides/slide4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slides/slide56.xml" ContentType="application/vnd.openxmlformats-officedocument.presentationml.slide+xml"/>
  <Override PartName="/ppt/theme/theme2.xml" ContentType="application/vnd.openxmlformats-officedocument.theme+xml"/>
  <Override PartName="/ppt/charts/chart7.xml" ContentType="application/vnd.openxmlformats-officedocument.drawingml.chart+xml"/>
  <Override PartName="/ppt/slides/slide23.xml" ContentType="application/vnd.openxmlformats-officedocument.presentationml.slide+xml"/>
  <Override PartName="/ppt/slides/slide3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charts/chart14.xml" ContentType="application/vnd.openxmlformats-officedocument.drawingml.chart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slides/slide63.xml" ContentType="application/vnd.openxmlformats-officedocument.presentationml.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charts/chart6.xml" ContentType="application/vnd.openxmlformats-officedocument.drawingml.chart+xml"/>
  <Override PartName="/ppt/slides/slide55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Default Extension="bin" ContentType="application/vnd.openxmlformats-officedocument.presentationml.printerSettings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6" r:id="rId1"/>
  </p:sldMasterIdLst>
  <p:notesMasterIdLst>
    <p:notesMasterId r:id="rId68"/>
  </p:notesMasterIdLst>
  <p:handoutMasterIdLst>
    <p:handoutMasterId r:id="rId69"/>
  </p:handoutMasterIdLst>
  <p:sldIdLst>
    <p:sldId id="439" r:id="rId2"/>
    <p:sldId id="467" r:id="rId3"/>
    <p:sldId id="421" r:id="rId4"/>
    <p:sldId id="468" r:id="rId5"/>
    <p:sldId id="470" r:id="rId6"/>
    <p:sldId id="446" r:id="rId7"/>
    <p:sldId id="447" r:id="rId8"/>
    <p:sldId id="448" r:id="rId9"/>
    <p:sldId id="449" r:id="rId10"/>
    <p:sldId id="450" r:id="rId11"/>
    <p:sldId id="451" r:id="rId12"/>
    <p:sldId id="452" r:id="rId13"/>
    <p:sldId id="453" r:id="rId14"/>
    <p:sldId id="454" r:id="rId15"/>
    <p:sldId id="455" r:id="rId16"/>
    <p:sldId id="456" r:id="rId17"/>
    <p:sldId id="457" r:id="rId18"/>
    <p:sldId id="458" r:id="rId19"/>
    <p:sldId id="459" r:id="rId20"/>
    <p:sldId id="469" r:id="rId21"/>
    <p:sldId id="460" r:id="rId22"/>
    <p:sldId id="461" r:id="rId23"/>
    <p:sldId id="462" r:id="rId24"/>
    <p:sldId id="463" r:id="rId25"/>
    <p:sldId id="464" r:id="rId26"/>
    <p:sldId id="465" r:id="rId27"/>
    <p:sldId id="466" r:id="rId28"/>
    <p:sldId id="440" r:id="rId29"/>
    <p:sldId id="441" r:id="rId30"/>
    <p:sldId id="442" r:id="rId31"/>
    <p:sldId id="443" r:id="rId32"/>
    <p:sldId id="444" r:id="rId33"/>
    <p:sldId id="445" r:id="rId34"/>
    <p:sldId id="405" r:id="rId35"/>
    <p:sldId id="403" r:id="rId36"/>
    <p:sldId id="406" r:id="rId37"/>
    <p:sldId id="418" r:id="rId38"/>
    <p:sldId id="402" r:id="rId39"/>
    <p:sldId id="401" r:id="rId40"/>
    <p:sldId id="425" r:id="rId41"/>
    <p:sldId id="435" r:id="rId42"/>
    <p:sldId id="426" r:id="rId43"/>
    <p:sldId id="427" r:id="rId44"/>
    <p:sldId id="428" r:id="rId45"/>
    <p:sldId id="429" r:id="rId46"/>
    <p:sldId id="430" r:id="rId47"/>
    <p:sldId id="431" r:id="rId48"/>
    <p:sldId id="432" r:id="rId49"/>
    <p:sldId id="433" r:id="rId50"/>
    <p:sldId id="434" r:id="rId51"/>
    <p:sldId id="422" r:id="rId52"/>
    <p:sldId id="423" r:id="rId53"/>
    <p:sldId id="424" r:id="rId54"/>
    <p:sldId id="436" r:id="rId55"/>
    <p:sldId id="404" r:id="rId56"/>
    <p:sldId id="420" r:id="rId57"/>
    <p:sldId id="414" r:id="rId58"/>
    <p:sldId id="407" r:id="rId59"/>
    <p:sldId id="437" r:id="rId60"/>
    <p:sldId id="408" r:id="rId61"/>
    <p:sldId id="409" r:id="rId62"/>
    <p:sldId id="410" r:id="rId63"/>
    <p:sldId id="411" r:id="rId64"/>
    <p:sldId id="412" r:id="rId65"/>
    <p:sldId id="413" r:id="rId66"/>
    <p:sldId id="438" r:id="rId67"/>
  </p:sldIdLst>
  <p:sldSz cx="9144000" cy="6858000" type="screen4x3"/>
  <p:notesSz cx="6858000" cy="9144000"/>
  <p:custDataLst>
    <p:tags r:id="rId7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/>
        <a:cs typeface="ＭＳ Ｐゴシック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schemeClr val="tx1"/>
    </p:penClr>
  </p:showPr>
  <p:clrMru>
    <a:srgbClr val="FC151B"/>
    <a:srgbClr val="99CC00"/>
    <a:srgbClr val="CC00CC"/>
    <a:srgbClr val="DDDDDD"/>
    <a:srgbClr val="EAEAEA"/>
    <a:srgbClr val="6699FF"/>
    <a:srgbClr val="66FF33"/>
    <a:srgbClr val="FFFF00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5620"/>
    <p:restoredTop sz="94660"/>
  </p:normalViewPr>
  <p:slideViewPr>
    <p:cSldViewPr snapToGrid="0">
      <p:cViewPr varScale="1">
        <p:scale>
          <a:sx n="128" d="100"/>
          <a:sy n="128" d="100"/>
        </p:scale>
        <p:origin x="-32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-1938" y="-84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notesMaster" Target="notesMasters/notesMaster1.xml"/><Relationship Id="rId69" Type="http://schemas.openxmlformats.org/officeDocument/2006/relationships/handoutMaster" Target="handoutMasters/handoutMaster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interSettings" Target="printerSettings/printerSettings1.bin"/><Relationship Id="rId71" Type="http://schemas.openxmlformats.org/officeDocument/2006/relationships/tags" Target="tags/tag1.xml"/><Relationship Id="rId72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viewProps" Target="viewProps.xml"/><Relationship Id="rId74" Type="http://schemas.openxmlformats.org/officeDocument/2006/relationships/theme" Target="theme/theme1.xml"/><Relationship Id="rId75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cabanj:Desktop:simpleITK:Workbook2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cabanj:Desktop:simpleITK:Workbook2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cabanj:Desktop:simpleITK:Workbook2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cabanj:Desktop:simpleITK:Workbook2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cabanj:Desktop:Workbook2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cabanj:Desktop:Workbook2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cabanj:Desktop:simpleITK:Workbook2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cabanj:Desktop:simpleITK:Workbook2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cabanj:Desktop:simpleITK:Workbook2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cabanj:Desktop:simpleITK:Workbook2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cabanj:Desktop:simpleITK:Workbook2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cabanj:Desktop:simpleITK:Workbook2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cabanj:Desktop:simpleITK:Workbook2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cabanj:Desktop:simpleITK:Workbook2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cabanj:Desktop:simpleITK:Workbook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title>
      <c:tx>
        <c:rich>
          <a:bodyPr/>
          <a:lstStyle/>
          <a:p>
            <a:pPr>
              <a:defRPr/>
            </a:pPr>
            <a:r>
              <a:rPr lang="en-US"/>
              <a:t>Percentage of Subjects that don't use C++</a:t>
            </a:r>
          </a:p>
        </c:rich>
      </c:tx>
      <c:layout/>
    </c:title>
    <c:view3D>
      <c:rAngAx val="1"/>
    </c:view3D>
    <c:plotArea>
      <c:layout/>
      <c:bar3DChart>
        <c:barDir val="col"/>
        <c:grouping val="clustered"/>
        <c:ser>
          <c:idx val="0"/>
          <c:order val="1"/>
          <c:spPr>
            <a:solidFill>
              <a:schemeClr val="accent1"/>
            </a:solidFill>
          </c:spPr>
          <c:cat>
            <c:multiLvlStrRef>
              <c:f>Sheet1!$D$1:$D$3</c:f>
            </c:multiLvlStrRef>
          </c:cat>
          <c:val>
            <c:numRef>
              <c:f>Sheet1!$F$1:$F$3</c:f>
            </c:numRef>
          </c:val>
        </c:ser>
        <c:ser>
          <c:idx val="1"/>
          <c:order val="0"/>
          <c:spPr>
            <a:solidFill>
              <a:schemeClr val="accent1"/>
            </a:solidFill>
          </c:spPr>
          <c:dLbls>
            <c:showVal val="1"/>
          </c:dLbls>
          <c:cat>
            <c:strRef>
              <c:f>Sheet1!$D$1:$D$3</c:f>
              <c:strCache>
                <c:ptCount val="3"/>
                <c:pt idx="0">
                  <c:v>Microscopy</c:v>
                </c:pt>
                <c:pt idx="1">
                  <c:v>Computer Vision</c:v>
                </c:pt>
                <c:pt idx="2">
                  <c:v>Radiology</c:v>
                </c:pt>
              </c:strCache>
            </c:strRef>
          </c:cat>
          <c:val>
            <c:numRef>
              <c:f>Sheet1!$F$1:$F$3</c:f>
              <c:numCache>
                <c:formatCode>0.00</c:formatCode>
                <c:ptCount val="3"/>
                <c:pt idx="0">
                  <c:v>25.3968253968254</c:v>
                </c:pt>
                <c:pt idx="1">
                  <c:v>15.73033707865168</c:v>
                </c:pt>
                <c:pt idx="2">
                  <c:v>13.47517730496454</c:v>
                </c:pt>
              </c:numCache>
            </c:numRef>
          </c:val>
        </c:ser>
        <c:shape val="box"/>
        <c:axId val="502533432"/>
        <c:axId val="502536488"/>
        <c:axId val="0"/>
      </c:bar3DChart>
      <c:catAx>
        <c:axId val="502533432"/>
        <c:scaling>
          <c:orientation val="minMax"/>
        </c:scaling>
        <c:axPos val="b"/>
        <c:tickLblPos val="nextTo"/>
        <c:crossAx val="502536488"/>
        <c:crosses val="autoZero"/>
        <c:auto val="1"/>
        <c:lblAlgn val="ctr"/>
        <c:lblOffset val="100"/>
      </c:catAx>
      <c:valAx>
        <c:axId val="502536488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Percentage</a:t>
                </a:r>
              </a:p>
            </c:rich>
          </c:tx>
          <c:layout/>
        </c:title>
        <c:numFmt formatCode="0.00" sourceLinked="1"/>
        <c:tickLblPos val="nextTo"/>
        <c:crossAx val="502533432"/>
        <c:crosses val="autoZero"/>
        <c:crossBetween val="between"/>
      </c:valAx>
    </c:plotArea>
    <c:plotVisOnly val="1"/>
  </c:chart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title>
      <c:tx>
        <c:rich>
          <a:bodyPr/>
          <a:lstStyle/>
          <a:p>
            <a:pPr>
              <a:defRPr/>
            </a:pPr>
            <a:r>
              <a:rPr lang="en-US" dirty="0"/>
              <a:t>Non-C++</a:t>
            </a:r>
            <a:r>
              <a:rPr lang="en-US" baseline="0" dirty="0"/>
              <a:t> Users: </a:t>
            </a:r>
            <a:r>
              <a:rPr lang="en-US" sz="1700" dirty="0"/>
              <a:t>Do you need to load images larger than local memory?</a:t>
            </a:r>
          </a:p>
        </c:rich>
      </c:tx>
      <c:layout/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dLbls>
            <c:showVal val="1"/>
          </c:dLbls>
          <c:cat>
            <c:strRef>
              <c:f>Sheet2!$A$13:$A$14</c:f>
              <c:strCache>
                <c:ptCount val="2"/>
                <c:pt idx="0">
                  <c:v>No</c:v>
                </c:pt>
                <c:pt idx="1">
                  <c:v>Yes</c:v>
                </c:pt>
              </c:strCache>
            </c:strRef>
          </c:cat>
          <c:val>
            <c:numRef>
              <c:f>Sheet2!$C$13:$C$14</c:f>
              <c:numCache>
                <c:formatCode>0.00</c:formatCode>
                <c:ptCount val="2"/>
                <c:pt idx="0">
                  <c:v>52.0</c:v>
                </c:pt>
                <c:pt idx="1">
                  <c:v>48.0</c:v>
                </c:pt>
              </c:numCache>
            </c:numRef>
          </c:val>
        </c:ser>
        <c:shape val="box"/>
        <c:axId val="502747240"/>
        <c:axId val="464102424"/>
        <c:axId val="0"/>
      </c:bar3DChart>
      <c:catAx>
        <c:axId val="502747240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464102424"/>
        <c:crosses val="autoZero"/>
        <c:auto val="1"/>
        <c:lblAlgn val="ctr"/>
        <c:lblOffset val="100"/>
      </c:catAx>
      <c:valAx>
        <c:axId val="464102424"/>
        <c:scaling>
          <c:orientation val="minMax"/>
          <c:min val="10.0"/>
        </c:scaling>
        <c:axPos val="l"/>
        <c:majorGridlines/>
        <c:numFmt formatCode="0.00" sourceLinked="1"/>
        <c:tickLblPos val="nextTo"/>
        <c:crossAx val="502747240"/>
        <c:crosses val="autoZero"/>
        <c:crossBetween val="between"/>
      </c:valAx>
    </c:plotArea>
    <c:plotVisOnly val="1"/>
  </c:chart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title>
      <c:tx>
        <c:rich>
          <a:bodyPr/>
          <a:lstStyle/>
          <a:p>
            <a:pPr>
              <a:defRPr/>
            </a:pPr>
            <a:r>
              <a:rPr lang="en-US" dirty="0"/>
              <a:t>ITK Users</a:t>
            </a:r>
            <a:r>
              <a:rPr lang="en-US" baseline="0" dirty="0"/>
              <a:t>: </a:t>
            </a:r>
            <a:r>
              <a:rPr lang="en-US" sz="1700" dirty="0"/>
              <a:t>Do you need to load images larger than local memory?</a:t>
            </a:r>
          </a:p>
        </c:rich>
      </c:tx>
      <c:layout/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dLbls>
            <c:showVal val="1"/>
          </c:dLbls>
          <c:cat>
            <c:strRef>
              <c:f>Sheet2!$A$13:$A$14</c:f>
              <c:strCache>
                <c:ptCount val="2"/>
                <c:pt idx="0">
                  <c:v>No</c:v>
                </c:pt>
                <c:pt idx="1">
                  <c:v>Yes</c:v>
                </c:pt>
              </c:strCache>
            </c:strRef>
          </c:cat>
          <c:val>
            <c:numRef>
              <c:f>Sheet2!$C$23:$C$24</c:f>
              <c:numCache>
                <c:formatCode>0.00</c:formatCode>
                <c:ptCount val="2"/>
                <c:pt idx="0">
                  <c:v>53.20197044334976</c:v>
                </c:pt>
                <c:pt idx="1">
                  <c:v>46.79802955665024</c:v>
                </c:pt>
              </c:numCache>
            </c:numRef>
          </c:val>
        </c:ser>
        <c:shape val="box"/>
        <c:axId val="464258440"/>
        <c:axId val="464289064"/>
        <c:axId val="0"/>
      </c:bar3DChart>
      <c:catAx>
        <c:axId val="464258440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464289064"/>
        <c:crosses val="autoZero"/>
        <c:auto val="1"/>
        <c:lblAlgn val="ctr"/>
        <c:lblOffset val="100"/>
      </c:catAx>
      <c:valAx>
        <c:axId val="464289064"/>
        <c:scaling>
          <c:orientation val="minMax"/>
          <c:min val="10.0"/>
        </c:scaling>
        <c:axPos val="l"/>
        <c:majorGridlines/>
        <c:numFmt formatCode="0.00" sourceLinked="1"/>
        <c:tickLblPos val="nextTo"/>
        <c:crossAx val="464258440"/>
        <c:crosses val="autoZero"/>
        <c:crossBetween val="between"/>
      </c:valAx>
    </c:plotArea>
    <c:plotVisOnly val="1"/>
  </c:chart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title>
      <c:tx>
        <c:rich>
          <a:bodyPr/>
          <a:lstStyle/>
          <a:p>
            <a:pPr>
              <a:defRPr/>
            </a:pPr>
            <a:r>
              <a:rPr lang="en-US"/>
              <a:t>Microscopy: Do you need to load images larger than local memory? </a:t>
            </a:r>
          </a:p>
        </c:rich>
      </c:tx>
      <c:layout/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cat>
            <c:strRef>
              <c:f>Sheet2!$D$13:$D$14</c:f>
              <c:strCache>
                <c:ptCount val="2"/>
                <c:pt idx="0">
                  <c:v>No</c:v>
                </c:pt>
                <c:pt idx="1">
                  <c:v>Yes</c:v>
                </c:pt>
              </c:strCache>
            </c:strRef>
          </c:cat>
          <c:val>
            <c:numRef>
              <c:f>Sheet2!$F$13:$F$14</c:f>
              <c:numCache>
                <c:formatCode>General</c:formatCode>
                <c:ptCount val="2"/>
                <c:pt idx="0">
                  <c:v>28.8135593220339</c:v>
                </c:pt>
                <c:pt idx="1">
                  <c:v>71.18644067796608</c:v>
                </c:pt>
              </c:numCache>
            </c:numRef>
          </c:val>
        </c:ser>
        <c:shape val="box"/>
        <c:axId val="464352072"/>
        <c:axId val="464365864"/>
        <c:axId val="0"/>
      </c:bar3DChart>
      <c:catAx>
        <c:axId val="464352072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464365864"/>
        <c:crosses val="autoZero"/>
        <c:auto val="1"/>
        <c:lblAlgn val="ctr"/>
        <c:lblOffset val="100"/>
      </c:catAx>
      <c:valAx>
        <c:axId val="464365864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Percentage</a:t>
                </a:r>
              </a:p>
            </c:rich>
          </c:tx>
          <c:layout/>
        </c:title>
        <c:numFmt formatCode="General" sourceLinked="1"/>
        <c:tickLblPos val="nextTo"/>
        <c:crossAx val="464352072"/>
        <c:crosses val="autoZero"/>
        <c:crossBetween val="between"/>
      </c:valAx>
    </c:plotArea>
    <c:plotVisOnly val="1"/>
  </c:chart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title>
      <c:layout/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v>Preferences: C++ Experts</c:v>
          </c:tx>
          <c:cat>
            <c:strRef>
              <c:f>Sheet1!$A$68:$A$76</c:f>
              <c:strCache>
                <c:ptCount val="9"/>
                <c:pt idx="0">
                  <c:v>Lua</c:v>
                </c:pt>
                <c:pt idx="1">
                  <c:v>Ruby</c:v>
                </c:pt>
                <c:pt idx="2">
                  <c:v>R</c:v>
                </c:pt>
                <c:pt idx="3">
                  <c:v>C#</c:v>
                </c:pt>
                <c:pt idx="4">
                  <c:v>Perl</c:v>
                </c:pt>
                <c:pt idx="5">
                  <c:v>Java</c:v>
                </c:pt>
                <c:pt idx="6">
                  <c:v>Python</c:v>
                </c:pt>
                <c:pt idx="7">
                  <c:v>Matlab</c:v>
                </c:pt>
                <c:pt idx="8">
                  <c:v>C++</c:v>
                </c:pt>
              </c:strCache>
            </c:strRef>
          </c:cat>
          <c:val>
            <c:numRef>
              <c:f>Sheet1!$B$68:$B$76</c:f>
              <c:numCache>
                <c:formatCode>General</c:formatCode>
                <c:ptCount val="9"/>
                <c:pt idx="0">
                  <c:v>0.81</c:v>
                </c:pt>
                <c:pt idx="1">
                  <c:v>0.85</c:v>
                </c:pt>
                <c:pt idx="2">
                  <c:v>1.01</c:v>
                </c:pt>
                <c:pt idx="3">
                  <c:v>1.12</c:v>
                </c:pt>
                <c:pt idx="4">
                  <c:v>1.12</c:v>
                </c:pt>
                <c:pt idx="5">
                  <c:v>1.45</c:v>
                </c:pt>
                <c:pt idx="6">
                  <c:v>1.79</c:v>
                </c:pt>
                <c:pt idx="7">
                  <c:v>2.25</c:v>
                </c:pt>
                <c:pt idx="8">
                  <c:v>3.61</c:v>
                </c:pt>
              </c:numCache>
            </c:numRef>
          </c:val>
        </c:ser>
        <c:shape val="box"/>
        <c:axId val="464411560"/>
        <c:axId val="464417016"/>
        <c:axId val="0"/>
      </c:bar3DChart>
      <c:catAx>
        <c:axId val="464411560"/>
        <c:scaling>
          <c:orientation val="minMax"/>
        </c:scaling>
        <c:axPos val="b"/>
        <c:tickLblPos val="nextTo"/>
        <c:crossAx val="464417016"/>
        <c:crosses val="autoZero"/>
        <c:auto val="1"/>
        <c:lblAlgn val="ctr"/>
        <c:lblOffset val="100"/>
      </c:catAx>
      <c:valAx>
        <c:axId val="464417016"/>
        <c:scaling>
          <c:orientation val="minMax"/>
        </c:scaling>
        <c:axPos val="l"/>
        <c:majorGridlines/>
        <c:numFmt formatCode="General" sourceLinked="1"/>
        <c:tickLblPos val="nextTo"/>
        <c:crossAx val="464411560"/>
        <c:crosses val="autoZero"/>
        <c:crossBetween val="between"/>
      </c:valAx>
    </c:plotArea>
    <c:plotVisOnly val="1"/>
  </c:chart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title>
      <c:layout/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v>Preferences: Non C++ Developers</c:v>
          </c:tx>
          <c:cat>
            <c:strRef>
              <c:f>Sheet1!$A$54:$A$61</c:f>
              <c:strCache>
                <c:ptCount val="8"/>
                <c:pt idx="0">
                  <c:v>C#</c:v>
                </c:pt>
                <c:pt idx="1">
                  <c:v>Ruby</c:v>
                </c:pt>
                <c:pt idx="2">
                  <c:v>Perl</c:v>
                </c:pt>
                <c:pt idx="3">
                  <c:v>Java</c:v>
                </c:pt>
                <c:pt idx="4">
                  <c:v>R</c:v>
                </c:pt>
                <c:pt idx="5">
                  <c:v>C++</c:v>
                </c:pt>
                <c:pt idx="6">
                  <c:v>Python</c:v>
                </c:pt>
                <c:pt idx="7">
                  <c:v>Matlab</c:v>
                </c:pt>
              </c:strCache>
            </c:strRef>
          </c:cat>
          <c:val>
            <c:numRef>
              <c:f>Sheet1!$B$54:$B$61</c:f>
              <c:numCache>
                <c:formatCode>General</c:formatCode>
                <c:ptCount val="8"/>
                <c:pt idx="0">
                  <c:v>0.7</c:v>
                </c:pt>
                <c:pt idx="1">
                  <c:v>0.73</c:v>
                </c:pt>
                <c:pt idx="2">
                  <c:v>0.88</c:v>
                </c:pt>
                <c:pt idx="3">
                  <c:v>1.0</c:v>
                </c:pt>
                <c:pt idx="4">
                  <c:v>1.35</c:v>
                </c:pt>
                <c:pt idx="5">
                  <c:v>1.58</c:v>
                </c:pt>
                <c:pt idx="6">
                  <c:v>1.8</c:v>
                </c:pt>
                <c:pt idx="7">
                  <c:v>2.59</c:v>
                </c:pt>
              </c:numCache>
            </c:numRef>
          </c:val>
        </c:ser>
        <c:shape val="box"/>
        <c:axId val="464432488"/>
        <c:axId val="464421608"/>
        <c:axId val="0"/>
      </c:bar3DChart>
      <c:catAx>
        <c:axId val="464432488"/>
        <c:scaling>
          <c:orientation val="minMax"/>
        </c:scaling>
        <c:axPos val="b"/>
        <c:tickLblPos val="nextTo"/>
        <c:crossAx val="464421608"/>
        <c:crosses val="autoZero"/>
        <c:auto val="1"/>
        <c:lblAlgn val="ctr"/>
        <c:lblOffset val="100"/>
      </c:catAx>
      <c:valAx>
        <c:axId val="464421608"/>
        <c:scaling>
          <c:orientation val="minMax"/>
        </c:scaling>
        <c:axPos val="l"/>
        <c:majorGridlines/>
        <c:numFmt formatCode="General" sourceLinked="1"/>
        <c:tickLblPos val="nextTo"/>
        <c:crossAx val="464432488"/>
        <c:crosses val="autoZero"/>
        <c:crossBetween val="between"/>
      </c:valAx>
    </c:plotArea>
    <c:plotVisOnly val="1"/>
  </c:chart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title>
      <c:tx>
        <c:rich>
          <a:bodyPr/>
          <a:lstStyle/>
          <a:p>
            <a:pPr>
              <a:defRPr/>
            </a:pPr>
            <a:r>
              <a:rPr lang="en-US"/>
              <a:t>Pixel Type: Non-ITK Users</a:t>
            </a:r>
          </a:p>
        </c:rich>
      </c:tx>
      <c:layout/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Sheet1!$A$226</c:f>
              <c:strCache>
                <c:ptCount val="1"/>
                <c:pt idx="0">
                  <c:v>Not important</c:v>
                </c:pt>
              </c:strCache>
            </c:strRef>
          </c:tx>
          <c:cat>
            <c:strRef>
              <c:f>Sheet1!$B$225:$N$225</c:f>
              <c:strCache>
                <c:ptCount val="13"/>
                <c:pt idx="0">
                  <c:v>uchar</c:v>
                </c:pt>
                <c:pt idx="1">
                  <c:v>double</c:v>
                </c:pt>
                <c:pt idx="2">
                  <c:v>ushort</c:v>
                </c:pt>
                <c:pt idx="3">
                  <c:v>float</c:v>
                </c:pt>
                <c:pt idx="4">
                  <c:v>RGB3</c:v>
                </c:pt>
                <c:pt idx="5">
                  <c:v>short</c:v>
                </c:pt>
                <c:pt idx="6">
                  <c:v>int</c:v>
                </c:pt>
                <c:pt idx="7">
                  <c:v>char</c:v>
                </c:pt>
                <c:pt idx="8">
                  <c:v>RGB4</c:v>
                </c:pt>
                <c:pt idx="9">
                  <c:v>Matrix</c:v>
                </c:pt>
                <c:pt idx="10">
                  <c:v>uint</c:v>
                </c:pt>
                <c:pt idx="11">
                  <c:v>ulong</c:v>
                </c:pt>
                <c:pt idx="12">
                  <c:v>long</c:v>
                </c:pt>
              </c:strCache>
            </c:strRef>
          </c:cat>
          <c:val>
            <c:numRef>
              <c:f>Sheet1!$B$226:$N$226</c:f>
              <c:numCache>
                <c:formatCode>General</c:formatCode>
                <c:ptCount val="13"/>
                <c:pt idx="0">
                  <c:v>9.523809523809523</c:v>
                </c:pt>
                <c:pt idx="1">
                  <c:v>5.263157894736842</c:v>
                </c:pt>
                <c:pt idx="2">
                  <c:v>14.28571428571428</c:v>
                </c:pt>
                <c:pt idx="3">
                  <c:v>14.28571428571428</c:v>
                </c:pt>
                <c:pt idx="4">
                  <c:v>14.28571428571428</c:v>
                </c:pt>
                <c:pt idx="5">
                  <c:v>23.80952380952368</c:v>
                </c:pt>
                <c:pt idx="6">
                  <c:v>33.33333333333333</c:v>
                </c:pt>
                <c:pt idx="7">
                  <c:v>33.33333333333333</c:v>
                </c:pt>
                <c:pt idx="8">
                  <c:v>11.11111111111111</c:v>
                </c:pt>
                <c:pt idx="9">
                  <c:v>31.25</c:v>
                </c:pt>
                <c:pt idx="10">
                  <c:v>41.17647058823529</c:v>
                </c:pt>
                <c:pt idx="11">
                  <c:v>47.05882352941175</c:v>
                </c:pt>
                <c:pt idx="12">
                  <c:v>47.05882352941175</c:v>
                </c:pt>
              </c:numCache>
            </c:numRef>
          </c:val>
        </c:ser>
        <c:ser>
          <c:idx val="1"/>
          <c:order val="1"/>
          <c:tx>
            <c:strRef>
              <c:f>Sheet1!$A$227</c:f>
              <c:strCache>
                <c:ptCount val="1"/>
                <c:pt idx="0">
                  <c:v>Low Priority</c:v>
                </c:pt>
              </c:strCache>
            </c:strRef>
          </c:tx>
          <c:cat>
            <c:strRef>
              <c:f>Sheet1!$B$225:$N$225</c:f>
              <c:strCache>
                <c:ptCount val="13"/>
                <c:pt idx="0">
                  <c:v>uchar</c:v>
                </c:pt>
                <c:pt idx="1">
                  <c:v>double</c:v>
                </c:pt>
                <c:pt idx="2">
                  <c:v>ushort</c:v>
                </c:pt>
                <c:pt idx="3">
                  <c:v>float</c:v>
                </c:pt>
                <c:pt idx="4">
                  <c:v>RGB3</c:v>
                </c:pt>
                <c:pt idx="5">
                  <c:v>short</c:v>
                </c:pt>
                <c:pt idx="6">
                  <c:v>int</c:v>
                </c:pt>
                <c:pt idx="7">
                  <c:v>char</c:v>
                </c:pt>
                <c:pt idx="8">
                  <c:v>RGB4</c:v>
                </c:pt>
                <c:pt idx="9">
                  <c:v>Matrix</c:v>
                </c:pt>
                <c:pt idx="10">
                  <c:v>uint</c:v>
                </c:pt>
                <c:pt idx="11">
                  <c:v>ulong</c:v>
                </c:pt>
                <c:pt idx="12">
                  <c:v>long</c:v>
                </c:pt>
              </c:strCache>
            </c:strRef>
          </c:cat>
          <c:val>
            <c:numRef>
              <c:f>Sheet1!$B$227:$N$227</c:f>
              <c:numCache>
                <c:formatCode>General</c:formatCode>
                <c:ptCount val="13"/>
                <c:pt idx="0">
                  <c:v>14.28571428571428</c:v>
                </c:pt>
                <c:pt idx="1">
                  <c:v>21.0526315789472</c:v>
                </c:pt>
                <c:pt idx="2">
                  <c:v>14.28571428571428</c:v>
                </c:pt>
                <c:pt idx="3">
                  <c:v>14.28571428571428</c:v>
                </c:pt>
                <c:pt idx="4">
                  <c:v>19.04761904761905</c:v>
                </c:pt>
                <c:pt idx="5">
                  <c:v>23.80952380952368</c:v>
                </c:pt>
                <c:pt idx="6">
                  <c:v>16.66666666666666</c:v>
                </c:pt>
                <c:pt idx="7">
                  <c:v>16.66666666666666</c:v>
                </c:pt>
                <c:pt idx="8">
                  <c:v>44.44444444444419</c:v>
                </c:pt>
                <c:pt idx="9">
                  <c:v>31.25</c:v>
                </c:pt>
                <c:pt idx="10">
                  <c:v>23.52941176470588</c:v>
                </c:pt>
                <c:pt idx="11">
                  <c:v>41.17647058823529</c:v>
                </c:pt>
                <c:pt idx="12">
                  <c:v>41.17647058823529</c:v>
                </c:pt>
              </c:numCache>
            </c:numRef>
          </c:val>
        </c:ser>
        <c:ser>
          <c:idx val="2"/>
          <c:order val="2"/>
          <c:tx>
            <c:strRef>
              <c:f>Sheet1!$A$228</c:f>
              <c:strCache>
                <c:ptCount val="1"/>
                <c:pt idx="0">
                  <c:v>High Priority</c:v>
                </c:pt>
              </c:strCache>
            </c:strRef>
          </c:tx>
          <c:cat>
            <c:strRef>
              <c:f>Sheet1!$B$225:$N$225</c:f>
              <c:strCache>
                <c:ptCount val="13"/>
                <c:pt idx="0">
                  <c:v>uchar</c:v>
                </c:pt>
                <c:pt idx="1">
                  <c:v>double</c:v>
                </c:pt>
                <c:pt idx="2">
                  <c:v>ushort</c:v>
                </c:pt>
                <c:pt idx="3">
                  <c:v>float</c:v>
                </c:pt>
                <c:pt idx="4">
                  <c:v>RGB3</c:v>
                </c:pt>
                <c:pt idx="5">
                  <c:v>short</c:v>
                </c:pt>
                <c:pt idx="6">
                  <c:v>int</c:v>
                </c:pt>
                <c:pt idx="7">
                  <c:v>char</c:v>
                </c:pt>
                <c:pt idx="8">
                  <c:v>RGB4</c:v>
                </c:pt>
                <c:pt idx="9">
                  <c:v>Matrix</c:v>
                </c:pt>
                <c:pt idx="10">
                  <c:v>uint</c:v>
                </c:pt>
                <c:pt idx="11">
                  <c:v>ulong</c:v>
                </c:pt>
                <c:pt idx="12">
                  <c:v>long</c:v>
                </c:pt>
              </c:strCache>
            </c:strRef>
          </c:cat>
          <c:val>
            <c:numRef>
              <c:f>Sheet1!$B$228:$N$228</c:f>
              <c:numCache>
                <c:formatCode>General</c:formatCode>
                <c:ptCount val="13"/>
                <c:pt idx="0">
                  <c:v>23.80952380952368</c:v>
                </c:pt>
                <c:pt idx="1">
                  <c:v>21.0526315789472</c:v>
                </c:pt>
                <c:pt idx="2">
                  <c:v>28.57142857142857</c:v>
                </c:pt>
                <c:pt idx="3">
                  <c:v>28.57142857142857</c:v>
                </c:pt>
                <c:pt idx="4">
                  <c:v>19.04761904761905</c:v>
                </c:pt>
                <c:pt idx="5">
                  <c:v>23.80952380952368</c:v>
                </c:pt>
                <c:pt idx="6">
                  <c:v>22.22222222222218</c:v>
                </c:pt>
                <c:pt idx="7">
                  <c:v>22.22222222222218</c:v>
                </c:pt>
                <c:pt idx="8">
                  <c:v>11.11111111111111</c:v>
                </c:pt>
                <c:pt idx="9">
                  <c:v>12.5</c:v>
                </c:pt>
                <c:pt idx="10">
                  <c:v>17.64705882352941</c:v>
                </c:pt>
                <c:pt idx="11">
                  <c:v>5.882352941176467</c:v>
                </c:pt>
                <c:pt idx="12">
                  <c:v>5.882352941176467</c:v>
                </c:pt>
              </c:numCache>
            </c:numRef>
          </c:val>
        </c:ser>
        <c:ser>
          <c:idx val="3"/>
          <c:order val="3"/>
          <c:tx>
            <c:strRef>
              <c:f>Sheet1!$A$229</c:f>
              <c:strCache>
                <c:ptCount val="1"/>
                <c:pt idx="0">
                  <c:v>Essential</c:v>
                </c:pt>
              </c:strCache>
            </c:strRef>
          </c:tx>
          <c:cat>
            <c:strRef>
              <c:f>Sheet1!$B$225:$N$225</c:f>
              <c:strCache>
                <c:ptCount val="13"/>
                <c:pt idx="0">
                  <c:v>uchar</c:v>
                </c:pt>
                <c:pt idx="1">
                  <c:v>double</c:v>
                </c:pt>
                <c:pt idx="2">
                  <c:v>ushort</c:v>
                </c:pt>
                <c:pt idx="3">
                  <c:v>float</c:v>
                </c:pt>
                <c:pt idx="4">
                  <c:v>RGB3</c:v>
                </c:pt>
                <c:pt idx="5">
                  <c:v>short</c:v>
                </c:pt>
                <c:pt idx="6">
                  <c:v>int</c:v>
                </c:pt>
                <c:pt idx="7">
                  <c:v>char</c:v>
                </c:pt>
                <c:pt idx="8">
                  <c:v>RGB4</c:v>
                </c:pt>
                <c:pt idx="9">
                  <c:v>Matrix</c:v>
                </c:pt>
                <c:pt idx="10">
                  <c:v>uint</c:v>
                </c:pt>
                <c:pt idx="11">
                  <c:v>ulong</c:v>
                </c:pt>
                <c:pt idx="12">
                  <c:v>long</c:v>
                </c:pt>
              </c:strCache>
            </c:strRef>
          </c:cat>
          <c:val>
            <c:numRef>
              <c:f>Sheet1!$B$229:$N$229</c:f>
              <c:numCache>
                <c:formatCode>General</c:formatCode>
                <c:ptCount val="13"/>
                <c:pt idx="0">
                  <c:v>52.3809523809524</c:v>
                </c:pt>
                <c:pt idx="1">
                  <c:v>52.63157894736842</c:v>
                </c:pt>
                <c:pt idx="2">
                  <c:v>42.85714285714268</c:v>
                </c:pt>
                <c:pt idx="3">
                  <c:v>42.85714285714268</c:v>
                </c:pt>
                <c:pt idx="4">
                  <c:v>47.61904761904733</c:v>
                </c:pt>
                <c:pt idx="5">
                  <c:v>28.57142857142857</c:v>
                </c:pt>
                <c:pt idx="6">
                  <c:v>27.77777777777778</c:v>
                </c:pt>
                <c:pt idx="7">
                  <c:v>27.77777777777778</c:v>
                </c:pt>
                <c:pt idx="8">
                  <c:v>33.33333333333333</c:v>
                </c:pt>
                <c:pt idx="9">
                  <c:v>25.0</c:v>
                </c:pt>
                <c:pt idx="10">
                  <c:v>17.64705882352941</c:v>
                </c:pt>
                <c:pt idx="11">
                  <c:v>5.882352941176467</c:v>
                </c:pt>
                <c:pt idx="12">
                  <c:v>5.882352941176467</c:v>
                </c:pt>
              </c:numCache>
            </c:numRef>
          </c:val>
        </c:ser>
        <c:shape val="box"/>
        <c:axId val="464097304"/>
        <c:axId val="464310280"/>
        <c:axId val="0"/>
      </c:bar3DChart>
      <c:catAx>
        <c:axId val="464097304"/>
        <c:scaling>
          <c:orientation val="minMax"/>
        </c:scaling>
        <c:axPos val="b"/>
        <c:tickLblPos val="nextTo"/>
        <c:crossAx val="464310280"/>
        <c:crosses val="autoZero"/>
        <c:auto val="1"/>
        <c:lblAlgn val="ctr"/>
        <c:lblOffset val="100"/>
      </c:catAx>
      <c:valAx>
        <c:axId val="464310280"/>
        <c:scaling>
          <c:orientation val="minMax"/>
        </c:scaling>
        <c:axPos val="l"/>
        <c:majorGridlines/>
        <c:numFmt formatCode="General" sourceLinked="1"/>
        <c:tickLblPos val="nextTo"/>
        <c:crossAx val="464097304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title>
      <c:tx>
        <c:rich>
          <a:bodyPr/>
          <a:lstStyle/>
          <a:p>
            <a:pPr>
              <a:defRPr/>
            </a:pPr>
            <a:r>
              <a:rPr lang="en-US"/>
              <a:t>Use of three Imaging Libraries among Different Background</a:t>
            </a:r>
          </a:p>
        </c:rich>
      </c:tx>
      <c:layout/>
    </c:title>
    <c:view3D>
      <c:rAngAx val="1"/>
    </c:view3D>
    <c:plotArea>
      <c:layout/>
      <c:bar3DChart>
        <c:barDir val="col"/>
        <c:grouping val="clustered"/>
        <c:ser>
          <c:idx val="3"/>
          <c:order val="3"/>
          <c:spPr>
            <a:solidFill>
              <a:schemeClr val="accent1"/>
            </a:solidFill>
          </c:spPr>
          <c:cat>
            <c:multiLvlStrRef>
              <c:f>Sheet1!$D$1:$D$3</c:f>
            </c:multiLvlStrRef>
          </c:cat>
          <c:val>
            <c:numRef>
              <c:f>Sheet1!$F$1:$F$3</c:f>
            </c:numRef>
          </c:val>
        </c:ser>
        <c:ser>
          <c:idx val="0"/>
          <c:order val="0"/>
          <c:tx>
            <c:strRef>
              <c:f>Sheet2!$B$56</c:f>
              <c:strCache>
                <c:ptCount val="1"/>
                <c:pt idx="0">
                  <c:v>OpenCV</c:v>
                </c:pt>
              </c:strCache>
            </c:strRef>
          </c:tx>
          <c:cat>
            <c:strRef>
              <c:f>Sheet2!$C$55:$E$55</c:f>
              <c:strCache>
                <c:ptCount val="3"/>
                <c:pt idx="0">
                  <c:v>Computer Vision</c:v>
                </c:pt>
                <c:pt idx="1">
                  <c:v>Radiology</c:v>
                </c:pt>
                <c:pt idx="2">
                  <c:v>Microscopy</c:v>
                </c:pt>
              </c:strCache>
            </c:strRef>
          </c:cat>
          <c:val>
            <c:numRef>
              <c:f>Sheet2!$C$56:$E$56</c:f>
              <c:numCache>
                <c:formatCode>General</c:formatCode>
                <c:ptCount val="3"/>
                <c:pt idx="0">
                  <c:v>60.9756097560975</c:v>
                </c:pt>
                <c:pt idx="1">
                  <c:v>56.09756097560976</c:v>
                </c:pt>
                <c:pt idx="2">
                  <c:v>19.51219512195122</c:v>
                </c:pt>
              </c:numCache>
            </c:numRef>
          </c:val>
        </c:ser>
        <c:ser>
          <c:idx val="1"/>
          <c:order val="1"/>
          <c:tx>
            <c:strRef>
              <c:f>Sheet2!$B$57</c:f>
              <c:strCache>
                <c:ptCount val="1"/>
                <c:pt idx="0">
                  <c:v>VTK</c:v>
                </c:pt>
              </c:strCache>
            </c:strRef>
          </c:tx>
          <c:cat>
            <c:strRef>
              <c:f>Sheet2!$C$55:$E$55</c:f>
              <c:strCache>
                <c:ptCount val="3"/>
                <c:pt idx="0">
                  <c:v>Computer Vision</c:v>
                </c:pt>
                <c:pt idx="1">
                  <c:v>Radiology</c:v>
                </c:pt>
                <c:pt idx="2">
                  <c:v>Microscopy</c:v>
                </c:pt>
              </c:strCache>
            </c:strRef>
          </c:cat>
          <c:val>
            <c:numRef>
              <c:f>Sheet2!$C$57:$E$57</c:f>
              <c:numCache>
                <c:formatCode>General</c:formatCode>
                <c:ptCount val="3"/>
                <c:pt idx="0">
                  <c:v>40.47619047619047</c:v>
                </c:pt>
                <c:pt idx="1">
                  <c:v>65.87301587301579</c:v>
                </c:pt>
                <c:pt idx="2">
                  <c:v>21.42857142857143</c:v>
                </c:pt>
              </c:numCache>
            </c:numRef>
          </c:val>
        </c:ser>
        <c:ser>
          <c:idx val="2"/>
          <c:order val="2"/>
          <c:tx>
            <c:strRef>
              <c:f>Sheet2!$B$58</c:f>
              <c:strCache>
                <c:ptCount val="1"/>
                <c:pt idx="0">
                  <c:v>ImageJ</c:v>
                </c:pt>
              </c:strCache>
            </c:strRef>
          </c:tx>
          <c:cat>
            <c:strRef>
              <c:f>Sheet2!$C$55:$E$55</c:f>
              <c:strCache>
                <c:ptCount val="3"/>
                <c:pt idx="0">
                  <c:v>Computer Vision</c:v>
                </c:pt>
                <c:pt idx="1">
                  <c:v>Radiology</c:v>
                </c:pt>
                <c:pt idx="2">
                  <c:v>Microscopy</c:v>
                </c:pt>
              </c:strCache>
            </c:strRef>
          </c:cat>
          <c:val>
            <c:numRef>
              <c:f>Sheet2!$C$58:$E$58</c:f>
              <c:numCache>
                <c:formatCode>General</c:formatCode>
                <c:ptCount val="3"/>
                <c:pt idx="0">
                  <c:v>40.3225806451613</c:v>
                </c:pt>
                <c:pt idx="1">
                  <c:v>51.61290322580645</c:v>
                </c:pt>
                <c:pt idx="2">
                  <c:v>33.87096774193547</c:v>
                </c:pt>
              </c:numCache>
            </c:numRef>
          </c:val>
        </c:ser>
        <c:shape val="box"/>
        <c:axId val="502684376"/>
        <c:axId val="502690344"/>
        <c:axId val="0"/>
      </c:bar3DChart>
      <c:catAx>
        <c:axId val="502684376"/>
        <c:scaling>
          <c:orientation val="minMax"/>
        </c:scaling>
        <c:axPos val="b"/>
        <c:tickLblPos val="nextTo"/>
        <c:crossAx val="502690344"/>
        <c:crosses val="autoZero"/>
        <c:auto val="1"/>
        <c:lblAlgn val="ctr"/>
        <c:lblOffset val="100"/>
      </c:catAx>
      <c:valAx>
        <c:axId val="502690344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Percentage</a:t>
                </a:r>
              </a:p>
            </c:rich>
          </c:tx>
          <c:layout/>
        </c:title>
        <c:numFmt formatCode="General" sourceLinked="1"/>
        <c:tickLblPos val="nextTo"/>
        <c:crossAx val="502684376"/>
        <c:crosses val="autoZero"/>
        <c:crossBetween val="between"/>
      </c:valAx>
    </c:plotArea>
    <c:legend>
      <c:legendPos val="r"/>
      <c:legendEntry>
        <c:idx val="0"/>
        <c:delete val="1"/>
      </c:legendEntry>
      <c:layout/>
    </c:legend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title>
      <c:tx>
        <c:rich>
          <a:bodyPr/>
          <a:lstStyle/>
          <a:p>
            <a:pPr>
              <a:defRPr/>
            </a:pPr>
            <a:r>
              <a:rPr lang="en-US"/>
              <a:t>Among Non-C++ Developers</a:t>
            </a:r>
          </a:p>
        </c:rich>
      </c:tx>
      <c:layout/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cat>
            <c:strRef>
              <c:f>Sheet2!$A$67:$A$72</c:f>
              <c:strCache>
                <c:ptCount val="6"/>
                <c:pt idx="0">
                  <c:v>ImageJ</c:v>
                </c:pt>
                <c:pt idx="1">
                  <c:v>VTK</c:v>
                </c:pt>
                <c:pt idx="2">
                  <c:v>Matlab</c:v>
                </c:pt>
                <c:pt idx="3">
                  <c:v>OpenCV</c:v>
                </c:pt>
                <c:pt idx="4">
                  <c:v>FSL</c:v>
                </c:pt>
                <c:pt idx="5">
                  <c:v>ImageMagick</c:v>
                </c:pt>
              </c:strCache>
            </c:strRef>
          </c:cat>
          <c:val>
            <c:numRef>
              <c:f>Sheet2!$B$67:$B$72</c:f>
              <c:numCache>
                <c:formatCode>General</c:formatCode>
                <c:ptCount val="6"/>
                <c:pt idx="0">
                  <c:v>13.0</c:v>
                </c:pt>
                <c:pt idx="1">
                  <c:v>11.0</c:v>
                </c:pt>
                <c:pt idx="2">
                  <c:v>8.0</c:v>
                </c:pt>
                <c:pt idx="3">
                  <c:v>3.0</c:v>
                </c:pt>
                <c:pt idx="4">
                  <c:v>2.0</c:v>
                </c:pt>
                <c:pt idx="5">
                  <c:v>2.0</c:v>
                </c:pt>
              </c:numCache>
            </c:numRef>
          </c:val>
        </c:ser>
        <c:shape val="box"/>
        <c:axId val="502719992"/>
        <c:axId val="502723080"/>
        <c:axId val="0"/>
      </c:bar3DChart>
      <c:catAx>
        <c:axId val="502719992"/>
        <c:scaling>
          <c:orientation val="minMax"/>
        </c:scaling>
        <c:axPos val="b"/>
        <c:tickLblPos val="nextTo"/>
        <c:crossAx val="502723080"/>
        <c:crosses val="autoZero"/>
        <c:auto val="1"/>
        <c:lblAlgn val="ctr"/>
        <c:lblOffset val="100"/>
      </c:catAx>
      <c:valAx>
        <c:axId val="502723080"/>
        <c:scaling>
          <c:orientation val="minMax"/>
        </c:scaling>
        <c:axPos val="l"/>
        <c:majorGridlines/>
        <c:numFmt formatCode="General" sourceLinked="1"/>
        <c:tickLblPos val="nextTo"/>
        <c:crossAx val="502719992"/>
        <c:crosses val="autoZero"/>
        <c:crossBetween val="between"/>
      </c:valAx>
    </c:plotArea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title>
      <c:layout/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v>Preference Among Non-ITK Users</c:v>
          </c:tx>
          <c:dLbls>
            <c:showVal val="1"/>
          </c:dLbls>
          <c:cat>
            <c:strRef>
              <c:f>Sheet1!$A$104:$A$106</c:f>
              <c:strCache>
                <c:ptCount val="3"/>
                <c:pt idx="0">
                  <c:v>Functional</c:v>
                </c:pt>
                <c:pt idx="1">
                  <c:v>Object Oriented</c:v>
                </c:pt>
                <c:pt idx="2">
                  <c:v>No Preference</c:v>
                </c:pt>
              </c:strCache>
            </c:strRef>
          </c:cat>
          <c:val>
            <c:numRef>
              <c:f>Sheet1!$C$104:$C$106</c:f>
              <c:numCache>
                <c:formatCode>0.00</c:formatCode>
                <c:ptCount val="3"/>
                <c:pt idx="0">
                  <c:v>29.72972972972972</c:v>
                </c:pt>
                <c:pt idx="1">
                  <c:v>37.83783783783784</c:v>
                </c:pt>
                <c:pt idx="2">
                  <c:v>32.43243243243244</c:v>
                </c:pt>
              </c:numCache>
            </c:numRef>
          </c:val>
        </c:ser>
        <c:shape val="box"/>
        <c:axId val="502503992"/>
        <c:axId val="502506920"/>
        <c:axId val="0"/>
      </c:bar3DChart>
      <c:catAx>
        <c:axId val="502503992"/>
        <c:scaling>
          <c:orientation val="minMax"/>
        </c:scaling>
        <c:axPos val="b"/>
        <c:tickLblPos val="nextTo"/>
        <c:crossAx val="502506920"/>
        <c:crosses val="autoZero"/>
        <c:auto val="1"/>
        <c:lblAlgn val="ctr"/>
        <c:lblOffset val="100"/>
      </c:catAx>
      <c:valAx>
        <c:axId val="502506920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Percentage</a:t>
                </a:r>
              </a:p>
            </c:rich>
          </c:tx>
          <c:layout/>
        </c:title>
        <c:numFmt formatCode="0.00" sourceLinked="1"/>
        <c:tickLblPos val="nextTo"/>
        <c:crossAx val="502503992"/>
        <c:crosses val="autoZero"/>
        <c:crossBetween val="between"/>
      </c:valAx>
    </c:plotArea>
    <c:plotVisOnly val="1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title>
      <c:layout/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v>Preference Among Non-C++ Programmers</c:v>
          </c:tx>
          <c:dLbls>
            <c:showVal val="1"/>
          </c:dLbls>
          <c:cat>
            <c:strRef>
              <c:f>Sheet1!$A$112:$A$114</c:f>
              <c:strCache>
                <c:ptCount val="3"/>
                <c:pt idx="0">
                  <c:v>Functional</c:v>
                </c:pt>
                <c:pt idx="1">
                  <c:v>Object Oriented</c:v>
                </c:pt>
                <c:pt idx="2">
                  <c:v>No Preference</c:v>
                </c:pt>
              </c:strCache>
            </c:strRef>
          </c:cat>
          <c:val>
            <c:numRef>
              <c:f>Sheet1!$C$112:$C$114</c:f>
              <c:numCache>
                <c:formatCode>0.00</c:formatCode>
                <c:ptCount val="3"/>
                <c:pt idx="0">
                  <c:v>46.51162790697674</c:v>
                </c:pt>
                <c:pt idx="1">
                  <c:v>27.90697674418605</c:v>
                </c:pt>
                <c:pt idx="2">
                  <c:v>25.58139534883721</c:v>
                </c:pt>
              </c:numCache>
            </c:numRef>
          </c:val>
        </c:ser>
        <c:shape val="box"/>
        <c:axId val="502660584"/>
        <c:axId val="502621432"/>
        <c:axId val="0"/>
      </c:bar3DChart>
      <c:catAx>
        <c:axId val="502660584"/>
        <c:scaling>
          <c:orientation val="minMax"/>
        </c:scaling>
        <c:axPos val="b"/>
        <c:tickLblPos val="nextTo"/>
        <c:crossAx val="502621432"/>
        <c:crosses val="autoZero"/>
        <c:auto val="1"/>
        <c:lblAlgn val="ctr"/>
        <c:lblOffset val="100"/>
      </c:catAx>
      <c:valAx>
        <c:axId val="502621432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Percenrage</a:t>
                </a:r>
              </a:p>
            </c:rich>
          </c:tx>
          <c:layout/>
        </c:title>
        <c:numFmt formatCode="0.00" sourceLinked="1"/>
        <c:tickLblPos val="nextTo"/>
        <c:crossAx val="502660584"/>
        <c:crosses val="autoZero"/>
        <c:crossBetween val="between"/>
      </c:valAx>
    </c:plotArea>
    <c:plotVisOnly val="1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title>
      <c:tx>
        <c:rich>
          <a:bodyPr/>
          <a:lstStyle/>
          <a:p>
            <a:pPr>
              <a:defRPr/>
            </a:pPr>
            <a:r>
              <a:rPr lang="en-US"/>
              <a:t>Filter Pipeline: Non-C++ Developers</a:t>
            </a:r>
          </a:p>
        </c:rich>
      </c:tx>
      <c:layout/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v>Filter Pipeline: Non-C++ Programmers</c:v>
          </c:tx>
          <c:cat>
            <c:strRef>
              <c:f>Sheet1!$A$137:$A$139</c:f>
              <c:strCache>
                <c:ptCount val="3"/>
                <c:pt idx="0">
                  <c:v>Never used it</c:v>
                </c:pt>
                <c:pt idx="1">
                  <c:v>Rough Handle on it</c:v>
                </c:pt>
                <c:pt idx="2">
                  <c:v>Very Straightforward</c:v>
                </c:pt>
              </c:strCache>
            </c:strRef>
          </c:cat>
          <c:val>
            <c:numRef>
              <c:f>Sheet1!$B$137:$B$139</c:f>
              <c:numCache>
                <c:formatCode>General</c:formatCode>
                <c:ptCount val="3"/>
                <c:pt idx="0">
                  <c:v>45.23809523809526</c:v>
                </c:pt>
                <c:pt idx="1">
                  <c:v>35.71428571428572</c:v>
                </c:pt>
                <c:pt idx="2">
                  <c:v>14.28571428571428</c:v>
                </c:pt>
              </c:numCache>
            </c:numRef>
          </c:val>
        </c:ser>
        <c:shape val="box"/>
        <c:axId val="464458760"/>
        <c:axId val="464483304"/>
        <c:axId val="0"/>
      </c:bar3DChart>
      <c:catAx>
        <c:axId val="464458760"/>
        <c:scaling>
          <c:orientation val="minMax"/>
        </c:scaling>
        <c:axPos val="b"/>
        <c:tickLblPos val="nextTo"/>
        <c:crossAx val="464483304"/>
        <c:crosses val="autoZero"/>
        <c:auto val="1"/>
        <c:lblAlgn val="ctr"/>
        <c:lblOffset val="100"/>
      </c:catAx>
      <c:valAx>
        <c:axId val="464483304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Percentage</a:t>
                </a:r>
              </a:p>
            </c:rich>
          </c:tx>
          <c:layout/>
        </c:title>
        <c:numFmt formatCode="General" sourceLinked="1"/>
        <c:tickLblPos val="nextTo"/>
        <c:crossAx val="464458760"/>
        <c:crosses val="autoZero"/>
        <c:crossBetween val="between"/>
      </c:valAx>
    </c:plotArea>
    <c:plotVisOnly val="1"/>
  </c:chart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title>
      <c:tx>
        <c:rich>
          <a:bodyPr/>
          <a:lstStyle/>
          <a:p>
            <a:pPr>
              <a:defRPr/>
            </a:pPr>
            <a:r>
              <a:rPr lang="en-US"/>
              <a:t>Filter Pipeline</a:t>
            </a:r>
          </a:p>
        </c:rich>
      </c:tx>
      <c:layout/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v>Overall</c:v>
          </c:tx>
          <c:cat>
            <c:strRef>
              <c:f>Sheet1!$C$137:$C$139</c:f>
              <c:strCache>
                <c:ptCount val="3"/>
                <c:pt idx="0">
                  <c:v>Never used it</c:v>
                </c:pt>
                <c:pt idx="1">
                  <c:v>Rough Handle on it</c:v>
                </c:pt>
                <c:pt idx="2">
                  <c:v>Very Straightforward</c:v>
                </c:pt>
              </c:strCache>
            </c:strRef>
          </c:cat>
          <c:val>
            <c:numRef>
              <c:f>Sheet1!$D$137:$D$139</c:f>
              <c:numCache>
                <c:formatCode>General</c:formatCode>
                <c:ptCount val="3"/>
                <c:pt idx="0">
                  <c:v>15.74074074074074</c:v>
                </c:pt>
                <c:pt idx="1">
                  <c:v>34.72222222222222</c:v>
                </c:pt>
                <c:pt idx="2">
                  <c:v>46.75925925925925</c:v>
                </c:pt>
              </c:numCache>
            </c:numRef>
          </c:val>
        </c:ser>
        <c:ser>
          <c:idx val="1"/>
          <c:order val="1"/>
          <c:tx>
            <c:v>ITK Users</c:v>
          </c:tx>
          <c:val>
            <c:numRef>
              <c:f>Sheet1!$F$137:$F$139</c:f>
              <c:numCache>
                <c:formatCode>General</c:formatCode>
                <c:ptCount val="3"/>
                <c:pt idx="0">
                  <c:v>10.6951871657754</c:v>
                </c:pt>
                <c:pt idx="1">
                  <c:v>36.89839572192516</c:v>
                </c:pt>
                <c:pt idx="2">
                  <c:v>50.26737967914438</c:v>
                </c:pt>
              </c:numCache>
            </c:numRef>
          </c:val>
        </c:ser>
        <c:shape val="box"/>
        <c:axId val="464159816"/>
        <c:axId val="464390088"/>
        <c:axId val="0"/>
      </c:bar3DChart>
      <c:catAx>
        <c:axId val="464159816"/>
        <c:scaling>
          <c:orientation val="minMax"/>
        </c:scaling>
        <c:axPos val="b"/>
        <c:tickLblPos val="nextTo"/>
        <c:crossAx val="464390088"/>
        <c:crosses val="autoZero"/>
        <c:auto val="1"/>
        <c:lblAlgn val="ctr"/>
        <c:lblOffset val="100"/>
      </c:catAx>
      <c:valAx>
        <c:axId val="464390088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Percentage</a:t>
                </a:r>
              </a:p>
            </c:rich>
          </c:tx>
          <c:layout/>
        </c:title>
        <c:numFmt formatCode="General" sourceLinked="1"/>
        <c:tickLblPos val="nextTo"/>
        <c:crossAx val="464159816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1200"/>
          </a:pPr>
          <a:endParaRPr lang="en-US"/>
        </a:p>
      </c:txPr>
    </c:legend>
    <c:plotVisOnly val="1"/>
  </c:chart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Streaming</a:t>
            </a:r>
            <a:endParaRPr lang="en-US" dirty="0"/>
          </a:p>
        </c:rich>
      </c:tx>
      <c:layout/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v>Overall</c:v>
          </c:tx>
          <c:cat>
            <c:strRef>
              <c:f>Sheet1!$C$144:$C$146</c:f>
              <c:strCache>
                <c:ptCount val="3"/>
                <c:pt idx="0">
                  <c:v>Never used it</c:v>
                </c:pt>
                <c:pt idx="1">
                  <c:v>Rough Handle on it</c:v>
                </c:pt>
                <c:pt idx="2">
                  <c:v>Very Straightforward</c:v>
                </c:pt>
              </c:strCache>
            </c:strRef>
          </c:cat>
          <c:val>
            <c:numRef>
              <c:f>Sheet1!$D$144:$D$146</c:f>
              <c:numCache>
                <c:formatCode>General</c:formatCode>
                <c:ptCount val="3"/>
                <c:pt idx="0">
                  <c:v>40.46511627906976</c:v>
                </c:pt>
                <c:pt idx="1">
                  <c:v>35.81395348837209</c:v>
                </c:pt>
                <c:pt idx="2">
                  <c:v>17.67441860465116</c:v>
                </c:pt>
              </c:numCache>
            </c:numRef>
          </c:val>
        </c:ser>
        <c:ser>
          <c:idx val="1"/>
          <c:order val="1"/>
          <c:tx>
            <c:v>ITK Users</c:v>
          </c:tx>
          <c:val>
            <c:numRef>
              <c:f>Sheet1!$F$144:$F$146</c:f>
              <c:numCache>
                <c:formatCode>General</c:formatCode>
                <c:ptCount val="3"/>
                <c:pt idx="0">
                  <c:v>37.63440860215054</c:v>
                </c:pt>
                <c:pt idx="1">
                  <c:v>36.55913978494624</c:v>
                </c:pt>
                <c:pt idx="2">
                  <c:v>18.81720430107527</c:v>
                </c:pt>
              </c:numCache>
            </c:numRef>
          </c:val>
        </c:ser>
        <c:shape val="box"/>
        <c:axId val="502299384"/>
        <c:axId val="464298664"/>
        <c:axId val="0"/>
      </c:bar3DChart>
      <c:catAx>
        <c:axId val="502299384"/>
        <c:scaling>
          <c:orientation val="minMax"/>
        </c:scaling>
        <c:axPos val="b"/>
        <c:tickLblPos val="nextTo"/>
        <c:crossAx val="464298664"/>
        <c:crosses val="autoZero"/>
        <c:auto val="1"/>
        <c:lblAlgn val="ctr"/>
        <c:lblOffset val="100"/>
      </c:catAx>
      <c:valAx>
        <c:axId val="464298664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Percentage</a:t>
                </a:r>
              </a:p>
            </c:rich>
          </c:tx>
          <c:layout/>
        </c:title>
        <c:numFmt formatCode="General" sourceLinked="1"/>
        <c:tickLblPos val="nextTo"/>
        <c:crossAx val="502299384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1200"/>
          </a:pPr>
          <a:endParaRPr lang="en-US"/>
        </a:p>
      </c:txPr>
    </c:legend>
    <c:plotVisOnly val="1"/>
  </c:chart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title>
      <c:layout/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v>Streaming: Non-C++ Developers</c:v>
          </c:tx>
          <c:cat>
            <c:strRef>
              <c:f>Sheet1!$A$144:$A$146</c:f>
              <c:strCache>
                <c:ptCount val="3"/>
                <c:pt idx="0">
                  <c:v>Never used it</c:v>
                </c:pt>
                <c:pt idx="1">
                  <c:v>Rough Handle on it</c:v>
                </c:pt>
                <c:pt idx="2">
                  <c:v>Very Straightforward</c:v>
                </c:pt>
              </c:strCache>
            </c:strRef>
          </c:cat>
          <c:val>
            <c:numRef>
              <c:f>Sheet1!$B$144:$B$146</c:f>
              <c:numCache>
                <c:formatCode>General</c:formatCode>
                <c:ptCount val="3"/>
                <c:pt idx="0">
                  <c:v>59.52380952380953</c:v>
                </c:pt>
                <c:pt idx="1">
                  <c:v>30.95238095238095</c:v>
                </c:pt>
                <c:pt idx="2">
                  <c:v>4.761904761904762</c:v>
                </c:pt>
              </c:numCache>
            </c:numRef>
          </c:val>
        </c:ser>
        <c:shape val="box"/>
        <c:axId val="502756360"/>
        <c:axId val="502270840"/>
        <c:axId val="0"/>
      </c:bar3DChart>
      <c:catAx>
        <c:axId val="502756360"/>
        <c:scaling>
          <c:orientation val="minMax"/>
        </c:scaling>
        <c:axPos val="b"/>
        <c:tickLblPos val="nextTo"/>
        <c:crossAx val="502270840"/>
        <c:crosses val="autoZero"/>
        <c:auto val="1"/>
        <c:lblAlgn val="ctr"/>
        <c:lblOffset val="100"/>
      </c:catAx>
      <c:valAx>
        <c:axId val="502270840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Percentage</a:t>
                </a:r>
              </a:p>
            </c:rich>
          </c:tx>
          <c:layout/>
        </c:title>
        <c:numFmt formatCode="General" sourceLinked="1"/>
        <c:tickLblPos val="nextTo"/>
        <c:crossAx val="502756360"/>
        <c:crosses val="autoZero"/>
        <c:crossBetween val="between"/>
      </c:valAx>
    </c:plotArea>
    <c:plotVisOnly val="1"/>
  </c:chart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94B25C62-C3DF-4825-8F26-F6AAE35A18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858043D3-3170-4BFB-9120-E35C4700CB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6" charset="0"/>
        <a:ea typeface="ＭＳ Ｐゴシック" pitchFamily="-106" charset="-128"/>
        <a:cs typeface="ＭＳ Ｐゴシック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018714-E156-4CD9-9D11-BB95F6DCD1B0}" type="slidenum">
              <a:rPr lang="en-US" smtClean="0">
                <a:ea typeface="ＭＳ Ｐゴシック"/>
                <a:cs typeface="ＭＳ Ｐゴシック"/>
              </a:rPr>
              <a:pPr/>
              <a:t>1</a:t>
            </a:fld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018714-E156-4CD9-9D11-BB95F6DCD1B0}" type="slidenum">
              <a:rPr lang="en-US" smtClean="0">
                <a:ea typeface="ＭＳ Ｐゴシック"/>
                <a:cs typeface="ＭＳ Ｐゴシック"/>
              </a:rPr>
              <a:pPr/>
              <a:t>27</a:t>
            </a:fld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018714-E156-4CD9-9D11-BB95F6DCD1B0}" type="slidenum">
              <a:rPr lang="en-US" smtClean="0">
                <a:ea typeface="ＭＳ Ｐゴシック"/>
                <a:cs typeface="ＭＳ Ｐゴシック"/>
              </a:rPr>
              <a:pPr/>
              <a:t>66</a:t>
            </a:fld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85800" y="4724400"/>
            <a:ext cx="7769225" cy="1371600"/>
          </a:xfrm>
          <a:ln w="9525">
            <a:tailEnd/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x-none" altLang="en-US" smtClean="0"/>
              <a:t>Click to edit Master subtitle style</a:t>
            </a:r>
            <a:endParaRPr lang="en-US" altLang="en-US"/>
          </a:p>
        </p:txBody>
      </p:sp>
      <p:sp>
        <p:nvSpPr>
          <p:cNvPr id="296967" name="Rectangle 7"/>
          <p:cNvSpPr>
            <a:spLocks noGrp="1" noChangeArrowheads="1"/>
          </p:cNvSpPr>
          <p:nvPr>
            <p:ph type="ctrTitle"/>
          </p:nvPr>
        </p:nvSpPr>
        <p:spPr>
          <a:xfrm>
            <a:off x="700088" y="2667000"/>
            <a:ext cx="7766050" cy="1143000"/>
          </a:xfrm>
          <a:ln w="9525">
            <a:tailEnd/>
          </a:ln>
        </p:spPr>
        <p:txBody>
          <a:bodyPr/>
          <a:lstStyle>
            <a:lvl1pPr>
              <a:defRPr sz="4000"/>
            </a:lvl1pPr>
          </a:lstStyle>
          <a:p>
            <a:r>
              <a:rPr lang="x-none" altLang="en-US" smtClean="0"/>
              <a:t>Click to edit Master title style</a:t>
            </a:r>
            <a:endParaRPr lang="en-US" altLang="en-US"/>
          </a:p>
        </p:txBody>
      </p:sp>
      <p:sp>
        <p:nvSpPr>
          <p:cNvPr id="296986" name="Rectangle 26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71D26-F24C-440B-936F-B549A73F6D46}" type="datetime1">
              <a:rPr lang="en-US" smtClean="0"/>
              <a:pPr>
                <a:defRPr/>
              </a:pPr>
              <a:t>2/2/11</a:t>
            </a:fld>
            <a:endParaRPr lang="en-US"/>
          </a:p>
        </p:txBody>
      </p:sp>
      <p:sp>
        <p:nvSpPr>
          <p:cNvPr id="296987" name="Rectangle 2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96988" name="Rectangle 2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F59F95E-93DB-F247-A724-BAD77B468272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296990" name="Picture 30" descr="V:\Exchange\Graszer, Fred\1-14-2002\New logos for PPT\MC-G214 150.tif"/>
          <p:cNvPicPr>
            <a:picLocks noChangeAspect="1" noChangeArrowheads="1"/>
          </p:cNvPicPr>
          <p:nvPr/>
        </p:nvPicPr>
        <p:blipFill>
          <a:blip r:embed="rId2">
            <a:grayscl/>
          </a:blip>
          <a:srcRect/>
          <a:stretch>
            <a:fillRect/>
          </a:stretch>
        </p:blipFill>
        <p:spPr bwMode="auto">
          <a:xfrm>
            <a:off x="196850" y="6437313"/>
            <a:ext cx="1050925" cy="26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2" dir="12821404" algn="ctr" rotWithShape="0">
              <a:srgbClr val="000000">
                <a:alpha val="74998"/>
              </a:srgbClr>
            </a:outerShdw>
          </a:effectLst>
        </p:spPr>
      </p:pic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AFE2B06-BBC4-430A-AFAE-540B0E1DB41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58788"/>
            <a:ext cx="1943100" cy="5942012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8788"/>
            <a:ext cx="5676900" cy="5942012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D1350D3-8E78-42CF-A247-E165CC99FB2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44BEE5C-67C2-4A43-B5FD-C1970B0224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E2FDEF1-B052-40F2-A2D3-525C549E7FF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38313"/>
            <a:ext cx="3810000" cy="4662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8313"/>
            <a:ext cx="3810000" cy="4662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524E05A-F2EA-43DC-AEB0-484BEF7CF98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27F335E-91E2-47D2-B726-AA0B828A3AD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FB185F3-6D30-4F9A-BB2E-49663421D44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4664659-4DE5-4F17-AED4-17F4AED4FE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4744C50-BC97-4776-B130-DDFEABDAC19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4D9C078-94E4-44F6-8274-45E7FF3561D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Rectangle 29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8788"/>
            <a:ext cx="7772400" cy="1143000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lg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</a:t>
            </a:r>
          </a:p>
        </p:txBody>
      </p:sp>
      <p:sp>
        <p:nvSpPr>
          <p:cNvPr id="1054" name="Rectangle 3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38313"/>
            <a:ext cx="7772400" cy="4662487"/>
          </a:xfrm>
          <a:prstGeom prst="rect">
            <a:avLst/>
          </a:prstGeom>
          <a:noFill/>
          <a:ln w="28575">
            <a:noFill/>
            <a:miter lim="800000"/>
            <a:headEnd/>
            <a:tailEnd type="none" w="lg" len="lg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x-none" altLang="en-US" smtClean="0"/>
              <a:t>Click to edit Master text styles</a:t>
            </a:r>
          </a:p>
          <a:p>
            <a:pPr lvl="1"/>
            <a:r>
              <a:rPr lang="x-none" altLang="en-US" smtClean="0"/>
              <a:t>Second level</a:t>
            </a:r>
          </a:p>
          <a:p>
            <a:pPr lvl="2"/>
            <a:r>
              <a:rPr lang="x-none" altLang="en-US" smtClean="0"/>
              <a:t>Third level</a:t>
            </a:r>
          </a:p>
          <a:p>
            <a:pPr lvl="3"/>
            <a:r>
              <a:rPr lang="x-none" altLang="en-US" smtClean="0"/>
              <a:t>Fourth level</a:t>
            </a:r>
          </a:p>
          <a:p>
            <a:pPr lvl="4"/>
            <a:r>
              <a:rPr lang="x-none" altLang="en-US" smtClean="0"/>
              <a:t>Fifth level</a:t>
            </a:r>
            <a:endParaRPr lang="en-US" altLang="en-US"/>
          </a:p>
        </p:txBody>
      </p:sp>
      <p:sp>
        <p:nvSpPr>
          <p:cNvPr id="1071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62088" y="6553200"/>
            <a:ext cx="1462087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1072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53200"/>
            <a:ext cx="2895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1073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53200"/>
            <a:ext cx="1905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5C576FEC-D720-4278-A2F6-BE020108A17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76" name="Picture 52" descr="V:\Exchange\Graszer, Fred\1-14-2002\New logos for PPT\MC-G214 150.tif"/>
          <p:cNvPicPr>
            <a:picLocks noChangeAspect="1" noChangeArrowheads="1"/>
          </p:cNvPicPr>
          <p:nvPr/>
        </p:nvPicPr>
        <p:blipFill>
          <a:blip r:embed="rId14">
            <a:grayscl/>
          </a:blip>
          <a:srcRect/>
          <a:stretch>
            <a:fillRect/>
          </a:stretch>
        </p:blipFill>
        <p:spPr bwMode="auto">
          <a:xfrm>
            <a:off x="196850" y="6437313"/>
            <a:ext cx="1050925" cy="26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2" dir="12821404" algn="ctr" rotWithShape="0">
              <a:srgbClr val="000000">
                <a:alpha val="74998"/>
              </a:srgbClr>
            </a:outerShdw>
          </a:effec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ransition/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284163" indent="-284163" algn="l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SzPct val="120000"/>
        <a:buChar char="•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860425" indent="-293688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20000"/>
        <a:buChar char="•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2pPr>
      <a:lvl3pPr marL="1311275" indent="-282575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20000"/>
        <a:buChar char="•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3pPr>
      <a:lvl4pPr marL="1773238" indent="-282575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20000"/>
        <a:buChar char="•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4pPr>
      <a:lvl5pPr marL="2225675" indent="-284163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20000"/>
        <a:buChar char="•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5pPr>
      <a:lvl6pPr marL="2682875" indent="-284163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20000"/>
        <a:buChar char="•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6pPr>
      <a:lvl7pPr marL="3140075" indent="-284163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20000"/>
        <a:buChar char="•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7pPr>
      <a:lvl8pPr marL="3597275" indent="-284163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20000"/>
        <a:buChar char="•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8pPr>
      <a:lvl9pPr marL="4054475" indent="-284163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120000"/>
        <a:buChar char="•"/>
        <a:defRPr sz="32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Relationship Id="rId3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Relationship Id="rId3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2.xml"/><Relationship Id="rId3" Type="http://schemas.openxmlformats.org/officeDocument/2006/relationships/image" Target="../media/image6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5.xml"/><Relationship Id="rId3" Type="http://schemas.openxmlformats.org/officeDocument/2006/relationships/image" Target="../media/image6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64549" y="2303463"/>
            <a:ext cx="3014903" cy="1638300"/>
          </a:xfrm>
        </p:spPr>
        <p:txBody>
          <a:bodyPr/>
          <a:lstStyle/>
          <a:p>
            <a:pPr eaLnBrk="1" hangingPunct="1"/>
            <a:r>
              <a:rPr lang="en-US" sz="4400" dirty="0" err="1" smtClean="0"/>
              <a:t>SimpleITK</a:t>
            </a:r>
            <a:endParaRPr lang="en-US" sz="3600" dirty="0" smtClean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Daniel Blezek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Architecture: Image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4BEE5C-67C2-4A43-B5FD-C1970B02246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166" y="1443494"/>
            <a:ext cx="4174411" cy="21428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87085" y="1829546"/>
            <a:ext cx="2579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itk::simple::Image</a:t>
            </a:r>
            <a:endParaRPr lang="en-US" dirty="0" smtClean="0"/>
          </a:p>
          <a:p>
            <a:r>
              <a:rPr lang="en-US" dirty="0" smtClean="0"/>
              <a:t>“</a:t>
            </a:r>
            <a:r>
              <a:rPr lang="en-US" dirty="0" err="1" smtClean="0"/>
              <a:t>typeless</a:t>
            </a:r>
            <a:r>
              <a:rPr lang="en-US" dirty="0" smtClean="0"/>
              <a:t>”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6825" y="4022308"/>
            <a:ext cx="3230870" cy="19608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20004" y="4498333"/>
            <a:ext cx="2408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itk::Image</a:t>
            </a:r>
            <a:r>
              <a:rPr lang="en-US" dirty="0" smtClean="0"/>
              <a:t> inside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Architecture: Filter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4BEE5C-67C2-4A43-B5FD-C1970B02246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326" y="1253043"/>
            <a:ext cx="2134428" cy="21344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48251" y="1696996"/>
            <a:ext cx="2853966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dynamic dispatch</a:t>
            </a:r>
          </a:p>
          <a:p>
            <a:r>
              <a:rPr lang="en-US" dirty="0" smtClean="0"/>
              <a:t>1 &amp; 2 inputs</a:t>
            </a:r>
          </a:p>
          <a:p>
            <a:r>
              <a:rPr lang="en-US" dirty="0" smtClean="0"/>
              <a:t>decides output type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851" y="4053936"/>
            <a:ext cx="3694909" cy="19435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14288" y="3882018"/>
            <a:ext cx="4410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maps input to template method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9601" y="4607772"/>
            <a:ext cx="4965092" cy="4404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6992" y="5173009"/>
            <a:ext cx="4827020" cy="58219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Architecture: Filter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4BEE5C-67C2-4A43-B5FD-C1970B02246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93" y="1281242"/>
            <a:ext cx="2747926" cy="33902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1315" y="1202912"/>
            <a:ext cx="5333020" cy="483155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Inside: OO interface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4BEE5C-67C2-4A43-B5FD-C1970B02246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63" y="989409"/>
            <a:ext cx="3286872" cy="48629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rcRect l="328"/>
          <a:stretch>
            <a:fillRect/>
          </a:stretch>
        </p:blipFill>
        <p:spPr>
          <a:xfrm>
            <a:off x="3710287" y="1181242"/>
            <a:ext cx="5314000" cy="445521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Inside: Functional interface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4BEE5C-67C2-4A43-B5FD-C1970B02246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057" y="1172169"/>
            <a:ext cx="3006176" cy="20332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0297" y="1780182"/>
            <a:ext cx="6713703" cy="357019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Inside: Python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4BEE5C-67C2-4A43-B5FD-C1970B02246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855" y="1070328"/>
            <a:ext cx="2301615" cy="29257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2929" y="1608263"/>
            <a:ext cx="5793511" cy="454277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Inside: Java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4BEE5C-67C2-4A43-B5FD-C1970B02246D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1894" y="1561703"/>
            <a:ext cx="5531196" cy="45769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698" y="1529520"/>
            <a:ext cx="2790611" cy="279061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Inside: 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4BEE5C-67C2-4A43-B5FD-C1970B02246D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537" y="2363736"/>
            <a:ext cx="7416800" cy="3860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3036" y="994305"/>
            <a:ext cx="2829419" cy="211933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Inside: Ruby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4BEE5C-67C2-4A43-B5FD-C1970B02246D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827" y="1201206"/>
            <a:ext cx="3103848" cy="2331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8438" y="1841185"/>
            <a:ext cx="5200376" cy="432851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Inside: </a:t>
            </a:r>
            <a:r>
              <a:rPr lang="en-US" dirty="0" err="1" smtClean="0"/>
              <a:t>Lua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4BEE5C-67C2-4A43-B5FD-C1970B02246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2408" y="1758448"/>
            <a:ext cx="5641737" cy="24636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b="3746"/>
          <a:stretch>
            <a:fillRect/>
          </a:stretch>
        </p:blipFill>
        <p:spPr>
          <a:xfrm>
            <a:off x="2162947" y="4539490"/>
            <a:ext cx="5709801" cy="14221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525" y="1974282"/>
            <a:ext cx="2692986" cy="195135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in a name?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4BEE5C-67C2-4A43-B5FD-C1970B02246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594" y="1624870"/>
            <a:ext cx="5494813" cy="36082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1969" y="3174771"/>
            <a:ext cx="46994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err="1" smtClean="0">
                <a:solidFill>
                  <a:srgbClr val="FC151B"/>
                </a:solidFill>
              </a:rPr>
              <a:t>SimpleITK</a:t>
            </a:r>
            <a:endParaRPr lang="en-US" sz="7200" b="1" dirty="0">
              <a:solidFill>
                <a:srgbClr val="FC151B"/>
              </a:solidFill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Functional layer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4BEE5C-67C2-4A43-B5FD-C1970B02246D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133" y="3646826"/>
            <a:ext cx="2363219" cy="26062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58" y="1828800"/>
            <a:ext cx="8669382" cy="1149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850" y="3032760"/>
            <a:ext cx="7480300" cy="4064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Progress: since Iowa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4BEE5C-67C2-4A43-B5FD-C1970B02246D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842" y="2244094"/>
            <a:ext cx="2759051" cy="21980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87588" y="2539949"/>
            <a:ext cx="413446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focus on infrastructure</a:t>
            </a:r>
          </a:p>
          <a:p>
            <a:pPr>
              <a:buFontTx/>
              <a:buChar char="-"/>
            </a:pPr>
            <a:r>
              <a:rPr lang="en-US" dirty="0" smtClean="0"/>
              <a:t>meta-template programming</a:t>
            </a:r>
          </a:p>
          <a:p>
            <a:pPr>
              <a:buFontTx/>
              <a:buChar char="-"/>
            </a:pPr>
            <a:r>
              <a:rPr lang="en-US" dirty="0" smtClean="0"/>
              <a:t>code generation</a:t>
            </a:r>
          </a:p>
          <a:p>
            <a:pPr>
              <a:buFontTx/>
              <a:buChar char="-"/>
            </a:pPr>
            <a:r>
              <a:rPr lang="en-US" dirty="0" smtClean="0"/>
              <a:t>testing</a:t>
            </a:r>
          </a:p>
          <a:p>
            <a:pPr>
              <a:buFontTx/>
              <a:buChar char="-"/>
            </a:pPr>
            <a:endParaRPr lang="en-US" dirty="0"/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Progress: IO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4BEE5C-67C2-4A43-B5FD-C1970B02246D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536" y="1866479"/>
            <a:ext cx="2818195" cy="13445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97994" y="2833873"/>
            <a:ext cx="269917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ImageFileReader</a:t>
            </a:r>
            <a:endParaRPr lang="en-US" dirty="0" smtClean="0"/>
          </a:p>
          <a:p>
            <a:r>
              <a:rPr lang="en-US" dirty="0" smtClean="0"/>
              <a:t>	</a:t>
            </a:r>
            <a:r>
              <a:rPr lang="en-US" dirty="0" err="1" smtClean="0"/>
              <a:t>ReadImage</a:t>
            </a:r>
            <a:endParaRPr lang="en-US" dirty="0" smtClean="0"/>
          </a:p>
          <a:p>
            <a:r>
              <a:rPr lang="en-US" dirty="0" err="1" smtClean="0"/>
              <a:t>ImageFileWriter</a:t>
            </a:r>
            <a:endParaRPr lang="en-US" dirty="0" smtClean="0"/>
          </a:p>
          <a:p>
            <a:r>
              <a:rPr lang="en-US" dirty="0" smtClean="0"/>
              <a:t>	</a:t>
            </a:r>
            <a:r>
              <a:rPr lang="en-US" dirty="0" err="1" smtClean="0"/>
              <a:t>WriteImage</a:t>
            </a:r>
            <a:endParaRPr lang="en-US" dirty="0"/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Progress: Common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4BEE5C-67C2-4A43-B5FD-C1970B02246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94" y="2770007"/>
            <a:ext cx="3618628" cy="20241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3850" y="2942939"/>
            <a:ext cx="380104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itk::simple::Image</a:t>
            </a:r>
            <a:endParaRPr lang="en-US" dirty="0" smtClean="0"/>
          </a:p>
          <a:p>
            <a:r>
              <a:rPr lang="en-US" dirty="0" smtClean="0"/>
              <a:t>Pixel types</a:t>
            </a:r>
          </a:p>
          <a:p>
            <a:r>
              <a:rPr lang="en-US" dirty="0" err="1" smtClean="0"/>
              <a:t>metaprogramming</a:t>
            </a:r>
            <a:r>
              <a:rPr lang="en-US" dirty="0" smtClean="0"/>
              <a:t> support</a:t>
            </a:r>
          </a:p>
          <a:p>
            <a:r>
              <a:rPr lang="en-US" dirty="0" err="1" smtClean="0"/>
              <a:t>stl::vector</a:t>
            </a:r>
            <a:r>
              <a:rPr lang="en-US" dirty="0" smtClean="0"/>
              <a:t> for Index, Size</a:t>
            </a:r>
            <a:endParaRPr lang="en-US" dirty="0"/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Progress: </a:t>
            </a:r>
            <a:r>
              <a:rPr lang="en-US" dirty="0" err="1" smtClean="0"/>
              <a:t>BasicFilters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4BEE5C-67C2-4A43-B5FD-C1970B02246D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08" y="2318118"/>
            <a:ext cx="2486276" cy="24862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26925" y="2584315"/>
            <a:ext cx="281955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52 generated filters</a:t>
            </a:r>
          </a:p>
          <a:p>
            <a:r>
              <a:rPr lang="en-US" dirty="0" smtClean="0"/>
              <a:t>some custom filters</a:t>
            </a:r>
          </a:p>
          <a:p>
            <a:r>
              <a:rPr lang="en-US" dirty="0" smtClean="0"/>
              <a:t>-Cast</a:t>
            </a:r>
          </a:p>
          <a:p>
            <a:r>
              <a:rPr lang="en-US" dirty="0" smtClean="0"/>
              <a:t>templates for:</a:t>
            </a:r>
          </a:p>
          <a:p>
            <a:pPr>
              <a:buFontTx/>
              <a:buChar char="-"/>
            </a:pPr>
            <a:r>
              <a:rPr lang="en-US" dirty="0" smtClean="0"/>
              <a:t>Level sets</a:t>
            </a:r>
          </a:p>
          <a:p>
            <a:pPr>
              <a:buFontTx/>
              <a:buChar char="-"/>
            </a:pPr>
            <a:r>
              <a:rPr lang="en-US" dirty="0" smtClean="0"/>
              <a:t>Region growing</a:t>
            </a:r>
          </a:p>
          <a:p>
            <a:pPr>
              <a:buFontTx/>
              <a:buChar char="-"/>
            </a:pPr>
            <a:r>
              <a:rPr lang="en-US" dirty="0" smtClean="0"/>
              <a:t>Simple filters</a:t>
            </a:r>
            <a:endParaRPr lang="en-US" dirty="0"/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 be completed...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4BEE5C-67C2-4A43-B5FD-C1970B02246D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419" y="2140655"/>
            <a:ext cx="2513949" cy="19734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99539" y="2478946"/>
            <a:ext cx="456001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Algorithms (straightforward)</a:t>
            </a:r>
          </a:p>
          <a:p>
            <a:r>
              <a:rPr lang="en-US" dirty="0" smtClean="0"/>
              <a:t>Registration (more complicated)</a:t>
            </a:r>
          </a:p>
          <a:p>
            <a:r>
              <a:rPr lang="en-US" dirty="0" err="1" smtClean="0"/>
              <a:t>SpatialObjects</a:t>
            </a:r>
            <a:r>
              <a:rPr lang="en-US" dirty="0" smtClean="0"/>
              <a:t> (TBD)</a:t>
            </a:r>
          </a:p>
          <a:p>
            <a:r>
              <a:rPr lang="en-US" dirty="0" smtClean="0"/>
              <a:t>Meshes (TBD)</a:t>
            </a:r>
            <a:endParaRPr lang="en-US" dirty="0"/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steps...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4BEE5C-67C2-4A43-B5FD-C1970B02246D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04" y="1746906"/>
            <a:ext cx="2700777" cy="270077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6" name="TextBox 5"/>
          <p:cNvSpPr txBox="1"/>
          <p:nvPr/>
        </p:nvSpPr>
        <p:spPr>
          <a:xfrm>
            <a:off x="3394164" y="2168384"/>
            <a:ext cx="485125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Algorithms</a:t>
            </a:r>
          </a:p>
          <a:p>
            <a:r>
              <a:rPr lang="en-US" dirty="0" smtClean="0"/>
              <a:t>Registration</a:t>
            </a:r>
          </a:p>
          <a:p>
            <a:r>
              <a:rPr lang="en-US" dirty="0" smtClean="0"/>
              <a:t>Closer look at wrapped languages</a:t>
            </a:r>
          </a:p>
          <a:p>
            <a:r>
              <a:rPr lang="en-US" dirty="0" smtClean="0"/>
              <a:t>... more “Python-like”, “Java-like”</a:t>
            </a:r>
          </a:p>
          <a:p>
            <a:r>
              <a:rPr lang="en-US" dirty="0" smtClean="0"/>
              <a:t>Packaging</a:t>
            </a:r>
          </a:p>
          <a:p>
            <a:r>
              <a:rPr lang="en-US" dirty="0" smtClean="0"/>
              <a:t>MICCAI Tutorial</a:t>
            </a:r>
          </a:p>
          <a:p>
            <a:r>
              <a:rPr lang="en-US" dirty="0" smtClean="0"/>
              <a:t>1.0 beta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64549" y="2303463"/>
            <a:ext cx="3014903" cy="1638300"/>
          </a:xfrm>
        </p:spPr>
        <p:txBody>
          <a:bodyPr/>
          <a:lstStyle/>
          <a:p>
            <a:pPr eaLnBrk="1" hangingPunct="1"/>
            <a:r>
              <a:rPr lang="en-US" sz="4400" dirty="0" err="1" smtClean="0"/>
              <a:t>SimpleITK</a:t>
            </a:r>
            <a:endParaRPr lang="en-US" sz="3600" dirty="0" smtClean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Daniel Blezek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Decisions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4601" y="1416657"/>
            <a:ext cx="8058367" cy="4662487"/>
          </a:xfrm>
        </p:spPr>
        <p:txBody>
          <a:bodyPr/>
          <a:lstStyle/>
          <a:p>
            <a:r>
              <a:rPr lang="en-US" dirty="0" smtClean="0"/>
              <a:t>Support 2D and 3D images</a:t>
            </a:r>
          </a:p>
          <a:p>
            <a:pPr lvl="1"/>
            <a:r>
              <a:rPr lang="en-US" dirty="0" smtClean="0"/>
              <a:t>“standard” pixel data types</a:t>
            </a:r>
          </a:p>
          <a:p>
            <a:pPr lvl="1"/>
            <a:r>
              <a:rPr lang="en-US" dirty="0" smtClean="0"/>
              <a:t>scalar, vector and label image types</a:t>
            </a:r>
          </a:p>
          <a:p>
            <a:r>
              <a:rPr lang="en-US" dirty="0" smtClean="0"/>
              <a:t>Template meta programming</a:t>
            </a:r>
          </a:p>
          <a:p>
            <a:pPr lvl="1"/>
            <a:r>
              <a:rPr lang="en-US" dirty="0" smtClean="0"/>
              <a:t>Dynamic dispatch of execution</a:t>
            </a:r>
          </a:p>
          <a:p>
            <a:pPr lvl="1"/>
            <a:r>
              <a:rPr lang="en-US" dirty="0" smtClean="0"/>
              <a:t>“</a:t>
            </a:r>
            <a:r>
              <a:rPr lang="en-US" dirty="0" err="1" smtClean="0"/>
              <a:t>Typeless</a:t>
            </a:r>
            <a:r>
              <a:rPr lang="en-US" dirty="0" smtClean="0"/>
              <a:t>” image</a:t>
            </a:r>
          </a:p>
          <a:p>
            <a:r>
              <a:rPr lang="en-US" dirty="0" smtClean="0"/>
              <a:t>Code generation</a:t>
            </a:r>
          </a:p>
          <a:p>
            <a:r>
              <a:rPr lang="en-US" dirty="0" smtClean="0"/>
              <a:t>SWIG wrapping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4BEE5C-67C2-4A43-B5FD-C1970B02246D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Architecture: Image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799" y="1738313"/>
            <a:ext cx="8121279" cy="4662487"/>
          </a:xfrm>
        </p:spPr>
        <p:txBody>
          <a:bodyPr/>
          <a:lstStyle/>
          <a:p>
            <a:r>
              <a:rPr lang="en-US" dirty="0" err="1" smtClean="0"/>
              <a:t>itk::simple::Image</a:t>
            </a:r>
            <a:endParaRPr lang="en-US" dirty="0" smtClean="0"/>
          </a:p>
          <a:p>
            <a:pPr lvl="1"/>
            <a:r>
              <a:rPr lang="en-US" dirty="0" smtClean="0"/>
              <a:t>Runtime typed</a:t>
            </a:r>
          </a:p>
          <a:p>
            <a:pPr lvl="1"/>
            <a:r>
              <a:rPr lang="en-US" dirty="0" smtClean="0"/>
              <a:t>Stores </a:t>
            </a:r>
            <a:r>
              <a:rPr lang="en-US" dirty="0" err="1" smtClean="0"/>
              <a:t>itk::Image</a:t>
            </a:r>
            <a:r>
              <a:rPr lang="en-US" dirty="0" smtClean="0"/>
              <a:t> internally</a:t>
            </a:r>
          </a:p>
          <a:p>
            <a:pPr lvl="1"/>
            <a:r>
              <a:rPr lang="en-US" dirty="0" smtClean="0"/>
              <a:t>Access to pixel data</a:t>
            </a:r>
          </a:p>
          <a:p>
            <a:pPr lvl="1"/>
            <a:r>
              <a:rPr lang="en-US" dirty="0" smtClean="0"/>
              <a:t>Can be constructed from ITK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4BEE5C-67C2-4A43-B5FD-C1970B02246D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0050" y="1738313"/>
            <a:ext cx="4649471" cy="4662487"/>
          </a:xfrm>
        </p:spPr>
        <p:txBody>
          <a:bodyPr/>
          <a:lstStyle/>
          <a:p>
            <a:r>
              <a:rPr lang="en-US" dirty="0" smtClean="0"/>
              <a:t>Example</a:t>
            </a:r>
          </a:p>
          <a:p>
            <a:r>
              <a:rPr lang="en-US" dirty="0" smtClean="0"/>
              <a:t>Design decisions</a:t>
            </a:r>
          </a:p>
          <a:p>
            <a:r>
              <a:rPr lang="en-US" dirty="0" smtClean="0"/>
              <a:t>Architecture</a:t>
            </a:r>
          </a:p>
          <a:p>
            <a:pPr lvl="1"/>
            <a:r>
              <a:rPr lang="en-US" dirty="0" smtClean="0"/>
              <a:t>What’s coded</a:t>
            </a:r>
          </a:p>
          <a:p>
            <a:pPr lvl="1"/>
            <a:r>
              <a:rPr lang="en-US" dirty="0" smtClean="0"/>
              <a:t>What’s not</a:t>
            </a:r>
          </a:p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4BEE5C-67C2-4A43-B5FD-C1970B02246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542" y="2312743"/>
            <a:ext cx="2630816" cy="197311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Architecture: Filter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Support for 1 and 2 input filters</a:t>
            </a:r>
          </a:p>
          <a:p>
            <a:r>
              <a:rPr lang="en-US" dirty="0" smtClean="0"/>
              <a:t>Dynamic dispatch</a:t>
            </a:r>
          </a:p>
          <a:p>
            <a:pPr lvl="1"/>
            <a:r>
              <a:rPr lang="en-US" dirty="0" smtClean="0"/>
              <a:t>map data type to member function</a:t>
            </a:r>
          </a:p>
          <a:p>
            <a:pPr lvl="1"/>
            <a:r>
              <a:rPr lang="en-US" dirty="0" smtClean="0"/>
              <a:t>inputs of same/different types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4BEE5C-67C2-4A43-B5FD-C1970B02246D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Architecture: 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Using ITK IO mechanism</a:t>
            </a:r>
          </a:p>
          <a:p>
            <a:pPr lvl="1"/>
            <a:r>
              <a:rPr lang="en-US" dirty="0" smtClean="0"/>
              <a:t>hand-coded typing</a:t>
            </a:r>
          </a:p>
          <a:p>
            <a:pPr lvl="1"/>
            <a:r>
              <a:rPr lang="en-US" dirty="0" smtClean="0"/>
              <a:t>supports scalar &amp; vector images</a:t>
            </a:r>
          </a:p>
          <a:p>
            <a:pPr lvl="1"/>
            <a:r>
              <a:rPr lang="en-US" dirty="0" smtClean="0"/>
              <a:t>2D and 3D supported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4BEE5C-67C2-4A43-B5FD-C1970B02246D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Architecture: Code Generation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591" y="1455480"/>
            <a:ext cx="8357850" cy="4662487"/>
          </a:xfrm>
        </p:spPr>
        <p:txBody>
          <a:bodyPr/>
          <a:lstStyle/>
          <a:p>
            <a:r>
              <a:rPr lang="en-US" dirty="0" smtClean="0"/>
              <a:t>JSON description</a:t>
            </a:r>
          </a:p>
          <a:p>
            <a:r>
              <a:rPr lang="en-US" dirty="0" smtClean="0"/>
              <a:t>template engine generates code</a:t>
            </a:r>
          </a:p>
          <a:p>
            <a:pPr lvl="1"/>
            <a:r>
              <a:rPr lang="en-US" dirty="0" smtClean="0"/>
              <a:t>C++ classes</a:t>
            </a:r>
          </a:p>
          <a:p>
            <a:pPr lvl="2"/>
            <a:r>
              <a:rPr lang="en-US" dirty="0" smtClean="0"/>
              <a:t>Basic filters</a:t>
            </a:r>
          </a:p>
          <a:p>
            <a:pPr lvl="2"/>
            <a:r>
              <a:rPr lang="en-US" dirty="0" smtClean="0"/>
              <a:t>Level sets</a:t>
            </a:r>
          </a:p>
          <a:p>
            <a:pPr lvl="2"/>
            <a:r>
              <a:rPr lang="en-US" dirty="0" smtClean="0"/>
              <a:t>Region growing</a:t>
            </a:r>
          </a:p>
          <a:p>
            <a:pPr lvl="1"/>
            <a:r>
              <a:rPr lang="en-US" dirty="0" smtClean="0"/>
              <a:t>C++ tests</a:t>
            </a:r>
          </a:p>
          <a:p>
            <a:pPr lvl="1"/>
            <a:r>
              <a:rPr lang="en-US" dirty="0" smtClean="0"/>
              <a:t>Python, Java, Ruby, R, </a:t>
            </a:r>
            <a:r>
              <a:rPr lang="en-US" dirty="0" err="1" smtClean="0"/>
              <a:t>Lua</a:t>
            </a:r>
            <a:r>
              <a:rPr lang="en-US" dirty="0" smtClean="0"/>
              <a:t>, </a:t>
            </a:r>
            <a:r>
              <a:rPr lang="en-US" dirty="0" err="1" smtClean="0"/>
              <a:t>Tcl</a:t>
            </a:r>
            <a:r>
              <a:rPr lang="en-US" dirty="0" smtClean="0"/>
              <a:t> tests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4BEE5C-67C2-4A43-B5FD-C1970B02246D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Architecture: Wrapping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SWIG</a:t>
            </a:r>
          </a:p>
          <a:p>
            <a:pPr lvl="1"/>
            <a:r>
              <a:rPr lang="en-US" dirty="0" smtClean="0"/>
              <a:t>Parses C++ headers directly</a:t>
            </a:r>
          </a:p>
          <a:p>
            <a:pPr lvl="1"/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class languages</a:t>
            </a:r>
          </a:p>
          <a:p>
            <a:pPr lvl="2"/>
            <a:r>
              <a:rPr lang="en-US" dirty="0" smtClean="0"/>
              <a:t>have tests / are tested</a:t>
            </a:r>
          </a:p>
          <a:p>
            <a:pPr lvl="2"/>
            <a:r>
              <a:rPr lang="en-US" dirty="0" smtClean="0"/>
              <a:t>Python, Java, Ruby, R, </a:t>
            </a:r>
            <a:r>
              <a:rPr lang="en-US" dirty="0" err="1" smtClean="0"/>
              <a:t>Tcl</a:t>
            </a:r>
            <a:r>
              <a:rPr lang="en-US" dirty="0" smtClean="0"/>
              <a:t>, </a:t>
            </a:r>
            <a:r>
              <a:rPr lang="en-US" dirty="0" err="1" smtClean="0"/>
              <a:t>Lua</a:t>
            </a:r>
            <a:endParaRPr lang="en-US" dirty="0" smtClean="0"/>
          </a:p>
          <a:p>
            <a:pPr lvl="1"/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class languages</a:t>
            </a:r>
          </a:p>
          <a:p>
            <a:pPr lvl="2"/>
            <a:r>
              <a:rPr lang="en-US" dirty="0" smtClean="0"/>
              <a:t>no tests</a:t>
            </a:r>
          </a:p>
          <a:p>
            <a:pPr lvl="2"/>
            <a:r>
              <a:rPr lang="en-US" dirty="0" smtClean="0"/>
              <a:t>C#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4BEE5C-67C2-4A43-B5FD-C1970B02246D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41034"/>
            <a:ext cx="7772400" cy="1143000"/>
          </a:xfrm>
        </p:spPr>
        <p:txBody>
          <a:bodyPr/>
          <a:lstStyle/>
          <a:p>
            <a:r>
              <a:rPr lang="en-US" dirty="0" smtClean="0"/>
              <a:t>Problem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4BEE5C-67C2-4A43-B5FD-C1970B02246D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134" y="913162"/>
            <a:ext cx="7621717" cy="59344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6598" y="0"/>
            <a:ext cx="2457402" cy="177049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Complexity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799" y="2414526"/>
            <a:ext cx="8037891" cy="4662487"/>
          </a:xfrm>
        </p:spPr>
        <p:txBody>
          <a:bodyPr/>
          <a:lstStyle/>
          <a:p>
            <a:r>
              <a:rPr lang="en-US" dirty="0" smtClean="0"/>
              <a:t>Powerful but complex</a:t>
            </a:r>
          </a:p>
          <a:p>
            <a:r>
              <a:rPr lang="en-US" dirty="0" smtClean="0"/>
              <a:t>Steep learning curve</a:t>
            </a:r>
          </a:p>
          <a:p>
            <a:pPr lvl="1"/>
            <a:r>
              <a:rPr lang="en-US" dirty="0" smtClean="0"/>
              <a:t>ever had 2 pages of compile errors?</a:t>
            </a:r>
          </a:p>
          <a:p>
            <a:r>
              <a:rPr lang="en-US" dirty="0" smtClean="0"/>
              <a:t>C++</a:t>
            </a:r>
          </a:p>
          <a:p>
            <a:r>
              <a:rPr lang="en-US" dirty="0" smtClean="0"/>
              <a:t>ITK often unused</a:t>
            </a:r>
          </a:p>
          <a:p>
            <a:pPr lvl="1"/>
            <a:r>
              <a:rPr lang="en-US" dirty="0" smtClean="0"/>
              <a:t>But it’s the best...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4BEE5C-67C2-4A43-B5FD-C1970B02246D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4824" y="152627"/>
            <a:ext cx="3365500" cy="2413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Audience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Students</a:t>
            </a:r>
          </a:p>
          <a:p>
            <a:r>
              <a:rPr lang="en-US" dirty="0" smtClean="0"/>
              <a:t>Grad students</a:t>
            </a:r>
          </a:p>
          <a:p>
            <a:r>
              <a:rPr lang="en-US" dirty="0" smtClean="0"/>
              <a:t>Researchers</a:t>
            </a:r>
          </a:p>
          <a:p>
            <a:pPr lvl="1"/>
            <a:r>
              <a:rPr lang="en-US" dirty="0" smtClean="0"/>
              <a:t>Microscopy</a:t>
            </a:r>
          </a:p>
          <a:p>
            <a:pPr lvl="1"/>
            <a:r>
              <a:rPr lang="en-US" dirty="0" smtClean="0"/>
              <a:t>Computer vision</a:t>
            </a:r>
          </a:p>
          <a:p>
            <a:pPr lvl="1"/>
            <a:r>
              <a:rPr lang="en-US" dirty="0" smtClean="0"/>
              <a:t>Remote sensing</a:t>
            </a:r>
          </a:p>
          <a:p>
            <a:r>
              <a:rPr lang="en-US" dirty="0" smtClean="0"/>
              <a:t>Application developers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4BEE5C-67C2-4A43-B5FD-C1970B02246D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7343" y="194916"/>
            <a:ext cx="2008937" cy="250867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Simplify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 simple as possible...</a:t>
            </a:r>
          </a:p>
          <a:p>
            <a:r>
              <a:rPr lang="en-US" dirty="0" smtClean="0"/>
              <a:t>...but no simpler</a:t>
            </a:r>
          </a:p>
          <a:p>
            <a:r>
              <a:rPr lang="en-US" dirty="0" smtClean="0"/>
              <a:t>Simple for:</a:t>
            </a:r>
          </a:p>
          <a:p>
            <a:pPr lvl="1"/>
            <a:r>
              <a:rPr lang="en-US" dirty="0" smtClean="0"/>
              <a:t>users</a:t>
            </a:r>
          </a:p>
          <a:p>
            <a:pPr lvl="1"/>
            <a:r>
              <a:rPr lang="en-US" dirty="0" smtClean="0"/>
              <a:t>application developers</a:t>
            </a:r>
          </a:p>
          <a:p>
            <a:pPr lvl="1"/>
            <a:r>
              <a:rPr lang="en-US" dirty="0" err="1" smtClean="0"/>
              <a:t>SimpleITK</a:t>
            </a:r>
            <a:r>
              <a:rPr lang="en-US" dirty="0" smtClean="0"/>
              <a:t> developers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4BEE5C-67C2-4A43-B5FD-C1970B02246D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3891" y="126000"/>
            <a:ext cx="2960109" cy="231686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Simple</a:t>
            </a:r>
          </a:p>
          <a:p>
            <a:r>
              <a:rPr lang="en-US" dirty="0" smtClean="0"/>
              <a:t>“On ramp”</a:t>
            </a:r>
          </a:p>
          <a:p>
            <a:r>
              <a:rPr lang="en-US" dirty="0" smtClean="0"/>
              <a:t>Wrapping</a:t>
            </a:r>
          </a:p>
          <a:p>
            <a:r>
              <a:rPr lang="en-US" dirty="0" smtClean="0"/>
              <a:t>Integration</a:t>
            </a:r>
          </a:p>
          <a:p>
            <a:pPr lvl="1"/>
            <a:r>
              <a:rPr lang="en-US" dirty="0" smtClean="0"/>
              <a:t>In apps</a:t>
            </a:r>
          </a:p>
          <a:p>
            <a:pPr lvl="1"/>
            <a:r>
              <a:rPr lang="en-US" dirty="0" smtClean="0"/>
              <a:t>With ITK, VTK, etc</a:t>
            </a:r>
          </a:p>
          <a:p>
            <a:r>
              <a:rPr lang="en-US" dirty="0" smtClean="0"/>
              <a:t>Extensible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4BEE5C-67C2-4A43-B5FD-C1970B02246D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7325" y="120518"/>
            <a:ext cx="3841528" cy="277897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Survey Says!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Compiled packages</a:t>
            </a:r>
          </a:p>
          <a:p>
            <a:r>
              <a:rPr lang="en-US" dirty="0" smtClean="0"/>
              <a:t>Documentation / Examples</a:t>
            </a:r>
          </a:p>
          <a:p>
            <a:r>
              <a:rPr lang="en-US" dirty="0" smtClean="0"/>
              <a:t>3D &amp; 4D</a:t>
            </a:r>
          </a:p>
          <a:p>
            <a:r>
              <a:rPr lang="en-US" dirty="0" smtClean="0"/>
              <a:t>Out of core processing</a:t>
            </a:r>
          </a:p>
          <a:p>
            <a:r>
              <a:rPr lang="en-US" dirty="0" smtClean="0"/>
              <a:t>Object model</a:t>
            </a:r>
          </a:p>
          <a:p>
            <a:r>
              <a:rPr lang="en-US" dirty="0" smtClean="0"/>
              <a:t>char, short, float/double, vector(?)</a:t>
            </a:r>
          </a:p>
          <a:p>
            <a:r>
              <a:rPr lang="en-US" dirty="0" smtClean="0"/>
              <a:t>Visualization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4BEE5C-67C2-4A43-B5FD-C1970B02246D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7112" y="214494"/>
            <a:ext cx="2463800" cy="3289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09438" y="3556789"/>
            <a:ext cx="1249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Gabe Hart</a:t>
            </a:r>
            <a:endParaRPr lang="en-US" sz="1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Jump in anytime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4BEE5C-67C2-4A43-B5FD-C1970B02246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7186" y="1968012"/>
            <a:ext cx="2949629" cy="292197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Getting inside their heads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4BEE5C-67C2-4A43-B5FD-C1970B02246D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31277" y="2016192"/>
            <a:ext cx="8555523" cy="4376385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253 participants (11/6/10)</a:t>
            </a:r>
          </a:p>
          <a:p>
            <a:pPr lvl="1">
              <a:buNone/>
            </a:pPr>
            <a:endParaRPr lang="en-US" dirty="0" smtClean="0"/>
          </a:p>
          <a:p>
            <a:r>
              <a:rPr lang="en-US" dirty="0" smtClean="0"/>
              <a:t>Non-C++ users: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21.34%</a:t>
            </a:r>
            <a:r>
              <a:rPr lang="en-US" dirty="0" smtClean="0"/>
              <a:t> (54 participants) have never used or don’t feel comfortable using C++</a:t>
            </a:r>
          </a:p>
          <a:p>
            <a:pPr lvl="2"/>
            <a:r>
              <a:rPr lang="en-US" dirty="0" smtClean="0"/>
              <a:t>Specific distribution: 16 + 38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51%</a:t>
            </a:r>
            <a:r>
              <a:rPr lang="en-US" dirty="0" smtClean="0"/>
              <a:t> (28) of non-C++ users have used ITK</a:t>
            </a:r>
          </a:p>
          <a:p>
            <a:pPr lvl="1"/>
            <a:r>
              <a:rPr lang="en-US" dirty="0" smtClean="0"/>
              <a:t>26 have never used ITK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Non-ITK users: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17.78%</a:t>
            </a:r>
            <a:r>
              <a:rPr lang="en-US" dirty="0" smtClean="0"/>
              <a:t> (45 participants) have never used ITK</a:t>
            </a:r>
          </a:p>
          <a:p>
            <a:pPr lvl="1"/>
            <a:r>
              <a:rPr lang="en-US" dirty="0" smtClean="0"/>
              <a:t>207 have used ITK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44.44%</a:t>
            </a:r>
            <a:r>
              <a:rPr lang="en-US" dirty="0" smtClean="0"/>
              <a:t> (20) of non-ITK users are C++ users</a:t>
            </a:r>
          </a:p>
          <a:p>
            <a:pPr lvl="1"/>
            <a:endParaRPr lang="en-US" dirty="0" smtClean="0"/>
          </a:p>
          <a:p>
            <a:pPr lvl="1">
              <a:buNone/>
            </a:pPr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0723" y="153483"/>
            <a:ext cx="1655498" cy="22238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/>
          <p:nvPr/>
        </p:nvGraphicFramePr>
        <p:xfrm>
          <a:off x="1400298" y="2188145"/>
          <a:ext cx="5872321" cy="35745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C++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4BEE5C-67C2-4A43-B5FD-C1970B02246D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3973" y="54280"/>
            <a:ext cx="1745752" cy="22462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0723" y="153483"/>
            <a:ext cx="1655498" cy="222388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Competition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4BEE5C-67C2-4A43-B5FD-C1970B02246D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graphicFrame>
        <p:nvGraphicFramePr>
          <p:cNvPr id="6" name="Chart 5"/>
          <p:cNvGraphicFramePr/>
          <p:nvPr/>
        </p:nvGraphicFramePr>
        <p:xfrm>
          <a:off x="1400298" y="2188145"/>
          <a:ext cx="5872321" cy="35745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0723" y="153483"/>
            <a:ext cx="1655498" cy="222388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Competition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4BEE5C-67C2-4A43-B5FD-C1970B02246D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graphicFrame>
        <p:nvGraphicFramePr>
          <p:cNvPr id="7" name="Chart 6"/>
          <p:cNvGraphicFramePr/>
          <p:nvPr/>
        </p:nvGraphicFramePr>
        <p:xfrm>
          <a:off x="1627069" y="1719874"/>
          <a:ext cx="6151118" cy="35720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2424718" y="5195202"/>
            <a:ext cx="5106941" cy="1320603"/>
            <a:chOff x="2424718" y="5195202"/>
            <a:chExt cx="5106941" cy="1320603"/>
          </a:xfrm>
        </p:grpSpPr>
        <p:sp>
          <p:nvSpPr>
            <p:cNvPr id="9" name="Left Brace 8"/>
            <p:cNvSpPr/>
            <p:nvPr/>
          </p:nvSpPr>
          <p:spPr>
            <a:xfrm rot="16200000">
              <a:off x="4664922" y="2954998"/>
              <a:ext cx="383618" cy="4864026"/>
            </a:xfrm>
            <a:prstGeom prst="leftBrac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602238" y="5592475"/>
              <a:ext cx="492942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Note that all of the top libraries / applications among non-C++ developers provide </a:t>
              </a:r>
              <a:r>
                <a:rPr lang="en-US" sz="1800" u="sng" dirty="0" smtClean="0"/>
                <a:t>processing </a:t>
              </a:r>
              <a:r>
                <a:rPr lang="en-US" sz="1800" dirty="0" smtClean="0"/>
                <a:t>and </a:t>
              </a:r>
              <a:r>
                <a:rPr lang="en-US" sz="1800" u="sng" dirty="0" smtClean="0"/>
                <a:t>visualization</a:t>
              </a:r>
              <a:r>
                <a:rPr lang="en-US" sz="1800" dirty="0" smtClean="0"/>
                <a:t>.</a:t>
              </a:r>
              <a:endParaRPr lang="en-US" sz="1800" dirty="0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0723" y="153483"/>
            <a:ext cx="1655498" cy="22238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Functional / Objects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4BEE5C-67C2-4A43-B5FD-C1970B02246D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graphicFrame>
        <p:nvGraphicFramePr>
          <p:cNvPr id="11" name="Chart 10"/>
          <p:cNvGraphicFramePr/>
          <p:nvPr/>
        </p:nvGraphicFramePr>
        <p:xfrm>
          <a:off x="4370478" y="3787212"/>
          <a:ext cx="4773522" cy="3070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Chart 11"/>
          <p:cNvGraphicFramePr/>
          <p:nvPr/>
        </p:nvGraphicFramePr>
        <p:xfrm>
          <a:off x="0" y="878213"/>
          <a:ext cx="5473194" cy="34736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0723" y="153483"/>
            <a:ext cx="1655498" cy="22238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Pipeline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4BEE5C-67C2-4A43-B5FD-C1970B02246D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03772" y="4686254"/>
            <a:ext cx="3732030" cy="1605295"/>
            <a:chOff x="103772" y="4686254"/>
            <a:chExt cx="3732030" cy="1605295"/>
          </a:xfrm>
        </p:grpSpPr>
        <p:sp>
          <p:nvSpPr>
            <p:cNvPr id="8" name="TextBox 7"/>
            <p:cNvSpPr txBox="1"/>
            <p:nvPr/>
          </p:nvSpPr>
          <p:spPr>
            <a:xfrm>
              <a:off x="457200" y="4968110"/>
              <a:ext cx="3378602" cy="132343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Most non-C++ users (including the 51% that have used ITK), don’t understand the pipeline. </a:t>
              </a:r>
              <a:endParaRPr lang="en-US" sz="2000" dirty="0"/>
            </a:p>
          </p:txBody>
        </p:sp>
        <p:sp>
          <p:nvSpPr>
            <p:cNvPr id="9" name="TextBox 8"/>
            <p:cNvSpPr txBox="1"/>
            <p:nvPr/>
          </p:nvSpPr>
          <p:spPr>
            <a:xfrm rot="20535901">
              <a:off x="103772" y="4686254"/>
              <a:ext cx="7068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Note:</a:t>
              </a:r>
              <a:endParaRPr lang="en-US" dirty="0"/>
            </a:p>
          </p:txBody>
        </p:sp>
      </p:grpSp>
      <p:graphicFrame>
        <p:nvGraphicFramePr>
          <p:cNvPr id="10" name="Chart 9"/>
          <p:cNvGraphicFramePr/>
          <p:nvPr/>
        </p:nvGraphicFramePr>
        <p:xfrm>
          <a:off x="4317373" y="3745168"/>
          <a:ext cx="5066219" cy="31643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Chart 12"/>
          <p:cNvGraphicFramePr/>
          <p:nvPr/>
        </p:nvGraphicFramePr>
        <p:xfrm>
          <a:off x="93724" y="998712"/>
          <a:ext cx="5205328" cy="3391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0723" y="153483"/>
            <a:ext cx="1655498" cy="22238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Streaming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4BEE5C-67C2-4A43-B5FD-C1970B02246D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85617" y="4595766"/>
            <a:ext cx="4470867" cy="1269599"/>
            <a:chOff x="85617" y="4595766"/>
            <a:chExt cx="4470867" cy="1269599"/>
          </a:xfrm>
        </p:grpSpPr>
        <p:sp>
          <p:nvSpPr>
            <p:cNvPr id="12" name="TextBox 11"/>
            <p:cNvSpPr txBox="1"/>
            <p:nvPr/>
          </p:nvSpPr>
          <p:spPr>
            <a:xfrm>
              <a:off x="380638" y="4849702"/>
              <a:ext cx="4175846" cy="1015663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Most ITK, non-ITK, and C++ users don’t have a clear understanding of streaming</a:t>
              </a:r>
              <a:endParaRPr lang="en-US" sz="2000" dirty="0"/>
            </a:p>
          </p:txBody>
        </p:sp>
        <p:sp>
          <p:nvSpPr>
            <p:cNvPr id="14" name="TextBox 13"/>
            <p:cNvSpPr txBox="1"/>
            <p:nvPr/>
          </p:nvSpPr>
          <p:spPr>
            <a:xfrm rot="20536826">
              <a:off x="85617" y="4595766"/>
              <a:ext cx="7068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Note:</a:t>
              </a:r>
              <a:endParaRPr lang="en-US" dirty="0"/>
            </a:p>
          </p:txBody>
        </p:sp>
      </p:grpSp>
      <p:graphicFrame>
        <p:nvGraphicFramePr>
          <p:cNvPr id="15" name="Chart 14"/>
          <p:cNvGraphicFramePr/>
          <p:nvPr/>
        </p:nvGraphicFramePr>
        <p:xfrm>
          <a:off x="240947" y="1181814"/>
          <a:ext cx="5297517" cy="3227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Chart 15"/>
          <p:cNvGraphicFramePr/>
          <p:nvPr/>
        </p:nvGraphicFramePr>
        <p:xfrm>
          <a:off x="4559110" y="3944013"/>
          <a:ext cx="4584890" cy="30450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0723" y="153483"/>
            <a:ext cx="1655498" cy="22238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Out-of-core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4BEE5C-67C2-4A43-B5FD-C1970B02246D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graphicFrame>
        <p:nvGraphicFramePr>
          <p:cNvPr id="10" name="Chart 9"/>
          <p:cNvGraphicFramePr/>
          <p:nvPr/>
        </p:nvGraphicFramePr>
        <p:xfrm>
          <a:off x="0" y="2364888"/>
          <a:ext cx="4483100" cy="355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Chart 10"/>
          <p:cNvGraphicFramePr/>
          <p:nvPr/>
        </p:nvGraphicFramePr>
        <p:xfrm>
          <a:off x="4660900" y="2364888"/>
          <a:ext cx="4483100" cy="355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0723" y="153483"/>
            <a:ext cx="1655498" cy="22238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Out-of-core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4BEE5C-67C2-4A43-B5FD-C1970B02246D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graphicFrame>
        <p:nvGraphicFramePr>
          <p:cNvPr id="7" name="Chart 6"/>
          <p:cNvGraphicFramePr/>
          <p:nvPr/>
        </p:nvGraphicFramePr>
        <p:xfrm>
          <a:off x="1481698" y="2105979"/>
          <a:ext cx="5718512" cy="35253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0723" y="153483"/>
            <a:ext cx="1655498" cy="22238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Languages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4BEE5C-67C2-4A43-B5FD-C1970B02246D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graphicFrame>
        <p:nvGraphicFramePr>
          <p:cNvPr id="6" name="Chart 5"/>
          <p:cNvGraphicFramePr/>
          <p:nvPr/>
        </p:nvGraphicFramePr>
        <p:xfrm>
          <a:off x="0" y="956054"/>
          <a:ext cx="5046128" cy="2954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/>
          <p:cNvGraphicFramePr/>
          <p:nvPr/>
        </p:nvGraphicFramePr>
        <p:xfrm>
          <a:off x="3787406" y="3495011"/>
          <a:ext cx="5356594" cy="3138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279292" y="4696547"/>
            <a:ext cx="3202622" cy="1495304"/>
            <a:chOff x="279292" y="4696547"/>
            <a:chExt cx="3202622" cy="1495304"/>
          </a:xfrm>
        </p:grpSpPr>
        <p:sp>
          <p:nvSpPr>
            <p:cNvPr id="10" name="TextBox 9"/>
            <p:cNvSpPr txBox="1"/>
            <p:nvPr/>
          </p:nvSpPr>
          <p:spPr>
            <a:xfrm>
              <a:off x="514925" y="4991522"/>
              <a:ext cx="2966989" cy="1200329"/>
            </a:xfrm>
            <a:prstGeom prst="rect">
              <a:avLst/>
            </a:prstGeom>
            <a:noFill/>
            <a:ln w="12700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Can we say that </a:t>
              </a:r>
              <a:r>
                <a:rPr lang="en-US" sz="1800" dirty="0" err="1" smtClean="0"/>
                <a:t>Matlab</a:t>
              </a:r>
              <a:r>
                <a:rPr lang="en-US" sz="1800" dirty="0" smtClean="0"/>
                <a:t>, Python, C++, Java, and R are the most important programming languages?</a:t>
              </a:r>
              <a:endParaRPr lang="en-US" sz="1800" dirty="0"/>
            </a:p>
          </p:txBody>
        </p:sp>
        <p:sp>
          <p:nvSpPr>
            <p:cNvPr id="11" name="TextBox 10"/>
            <p:cNvSpPr txBox="1"/>
            <p:nvPr/>
          </p:nvSpPr>
          <p:spPr>
            <a:xfrm rot="20460204">
              <a:off x="279292" y="4696547"/>
              <a:ext cx="4283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Q:</a:t>
              </a:r>
              <a:endParaRPr lang="en-US" sz="1800" dirty="0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0723" y="153483"/>
            <a:ext cx="1655498" cy="22238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Overflow of design ideas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4BEE5C-67C2-4A43-B5FD-C1970B02246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788" y="1745112"/>
            <a:ext cx="4114895" cy="30904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5559" y="3472405"/>
            <a:ext cx="2089078" cy="31414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54273" y="5119317"/>
            <a:ext cx="1843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much of this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480778" y="2807688"/>
            <a:ext cx="16386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little of this</a:t>
            </a:r>
            <a:endParaRPr lang="en-US" dirty="0"/>
          </a:p>
        </p:txBody>
      </p:sp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Pixel Types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4BEE5C-67C2-4A43-B5FD-C1970B02246D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graphicFrame>
        <p:nvGraphicFramePr>
          <p:cNvPr id="12" name="Chart 11"/>
          <p:cNvGraphicFramePr/>
          <p:nvPr/>
        </p:nvGraphicFramePr>
        <p:xfrm>
          <a:off x="1263288" y="989768"/>
          <a:ext cx="7098226" cy="40456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4" name="Straight Arrow Connector 13"/>
          <p:cNvCxnSpPr/>
          <p:nvPr/>
        </p:nvCxnSpPr>
        <p:spPr>
          <a:xfrm>
            <a:off x="2146571" y="5035454"/>
            <a:ext cx="4675255" cy="1588"/>
          </a:xfrm>
          <a:prstGeom prst="straightConnector1">
            <a:avLst/>
          </a:prstGeom>
          <a:ln w="76200" cap="flat" cmpd="sng" algn="ctr">
            <a:solidFill>
              <a:schemeClr val="tx2">
                <a:alpha val="50000"/>
              </a:schemeClr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685791" y="5057930"/>
            <a:ext cx="1391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alpha val="69000"/>
                  </a:schemeClr>
                </a:solidFill>
              </a:rPr>
              <a:t>More important</a:t>
            </a:r>
            <a:endParaRPr lang="en-US" sz="1400" dirty="0">
              <a:solidFill>
                <a:schemeClr val="tx1">
                  <a:alpha val="69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20496" y="5057930"/>
            <a:ext cx="13773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alpha val="70000"/>
                  </a:schemeClr>
                </a:solidFill>
              </a:rPr>
              <a:t>Less </a:t>
            </a:r>
            <a:r>
              <a:rPr lang="en-US" sz="1400" dirty="0" smtClean="0">
                <a:solidFill>
                  <a:schemeClr val="tx1">
                    <a:alpha val="69000"/>
                  </a:schemeClr>
                </a:solidFill>
              </a:rPr>
              <a:t>Important</a:t>
            </a:r>
            <a:endParaRPr lang="en-US" sz="1400" dirty="0">
              <a:solidFill>
                <a:schemeClr val="tx1">
                  <a:alpha val="69000"/>
                </a:schemeClr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623887" y="5443158"/>
            <a:ext cx="5731291" cy="1202141"/>
            <a:chOff x="1781233" y="5655859"/>
            <a:chExt cx="5731291" cy="1202141"/>
          </a:xfrm>
        </p:grpSpPr>
        <p:sp>
          <p:nvSpPr>
            <p:cNvPr id="18" name="TextBox 17"/>
            <p:cNvSpPr txBox="1"/>
            <p:nvPr/>
          </p:nvSpPr>
          <p:spPr>
            <a:xfrm>
              <a:off x="5153565" y="5655859"/>
              <a:ext cx="96693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+mj-lt"/>
                <a:buAutoNum type="arabicPeriod"/>
              </a:pPr>
              <a:r>
                <a:rPr lang="en-US" sz="1200" dirty="0" smtClean="0"/>
                <a:t>float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sz="1200" dirty="0" err="1" smtClean="0"/>
                <a:t>uchar</a:t>
              </a:r>
              <a:endParaRPr lang="en-US" sz="1200" dirty="0" smtClean="0"/>
            </a:p>
            <a:p>
              <a:pPr marL="342900" indent="-342900">
                <a:buFont typeface="+mj-lt"/>
                <a:buAutoNum type="arabicPeriod"/>
              </a:pPr>
              <a:r>
                <a:rPr lang="en-US" sz="1200" dirty="0" err="1" smtClean="0"/>
                <a:t>ushort</a:t>
              </a:r>
              <a:endParaRPr lang="en-US" sz="1200" dirty="0" smtClean="0"/>
            </a:p>
            <a:p>
              <a:pPr marL="342900" indent="-342900">
                <a:buFont typeface="+mj-lt"/>
                <a:buAutoNum type="arabicPeriod"/>
              </a:pPr>
              <a:r>
                <a:rPr lang="en-US" sz="1200" dirty="0" smtClean="0"/>
                <a:t>short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sz="1200" dirty="0" smtClean="0"/>
                <a:t>double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n-US" sz="1200" dirty="0" smtClean="0"/>
                <a:t>matrix</a:t>
              </a:r>
              <a:endParaRPr lang="en-US" sz="12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960886" y="5657671"/>
              <a:ext cx="85151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28600" indent="-228600">
                <a:buFont typeface="+mj-lt"/>
                <a:buAutoNum type="arabicPeriod"/>
              </a:pPr>
              <a:r>
                <a:rPr lang="en-US" sz="1200" dirty="0" err="1" smtClean="0"/>
                <a:t>uchar</a:t>
              </a:r>
              <a:endParaRPr lang="en-US" sz="1200" dirty="0" smtClean="0"/>
            </a:p>
            <a:p>
              <a:pPr marL="228600" indent="-228600">
                <a:buFont typeface="+mj-lt"/>
                <a:buAutoNum type="arabicPeriod"/>
              </a:pPr>
              <a:r>
                <a:rPr lang="en-US" sz="1200" dirty="0" smtClean="0"/>
                <a:t>double</a:t>
              </a:r>
            </a:p>
            <a:p>
              <a:pPr marL="228600" indent="-228600">
                <a:buFont typeface="+mj-lt"/>
                <a:buAutoNum type="arabicPeriod"/>
              </a:pPr>
              <a:r>
                <a:rPr lang="en-US" sz="1200" dirty="0" err="1" smtClean="0"/>
                <a:t>ushort</a:t>
              </a:r>
              <a:endParaRPr lang="en-US" sz="1200" dirty="0" smtClean="0"/>
            </a:p>
            <a:p>
              <a:pPr marL="228600" indent="-228600">
                <a:buFont typeface="+mj-lt"/>
                <a:buAutoNum type="arabicPeriod"/>
              </a:pPr>
              <a:r>
                <a:rPr lang="en-US" sz="1200" dirty="0" smtClean="0"/>
                <a:t>float</a:t>
              </a:r>
            </a:p>
            <a:p>
              <a:pPr marL="228600" indent="-228600">
                <a:buFont typeface="+mj-lt"/>
                <a:buAutoNum type="arabicPeriod"/>
              </a:pPr>
              <a:r>
                <a:rPr lang="en-US" sz="1200" dirty="0" smtClean="0"/>
                <a:t>RGB3</a:t>
              </a:r>
            </a:p>
            <a:p>
              <a:pPr marL="228600" indent="-228600">
                <a:buFont typeface="+mj-lt"/>
                <a:buAutoNum type="arabicPeriod"/>
              </a:pPr>
              <a:r>
                <a:rPr lang="en-US" sz="1200" dirty="0" smtClean="0"/>
                <a:t>short</a:t>
              </a:r>
              <a:endParaRPr lang="en-US" sz="12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781233" y="6097009"/>
              <a:ext cx="19579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Top 6 (Non-ITK users)</a:t>
              </a:r>
              <a:endParaRPr lang="en-US" sz="16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120496" y="6097009"/>
              <a:ext cx="13920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Top 6 (Overall)</a:t>
              </a:r>
              <a:endParaRPr lang="en-US" sz="1600" dirty="0"/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0723" y="153483"/>
            <a:ext cx="1655498" cy="22238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Comments: defaults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“Important to give users relatively </a:t>
            </a:r>
            <a:r>
              <a:rPr lang="en-US" sz="2000" u="sng" dirty="0" smtClean="0"/>
              <a:t>straightforward advice</a:t>
            </a:r>
            <a:r>
              <a:rPr lang="en-US" sz="2000" dirty="0" smtClean="0"/>
              <a:t> on algorithm…”</a:t>
            </a:r>
          </a:p>
          <a:p>
            <a:r>
              <a:rPr lang="en-US" sz="2000" dirty="0" smtClean="0"/>
              <a:t>“Simple </a:t>
            </a:r>
            <a:r>
              <a:rPr lang="en-US" sz="2000" u="sng" dirty="0" smtClean="0"/>
              <a:t>defaults </a:t>
            </a:r>
            <a:r>
              <a:rPr lang="en-US" sz="2000" dirty="0" smtClean="0"/>
              <a:t>with optional alternatives”</a:t>
            </a:r>
          </a:p>
          <a:p>
            <a:r>
              <a:rPr lang="en-US" sz="2000" dirty="0" smtClean="0"/>
              <a:t>“I generally want to be able to try something off the shelf with </a:t>
            </a:r>
            <a:r>
              <a:rPr lang="en-US" sz="2000" u="sng" dirty="0" smtClean="0"/>
              <a:t>sensible defaults</a:t>
            </a:r>
            <a:r>
              <a:rPr lang="en-US" sz="2000" dirty="0" smtClean="0"/>
              <a:t>”</a:t>
            </a:r>
          </a:p>
          <a:p>
            <a:r>
              <a:rPr lang="en-US" sz="2000" dirty="0" smtClean="0"/>
              <a:t>“</a:t>
            </a:r>
            <a:r>
              <a:rPr lang="en-US" sz="2000" u="sng" dirty="0" smtClean="0"/>
              <a:t>Sensible defaults</a:t>
            </a:r>
            <a:r>
              <a:rPr lang="en-US" sz="2000" dirty="0" smtClean="0"/>
              <a:t> should be provided to avoid long code”</a:t>
            </a:r>
          </a:p>
          <a:p>
            <a:r>
              <a:rPr lang="en-US" sz="2000" dirty="0" smtClean="0"/>
              <a:t>“Full flexibility is needed but a </a:t>
            </a:r>
            <a:r>
              <a:rPr lang="en-US" sz="2000" u="sng" dirty="0" smtClean="0"/>
              <a:t>good selection of default parameters</a:t>
            </a:r>
            <a:r>
              <a:rPr lang="en-US" sz="2000" dirty="0" smtClean="0"/>
              <a:t> for all modules would be also important”</a:t>
            </a:r>
          </a:p>
          <a:p>
            <a:r>
              <a:rPr lang="en-US" sz="2000" dirty="0" smtClean="0"/>
              <a:t>“initialized with reasonable </a:t>
            </a:r>
            <a:r>
              <a:rPr lang="en-US" sz="2000" u="sng" dirty="0" smtClean="0"/>
              <a:t>default </a:t>
            </a:r>
            <a:r>
              <a:rPr lang="en-US" sz="2000" dirty="0" smtClean="0"/>
              <a:t>components”</a:t>
            </a:r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4BEE5C-67C2-4A43-B5FD-C1970B02246D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7080" y="75992"/>
            <a:ext cx="2068866" cy="169346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Comments: GUI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042276"/>
            <a:ext cx="7772400" cy="4662487"/>
          </a:xfrm>
        </p:spPr>
        <p:txBody>
          <a:bodyPr/>
          <a:lstStyle/>
          <a:p>
            <a:r>
              <a:rPr lang="en-US" sz="2000" dirty="0" smtClean="0"/>
              <a:t>“offer both...a </a:t>
            </a:r>
            <a:r>
              <a:rPr lang="en-US" sz="2000" u="sng" dirty="0" smtClean="0"/>
              <a:t>GUI </a:t>
            </a:r>
            <a:r>
              <a:rPr lang="en-US" sz="2000" dirty="0" smtClean="0"/>
              <a:t>… and build scripts from there”</a:t>
            </a:r>
          </a:p>
          <a:p>
            <a:endParaRPr lang="en-US" sz="2000" dirty="0" smtClean="0"/>
          </a:p>
          <a:p>
            <a:r>
              <a:rPr lang="en-US" sz="2000" dirty="0" smtClean="0"/>
              <a:t>“connect </a:t>
            </a:r>
            <a:r>
              <a:rPr lang="en-US" sz="2000" u="sng" dirty="0" smtClean="0"/>
              <a:t>display </a:t>
            </a:r>
            <a:r>
              <a:rPr lang="en-US" sz="2000" dirty="0" smtClean="0"/>
              <a:t>to view intermediate images”</a:t>
            </a:r>
          </a:p>
          <a:p>
            <a:endParaRPr lang="en-US" sz="2000" dirty="0" smtClean="0"/>
          </a:p>
          <a:p>
            <a:r>
              <a:rPr lang="en-US" sz="2000" dirty="0" smtClean="0"/>
              <a:t>“handling  ability to </a:t>
            </a:r>
            <a:r>
              <a:rPr lang="en-US" sz="2000" u="sng" dirty="0" smtClean="0"/>
              <a:t>visualize </a:t>
            </a:r>
            <a:r>
              <a:rPr lang="en-US" sz="2000" dirty="0" smtClean="0"/>
              <a:t>quickly (even at run time) images and histograms”</a:t>
            </a:r>
          </a:p>
          <a:p>
            <a:endParaRPr lang="en-US" sz="2000" dirty="0" smtClean="0"/>
          </a:p>
          <a:p>
            <a:r>
              <a:rPr lang="en-US" sz="2000" dirty="0" smtClean="0"/>
              <a:t>“A </a:t>
            </a:r>
            <a:r>
              <a:rPr lang="en-US" sz="2000" u="sng" dirty="0" smtClean="0"/>
              <a:t>GUI </a:t>
            </a:r>
            <a:r>
              <a:rPr lang="en-US" sz="2000" dirty="0" smtClean="0"/>
              <a:t>to build up the application pipeline by arranging icons of filters and I/O connectors”</a:t>
            </a:r>
          </a:p>
          <a:p>
            <a:endParaRPr lang="en-US" sz="2000" dirty="0" smtClean="0"/>
          </a:p>
          <a:p>
            <a:r>
              <a:rPr lang="en-US" sz="2000" dirty="0" smtClean="0"/>
              <a:t>“</a:t>
            </a:r>
            <a:r>
              <a:rPr lang="en-US" sz="2000" u="sng" dirty="0" smtClean="0"/>
              <a:t>visual tool</a:t>
            </a:r>
            <a:r>
              <a:rPr lang="en-US" sz="2000" dirty="0" smtClean="0"/>
              <a:t> for connecting filters to a pipeline</a:t>
            </a:r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4BEE5C-67C2-4A43-B5FD-C1970B02246D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5987" y="130294"/>
            <a:ext cx="3073856" cy="187121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Comments: Complexity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010961"/>
            <a:ext cx="7772400" cy="4662487"/>
          </a:xfrm>
        </p:spPr>
        <p:txBody>
          <a:bodyPr/>
          <a:lstStyle/>
          <a:p>
            <a:r>
              <a:rPr lang="en-US" sz="1800" dirty="0" smtClean="0"/>
              <a:t>“writing ITK codes can be a complex task but with </a:t>
            </a:r>
            <a:r>
              <a:rPr lang="en-US" sz="1800" u="sng" dirty="0" smtClean="0"/>
              <a:t>more examples</a:t>
            </a:r>
            <a:r>
              <a:rPr lang="en-US" sz="1800" dirty="0" smtClean="0"/>
              <a:t> and a </a:t>
            </a:r>
            <a:r>
              <a:rPr lang="en-US" sz="1800" u="sng" dirty="0" smtClean="0"/>
              <a:t>thorough documentation</a:t>
            </a:r>
            <a:r>
              <a:rPr lang="en-US" sz="1800" dirty="0" smtClean="0"/>
              <a:t> these difficulties can be overcame”</a:t>
            </a:r>
          </a:p>
          <a:p>
            <a:endParaRPr lang="en-US" sz="1800" dirty="0" smtClean="0"/>
          </a:p>
          <a:p>
            <a:r>
              <a:rPr lang="en-US" sz="1800" dirty="0" smtClean="0"/>
              <a:t>“One good way to compromise is more flexible but </a:t>
            </a:r>
            <a:r>
              <a:rPr lang="en-US" sz="1800" u="sng" dirty="0" smtClean="0"/>
              <a:t>with lots of example</a:t>
            </a:r>
            <a:r>
              <a:rPr lang="en-US" sz="1800" dirty="0" smtClean="0"/>
              <a:t> code that can be cut-and-pasted for typical applications.”</a:t>
            </a:r>
          </a:p>
          <a:p>
            <a:endParaRPr lang="en-US" sz="1800" dirty="0" smtClean="0"/>
          </a:p>
          <a:p>
            <a:r>
              <a:rPr lang="en-US" sz="1800" dirty="0" smtClean="0"/>
              <a:t>“Actually I think much of the motivation for </a:t>
            </a:r>
            <a:r>
              <a:rPr lang="en-US" sz="1800" dirty="0" err="1" smtClean="0"/>
              <a:t>SimpleITK</a:t>
            </a:r>
            <a:r>
              <a:rPr lang="en-US" sz="1800" dirty="0" smtClean="0"/>
              <a:t> could go away, if someone </a:t>
            </a:r>
            <a:r>
              <a:rPr lang="en-US" sz="1800" u="sng" dirty="0" smtClean="0"/>
              <a:t>updated + improved the documentation</a:t>
            </a:r>
            <a:r>
              <a:rPr lang="en-US" sz="1800" dirty="0" smtClean="0"/>
              <a:t>”</a:t>
            </a:r>
          </a:p>
          <a:p>
            <a:endParaRPr lang="en-US" sz="1800" dirty="0" smtClean="0"/>
          </a:p>
          <a:p>
            <a:r>
              <a:rPr lang="en-US" sz="1800" dirty="0" smtClean="0"/>
              <a:t>“some of the image filters modules are </a:t>
            </a:r>
            <a:r>
              <a:rPr lang="en-US" sz="1800" u="sng" dirty="0" smtClean="0"/>
              <a:t>not sufficiently documented</a:t>
            </a:r>
            <a:r>
              <a:rPr lang="en-US" sz="1800" dirty="0" smtClean="0"/>
              <a:t>”</a:t>
            </a:r>
          </a:p>
          <a:p>
            <a:endParaRPr lang="en-US" sz="1800" dirty="0" smtClean="0"/>
          </a:p>
          <a:p>
            <a:r>
              <a:rPr lang="en-US" sz="1800" dirty="0" smtClean="0"/>
              <a:t>“</a:t>
            </a:r>
            <a:r>
              <a:rPr lang="en-US" sz="1800" u="sng" dirty="0" smtClean="0"/>
              <a:t>Lots of sample code</a:t>
            </a:r>
            <a:r>
              <a:rPr lang="en-US" sz="1800" dirty="0" smtClean="0"/>
              <a:t> that can be modified for specific purposes”</a:t>
            </a:r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4BEE5C-67C2-4A43-B5FD-C1970B02246D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2232" y="65136"/>
            <a:ext cx="2943633" cy="198204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None/>
            </a:pPr>
            <a:r>
              <a:rPr lang="en-US" sz="2000" dirty="0" smtClean="0"/>
              <a:t>		</a:t>
            </a:r>
          </a:p>
          <a:p>
            <a:r>
              <a:rPr lang="en-US" sz="2000" dirty="0" smtClean="0"/>
              <a:t>“I am not using ITK for registration purposes, and this is because of the </a:t>
            </a:r>
            <a:r>
              <a:rPr lang="en-US" sz="2000" u="sng" dirty="0" smtClean="0"/>
              <a:t>complexity </a:t>
            </a:r>
            <a:r>
              <a:rPr lang="en-US" sz="2000" dirty="0" smtClean="0"/>
              <a:t>of it”</a:t>
            </a:r>
          </a:p>
          <a:p>
            <a:r>
              <a:rPr lang="en-US" sz="2000" dirty="0" smtClean="0"/>
              <a:t>“Extensive use of </a:t>
            </a:r>
            <a:r>
              <a:rPr lang="en-US" sz="2000" u="sng" dirty="0" smtClean="0"/>
              <a:t>templates </a:t>
            </a:r>
            <a:r>
              <a:rPr lang="en-US" sz="2000" dirty="0" smtClean="0"/>
              <a:t>makes debugging difficult in </a:t>
            </a:r>
            <a:r>
              <a:rPr lang="en-US" sz="2000" dirty="0" err="1" smtClean="0"/>
              <a:t>VisualC</a:t>
            </a:r>
            <a:r>
              <a:rPr lang="en-US" sz="2000" dirty="0" smtClean="0"/>
              <a:t>++”</a:t>
            </a:r>
          </a:p>
          <a:p>
            <a:r>
              <a:rPr lang="en-US" sz="2000" dirty="0" smtClean="0"/>
              <a:t>“Most of filter called *</a:t>
            </a:r>
            <a:r>
              <a:rPr lang="en-US" sz="2000" dirty="0" err="1" smtClean="0"/>
              <a:t>VectorImageFilter</a:t>
            </a:r>
            <a:r>
              <a:rPr lang="en-US" sz="2000" dirty="0" smtClean="0"/>
              <a:t> are in fact </a:t>
            </a:r>
            <a:r>
              <a:rPr lang="en-US" sz="2000" u="sng" dirty="0" smtClean="0"/>
              <a:t>not able to process </a:t>
            </a:r>
            <a:r>
              <a:rPr lang="en-US" sz="2000" dirty="0" err="1" smtClean="0"/>
              <a:t>itk::VectorImage</a:t>
            </a:r>
            <a:r>
              <a:rPr lang="en-US" sz="2000" dirty="0" smtClean="0"/>
              <a:t> ... This is confusing and sometimes </a:t>
            </a:r>
            <a:r>
              <a:rPr lang="en-US" sz="2000" u="sng" dirty="0" smtClean="0"/>
              <a:t>frustrating</a:t>
            </a:r>
            <a:r>
              <a:rPr lang="en-US" sz="2000" dirty="0" smtClean="0"/>
              <a:t>”</a:t>
            </a:r>
          </a:p>
          <a:p>
            <a:r>
              <a:rPr lang="en-US" sz="2000" dirty="0" smtClean="0"/>
              <a:t>Ability to open differing file formats (dimensions, data types) without all the </a:t>
            </a:r>
            <a:r>
              <a:rPr lang="en-US" sz="2000" u="sng" dirty="0" smtClean="0"/>
              <a:t>stupid </a:t>
            </a:r>
            <a:r>
              <a:rPr lang="en-US" sz="2000" u="sng" dirty="0" err="1" smtClean="0"/>
              <a:t>c</a:t>
            </a:r>
            <a:r>
              <a:rPr lang="en-US" sz="2000" u="sng" dirty="0" smtClean="0"/>
              <a:t>++ template nonsense</a:t>
            </a:r>
            <a:r>
              <a:rPr lang="en-US" sz="2000" dirty="0" smtClean="0"/>
              <a:t>.</a:t>
            </a:r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4BEE5C-67C2-4A43-B5FD-C1970B02246D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4451" y="0"/>
            <a:ext cx="2299549" cy="212708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Decisions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API</a:t>
            </a:r>
          </a:p>
          <a:p>
            <a:r>
              <a:rPr lang="en-US" dirty="0" err="1" smtClean="0"/>
              <a:t>Datatypes</a:t>
            </a:r>
            <a:endParaRPr lang="en-US" dirty="0" smtClean="0"/>
          </a:p>
          <a:p>
            <a:r>
              <a:rPr lang="en-US" dirty="0" smtClean="0"/>
              <a:t>Dimensionality</a:t>
            </a:r>
          </a:p>
          <a:p>
            <a:r>
              <a:rPr lang="en-US" dirty="0" smtClean="0"/>
              <a:t>Pipeline?</a:t>
            </a:r>
          </a:p>
          <a:p>
            <a:r>
              <a:rPr lang="en-US" dirty="0" smtClean="0"/>
              <a:t>Out of core processing</a:t>
            </a:r>
          </a:p>
          <a:p>
            <a:r>
              <a:rPr lang="en-US" dirty="0" smtClean="0"/>
              <a:t>Wrapping</a:t>
            </a:r>
          </a:p>
          <a:p>
            <a:r>
              <a:rPr lang="en-US" dirty="0" smtClean="0"/>
              <a:t>Distribution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4BEE5C-67C2-4A43-B5FD-C1970B02246D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8136" y="184952"/>
            <a:ext cx="2770582" cy="207526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Coffee-cupping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4BEE5C-67C2-4A43-B5FD-C1970B02246D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2069" y="1834220"/>
            <a:ext cx="4035822" cy="403582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Strawman</a:t>
            </a:r>
            <a:r>
              <a:rPr lang="en-US" dirty="0" smtClean="0"/>
              <a:t> Proposal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Object model</a:t>
            </a:r>
          </a:p>
          <a:p>
            <a:r>
              <a:rPr lang="en-US" sz="2800" dirty="0" smtClean="0"/>
              <a:t>3D images (&amp; slice-by-slice for 2D)</a:t>
            </a:r>
          </a:p>
          <a:p>
            <a:pPr lvl="1"/>
            <a:r>
              <a:rPr lang="en-US" sz="2800" dirty="0" smtClean="0"/>
              <a:t>4D as vector of images, </a:t>
            </a:r>
            <a:r>
              <a:rPr lang="en-US" sz="2800" dirty="0" err="1" smtClean="0"/>
              <a:t>labelmap</a:t>
            </a:r>
            <a:r>
              <a:rPr lang="en-US" sz="2800" dirty="0" smtClean="0"/>
              <a:t> class</a:t>
            </a:r>
          </a:p>
          <a:p>
            <a:pPr lvl="1"/>
            <a:r>
              <a:rPr lang="en-US" sz="2800" dirty="0" smtClean="0"/>
              <a:t>char, short, float (double?)</a:t>
            </a:r>
          </a:p>
          <a:p>
            <a:r>
              <a:rPr lang="en-US" sz="2800" dirty="0"/>
              <a:t>N</a:t>
            </a:r>
            <a:r>
              <a:rPr lang="en-US" sz="2800" dirty="0" smtClean="0"/>
              <a:t>o exposed pipeline</a:t>
            </a:r>
          </a:p>
          <a:p>
            <a:r>
              <a:rPr lang="en-US" sz="2800" dirty="0" smtClean="0"/>
              <a:t>Out of core orchestration framework</a:t>
            </a:r>
          </a:p>
          <a:p>
            <a:pPr lvl="1"/>
            <a:r>
              <a:rPr lang="en-US" sz="2800" dirty="0" smtClean="0"/>
              <a:t>VOI readers/writers</a:t>
            </a:r>
          </a:p>
          <a:p>
            <a:pPr lvl="1"/>
            <a:r>
              <a:rPr lang="en-US" sz="2800" dirty="0" smtClean="0"/>
              <a:t>Call list of filters / handle boundaries</a:t>
            </a:r>
          </a:p>
          <a:p>
            <a:r>
              <a:rPr lang="en-US" sz="2800" dirty="0" smtClean="0"/>
              <a:t>SWIG wrapping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4BEE5C-67C2-4A43-B5FD-C1970B02246D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6082" y="103558"/>
            <a:ext cx="2438400" cy="1828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Procedural / functional?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4BEE5C-67C2-4A43-B5FD-C1970B02246D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8264" y="103294"/>
            <a:ext cx="2976347" cy="223226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77544" y="2715242"/>
            <a:ext cx="7768644" cy="3226874"/>
            <a:chOff x="577544" y="2715242"/>
            <a:chExt cx="7768644" cy="32268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rcRect b="51295"/>
            <a:stretch>
              <a:fillRect/>
            </a:stretch>
          </p:blipFill>
          <p:spPr>
            <a:xfrm>
              <a:off x="577760" y="2715242"/>
              <a:ext cx="7768428" cy="219559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rcRect t="77002"/>
            <a:stretch>
              <a:fillRect/>
            </a:stretch>
          </p:blipFill>
          <p:spPr>
            <a:xfrm>
              <a:off x="577544" y="4905384"/>
              <a:ext cx="7768428" cy="1036732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C++ should be the same as wrapped languages</a:t>
            </a:r>
          </a:p>
          <a:p>
            <a:r>
              <a:rPr lang="en-US" sz="2000" dirty="0" smtClean="0"/>
              <a:t>Accessibility to as many developers as possible</a:t>
            </a:r>
          </a:p>
          <a:p>
            <a:pPr lvl="1"/>
            <a:r>
              <a:rPr lang="en-US" sz="2000" dirty="0" smtClean="0"/>
              <a:t>Python, Java, and non-</a:t>
            </a:r>
            <a:r>
              <a:rPr lang="en-US" sz="2000" dirty="0" err="1" smtClean="0"/>
              <a:t>templated</a:t>
            </a:r>
            <a:r>
              <a:rPr lang="en-US" sz="2000" dirty="0" smtClean="0"/>
              <a:t> C++ programmers </a:t>
            </a:r>
          </a:p>
          <a:p>
            <a:r>
              <a:rPr lang="en-US" sz="2000" dirty="0" smtClean="0"/>
              <a:t>VTK wraps into python, java, C#, </a:t>
            </a:r>
            <a:r>
              <a:rPr lang="en-US" sz="2000" dirty="0" err="1" smtClean="0"/>
              <a:t>Tcl</a:t>
            </a:r>
            <a:endParaRPr lang="en-US" sz="2000" dirty="0" smtClean="0"/>
          </a:p>
          <a:p>
            <a:pPr lvl="1"/>
            <a:r>
              <a:rPr lang="en-US" sz="2000" dirty="0" smtClean="0"/>
              <a:t>The C++ code is 90% available</a:t>
            </a:r>
          </a:p>
          <a:p>
            <a:r>
              <a:rPr lang="en-US" sz="2000" dirty="0" smtClean="0"/>
              <a:t>As VTK grows the simple VTK grows</a:t>
            </a:r>
          </a:p>
          <a:p>
            <a:r>
              <a:rPr lang="en-US" sz="2000" dirty="0" smtClean="0"/>
              <a:t>What is different than ITK?</a:t>
            </a:r>
          </a:p>
          <a:p>
            <a:pPr lvl="1"/>
            <a:r>
              <a:rPr lang="en-US" sz="2000" dirty="0" smtClean="0"/>
              <a:t>Templates!</a:t>
            </a:r>
          </a:p>
          <a:p>
            <a:r>
              <a:rPr lang="en-US" sz="2000" dirty="0" smtClean="0"/>
              <a:t>Custom API would get old and not maintained </a:t>
            </a:r>
          </a:p>
          <a:p>
            <a:r>
              <a:rPr lang="en-US" sz="2000" dirty="0" smtClean="0"/>
              <a:t>For this to “stick” we would have to drink our own beer</a:t>
            </a:r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4BEE5C-67C2-4A43-B5FD-C1970B02246D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0640" y="0"/>
            <a:ext cx="2213360" cy="16772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Decisions: Images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4BEE5C-67C2-4A43-B5FD-C1970B02246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339" y="1530625"/>
            <a:ext cx="2003796" cy="20037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9108" y="1360098"/>
            <a:ext cx="5003097" cy="27562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30186" y="3687917"/>
            <a:ext cx="578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161628" y="4314585"/>
            <a:ext cx="578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3D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5938" y="4797063"/>
            <a:ext cx="1915372" cy="197522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53454" y="5595651"/>
            <a:ext cx="3725900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“standard” scalar types</a:t>
            </a:r>
          </a:p>
          <a:p>
            <a:r>
              <a:rPr lang="en-US" dirty="0" smtClean="0"/>
              <a:t>scalar, vector, label image</a:t>
            </a:r>
          </a:p>
          <a:p>
            <a:r>
              <a:rPr lang="en-US" dirty="0" smtClean="0"/>
              <a:t>compile-time extensible</a:t>
            </a:r>
            <a:endParaRPr lang="en-US" dirty="0"/>
          </a:p>
        </p:txBody>
      </p:sp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Which to support?</a:t>
            </a:r>
          </a:p>
          <a:p>
            <a:pPr lvl="1"/>
            <a:r>
              <a:rPr lang="en-US" dirty="0" smtClean="0"/>
              <a:t>Scalar in all filters?</a:t>
            </a:r>
          </a:p>
          <a:p>
            <a:pPr lvl="1"/>
            <a:r>
              <a:rPr lang="en-US" dirty="0" smtClean="0"/>
              <a:t>Vector in limited set?</a:t>
            </a:r>
          </a:p>
          <a:p>
            <a:r>
              <a:rPr lang="en-US" dirty="0" smtClean="0"/>
              <a:t>How to support?</a:t>
            </a:r>
          </a:p>
          <a:p>
            <a:pPr lvl="1"/>
            <a:r>
              <a:rPr lang="en-US" dirty="0" smtClean="0"/>
              <a:t>Dynamic loading?</a:t>
            </a:r>
          </a:p>
          <a:p>
            <a:pPr lvl="1"/>
            <a:r>
              <a:rPr lang="en-US" dirty="0" smtClean="0"/>
              <a:t>Compile time configured?</a:t>
            </a:r>
          </a:p>
          <a:p>
            <a:pPr lvl="1"/>
            <a:r>
              <a:rPr lang="en-US" dirty="0" smtClean="0"/>
              <a:t>Template meta programming?</a:t>
            </a:r>
          </a:p>
          <a:p>
            <a:pPr lvl="1"/>
            <a:r>
              <a:rPr lang="en-US" dirty="0" smtClean="0"/>
              <a:t>Macros?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4BEE5C-67C2-4A43-B5FD-C1970B02246D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6895" y="115060"/>
            <a:ext cx="2253164" cy="225316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Dimensionality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3D critical</a:t>
            </a:r>
          </a:p>
          <a:p>
            <a:r>
              <a:rPr lang="en-US" dirty="0" smtClean="0"/>
              <a:t>4D nice</a:t>
            </a:r>
          </a:p>
          <a:p>
            <a:r>
              <a:rPr lang="en-US" dirty="0" smtClean="0"/>
              <a:t>How to support?</a:t>
            </a:r>
          </a:p>
          <a:p>
            <a:pPr lvl="1"/>
            <a:r>
              <a:rPr lang="en-US" dirty="0" smtClean="0"/>
              <a:t>4D == 4D </a:t>
            </a:r>
            <a:r>
              <a:rPr lang="en-US" dirty="0" err="1" smtClean="0"/>
              <a:t>itk::Image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4D == vector of 3D images?</a:t>
            </a:r>
          </a:p>
          <a:p>
            <a:pPr lvl="1"/>
            <a:r>
              <a:rPr lang="en-US" dirty="0" smtClean="0"/>
              <a:t>4D == 3D with vector pixels?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4BEE5C-67C2-4A43-B5FD-C1970B02246D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3424" y="93948"/>
            <a:ext cx="3022014" cy="267750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Unnecessary complexity</a:t>
            </a:r>
          </a:p>
          <a:p>
            <a:r>
              <a:rPr lang="en-US" dirty="0" smtClean="0"/>
              <a:t>Utility in streaming</a:t>
            </a:r>
          </a:p>
          <a:p>
            <a:pPr lvl="1"/>
            <a:r>
              <a:rPr lang="en-US" dirty="0" smtClean="0"/>
              <a:t>Not (fully) implemented in ITK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4BEE5C-67C2-4A43-B5FD-C1970B02246D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2580" y="171575"/>
            <a:ext cx="2483493" cy="198679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 of core processing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Essential</a:t>
            </a:r>
          </a:p>
          <a:p>
            <a:pPr lvl="1"/>
            <a:r>
              <a:rPr lang="en-US" dirty="0" smtClean="0"/>
              <a:t>ITK Pipeline?</a:t>
            </a:r>
          </a:p>
          <a:p>
            <a:pPr lvl="1"/>
            <a:r>
              <a:rPr lang="en-US" dirty="0" err="1" smtClean="0"/>
              <a:t>OpenCL</a:t>
            </a:r>
            <a:r>
              <a:rPr lang="en-US" dirty="0" smtClean="0"/>
              <a:t> model?</a:t>
            </a:r>
          </a:p>
          <a:p>
            <a:pPr lvl="2"/>
            <a:r>
              <a:rPr lang="en-US" dirty="0" smtClean="0"/>
              <a:t>single pixel kernel pixel</a:t>
            </a:r>
          </a:p>
          <a:p>
            <a:pPr lvl="2"/>
            <a:r>
              <a:rPr lang="en-US" dirty="0" smtClean="0"/>
              <a:t>called for all pixels</a:t>
            </a:r>
          </a:p>
          <a:p>
            <a:pPr lvl="2"/>
            <a:r>
              <a:rPr lang="en-US" dirty="0" smtClean="0"/>
              <a:t>“orchestration” framework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4BEE5C-67C2-4A43-B5FD-C1970B02246D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9054" y="102441"/>
            <a:ext cx="2720196" cy="196942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Wrapping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SWIG</a:t>
            </a:r>
          </a:p>
          <a:p>
            <a:r>
              <a:rPr lang="en-US" dirty="0" smtClean="0"/>
              <a:t>Languages</a:t>
            </a:r>
          </a:p>
          <a:p>
            <a:pPr lvl="1"/>
            <a:r>
              <a:rPr lang="en-US" dirty="0" err="1" smtClean="0"/>
              <a:t>Matlab</a:t>
            </a:r>
            <a:endParaRPr lang="en-US" dirty="0" smtClean="0"/>
          </a:p>
          <a:p>
            <a:pPr lvl="1"/>
            <a:r>
              <a:rPr lang="en-US" dirty="0" smtClean="0"/>
              <a:t>Python</a:t>
            </a:r>
          </a:p>
          <a:p>
            <a:pPr lvl="1"/>
            <a:r>
              <a:rPr lang="en-US" dirty="0" smtClean="0"/>
              <a:t>Java</a:t>
            </a:r>
          </a:p>
          <a:p>
            <a:pPr lvl="1"/>
            <a:r>
              <a:rPr lang="en-US" dirty="0" smtClean="0"/>
              <a:t>C#</a:t>
            </a:r>
          </a:p>
          <a:p>
            <a:pPr lvl="1"/>
            <a:r>
              <a:rPr lang="en-US" dirty="0" smtClean="0"/>
              <a:t>Others: </a:t>
            </a:r>
            <a:r>
              <a:rPr lang="en-US" dirty="0" err="1" smtClean="0"/>
              <a:t>Tcl</a:t>
            </a:r>
            <a:r>
              <a:rPr lang="en-US" dirty="0" smtClean="0"/>
              <a:t>, R, Perl, Ruby...</a:t>
            </a:r>
          </a:p>
          <a:p>
            <a:r>
              <a:rPr lang="en-US" dirty="0" smtClean="0"/>
              <a:t>Interface to </a:t>
            </a:r>
            <a:r>
              <a:rPr lang="en-US" dirty="0" err="1" smtClean="0"/>
              <a:t>WrapITK</a:t>
            </a:r>
            <a:r>
              <a:rPr lang="en-US" dirty="0" smtClean="0"/>
              <a:t> a “nice to have”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4BEE5C-67C2-4A43-B5FD-C1970B02246D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0640" y="69299"/>
            <a:ext cx="2367484" cy="354704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Binary</a:t>
            </a:r>
          </a:p>
          <a:p>
            <a:pPr lvl="1"/>
            <a:r>
              <a:rPr lang="en-US" dirty="0" err="1" smtClean="0"/>
              <a:t>Matlab</a:t>
            </a:r>
            <a:r>
              <a:rPr lang="en-US" dirty="0" smtClean="0"/>
              <a:t> (somehow)</a:t>
            </a:r>
          </a:p>
          <a:p>
            <a:pPr lvl="1"/>
            <a:r>
              <a:rPr lang="en-US" dirty="0" smtClean="0"/>
              <a:t>Python egg</a:t>
            </a:r>
          </a:p>
          <a:p>
            <a:pPr lvl="1"/>
            <a:r>
              <a:rPr lang="en-US" dirty="0" smtClean="0"/>
              <a:t>Java jar</a:t>
            </a:r>
          </a:p>
          <a:p>
            <a:pPr lvl="1"/>
            <a:r>
              <a:rPr lang="en-US" dirty="0" smtClean="0"/>
              <a:t>C++ lib/</a:t>
            </a:r>
            <a:r>
              <a:rPr lang="en-US" dirty="0" err="1" smtClean="0"/>
              <a:t>dll</a:t>
            </a:r>
            <a:r>
              <a:rPr lang="en-US" dirty="0" smtClean="0"/>
              <a:t>/so &amp; include</a:t>
            </a:r>
          </a:p>
          <a:p>
            <a:r>
              <a:rPr lang="en-US" dirty="0" smtClean="0"/>
              <a:t>Source</a:t>
            </a:r>
          </a:p>
          <a:p>
            <a:pPr lvl="1"/>
            <a:r>
              <a:rPr lang="en-US" dirty="0" smtClean="0"/>
              <a:t>Less useful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4BEE5C-67C2-4A43-B5FD-C1970B02246D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6662" y="140208"/>
            <a:ext cx="2571869" cy="173792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30978" y="4191000"/>
            <a:ext cx="7327222" cy="998538"/>
          </a:xfrm>
        </p:spPr>
        <p:txBody>
          <a:bodyPr/>
          <a:lstStyle/>
          <a:p>
            <a:r>
              <a:rPr lang="en-US" sz="2400" dirty="0" smtClean="0"/>
              <a:t>Daniel Blezek</a:t>
            </a:r>
          </a:p>
        </p:txBody>
      </p:sp>
      <p:sp>
        <p:nvSpPr>
          <p:cNvPr id="1740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64549" y="2303463"/>
            <a:ext cx="3014903" cy="1638300"/>
          </a:xfrm>
        </p:spPr>
        <p:txBody>
          <a:bodyPr/>
          <a:lstStyle/>
          <a:p>
            <a:pPr eaLnBrk="1" hangingPunct="1"/>
            <a:r>
              <a:rPr lang="en-US" sz="4400" dirty="0" err="1" smtClean="0"/>
              <a:t>SimpleITK</a:t>
            </a:r>
            <a:endParaRPr lang="en-US" sz="36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Decisions: Dispatch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4BEE5C-67C2-4A43-B5FD-C1970B02246D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12" y="1286836"/>
            <a:ext cx="4260964" cy="3657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2289" y="3962614"/>
            <a:ext cx="2728202" cy="20461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34613" y="1544204"/>
            <a:ext cx="40505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run-time dispatch</a:t>
            </a:r>
          </a:p>
          <a:p>
            <a:r>
              <a:rPr lang="en-US" dirty="0" smtClean="0"/>
              <a:t>template meta-programming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Decisions: Code Generation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4BEE5C-67C2-4A43-B5FD-C1970B02246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394" y="1242245"/>
            <a:ext cx="2330583" cy="28772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5761" y="3604731"/>
            <a:ext cx="2547962" cy="25479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74780" y="2146202"/>
            <a:ext cx="3862356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templates</a:t>
            </a:r>
          </a:p>
          <a:p>
            <a:r>
              <a:rPr lang="en-US" dirty="0" smtClean="0"/>
              <a:t>classes described in JSON</a:t>
            </a:r>
          </a:p>
          <a:p>
            <a:r>
              <a:rPr lang="en-US" dirty="0" smtClean="0"/>
              <a:t>auto-generate tests</a:t>
            </a:r>
            <a:endParaRPr lang="en-US" dirty="0"/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Decisions: SWIG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4BEE5C-67C2-4A43-B5FD-C1970B02246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282" y="1262846"/>
            <a:ext cx="3303679" cy="22642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41160" y="1003779"/>
            <a:ext cx="3059251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generates wrappers</a:t>
            </a:r>
          </a:p>
          <a:p>
            <a:endParaRPr lang="en-US" dirty="0" smtClean="0"/>
          </a:p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class languages</a:t>
            </a:r>
          </a:p>
          <a:p>
            <a:r>
              <a:rPr lang="en-US" dirty="0" smtClean="0"/>
              <a:t>tested, supported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class languages</a:t>
            </a:r>
          </a:p>
          <a:p>
            <a:r>
              <a:rPr lang="en-US" dirty="0" smtClean="0"/>
              <a:t>contributed, untested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0425" y="3997419"/>
            <a:ext cx="1869009" cy="6706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2072" y="2595406"/>
            <a:ext cx="938296" cy="1720834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8262" y="3765557"/>
            <a:ext cx="595251" cy="8743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5529" y="3914948"/>
            <a:ext cx="764964" cy="7649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0843" y="2674659"/>
            <a:ext cx="1270000" cy="965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rcRect l="61098" b="34076"/>
          <a:stretch>
            <a:fillRect/>
          </a:stretch>
        </p:blipFill>
        <p:spPr>
          <a:xfrm>
            <a:off x="5552225" y="2595405"/>
            <a:ext cx="890300" cy="10148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rcRect t="45113" r="73966"/>
          <a:stretch>
            <a:fillRect/>
          </a:stretch>
        </p:blipFill>
        <p:spPr>
          <a:xfrm>
            <a:off x="6006339" y="5598236"/>
            <a:ext cx="1109204" cy="1137758"/>
          </a:xfrm>
          <a:prstGeom prst="rect">
            <a:avLst/>
          </a:prstGeom>
        </p:spPr>
      </p:pic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WMTOOLS" val="&lt;WMTools ver=&quot;1.0&quot;&gt;&lt;Timings&gt;&lt;Slide id=&quot;257&quot; dur=&quot;1.332&quot;/&gt;&lt;/Timings&gt;&lt;/WMTools&gt;"/>
  <p:tag name="FIRSTMRA9161@7CDHRNOFUVWXY5M7" val="2999"/>
</p:tagLst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CC"/>
      </a:dk2>
      <a:lt2>
        <a:srgbClr val="FFFF00"/>
      </a:lt2>
      <a:accent1>
        <a:srgbClr val="FF6600"/>
      </a:accent1>
      <a:accent2>
        <a:srgbClr val="FFCC00"/>
      </a:accent2>
      <a:accent3>
        <a:srgbClr val="AAAAE2"/>
      </a:accent3>
      <a:accent4>
        <a:srgbClr val="DADADA"/>
      </a:accent4>
      <a:accent5>
        <a:srgbClr val="FFB8AA"/>
      </a:accent5>
      <a:accent6>
        <a:srgbClr val="E7B900"/>
      </a:accent6>
      <a:hlink>
        <a:srgbClr val="00CC66"/>
      </a:hlink>
      <a:folHlink>
        <a:srgbClr val="6699FF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lg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lg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66"/>
        </a:dk2>
        <a:lt2>
          <a:srgbClr val="FFFF00"/>
        </a:lt2>
        <a:accent1>
          <a:srgbClr val="FF6600"/>
        </a:accent1>
        <a:accent2>
          <a:srgbClr val="FF9933"/>
        </a:accent2>
        <a:accent3>
          <a:srgbClr val="AAAAB8"/>
        </a:accent3>
        <a:accent4>
          <a:srgbClr val="DADADA"/>
        </a:accent4>
        <a:accent5>
          <a:srgbClr val="FFB8AA"/>
        </a:accent5>
        <a:accent6>
          <a:srgbClr val="E78A2D"/>
        </a:accent6>
        <a:hlink>
          <a:srgbClr val="33CCFF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pp-darkblueclouds.pot</Template>
  <TotalTime>38510</TotalTime>
  <Words>1665</Words>
  <Application>Microsoft Macintosh PowerPoint</Application>
  <PresentationFormat>On-screen Show (4:3)</PresentationFormat>
  <Paragraphs>428</Paragraphs>
  <Slides>66</Slides>
  <Notes>3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7" baseType="lpstr">
      <vt:lpstr>Default Design</vt:lpstr>
      <vt:lpstr>SimpleITK</vt:lpstr>
      <vt:lpstr>What’s in a name?</vt:lpstr>
      <vt:lpstr>Today’s Plan</vt:lpstr>
      <vt:lpstr>Jump in anytime</vt:lpstr>
      <vt:lpstr>Overflow of design ideas</vt:lpstr>
      <vt:lpstr>Decisions: Images</vt:lpstr>
      <vt:lpstr>Decisions: Dispatch</vt:lpstr>
      <vt:lpstr>Decisions: Code Generation</vt:lpstr>
      <vt:lpstr>Decisions: SWIG</vt:lpstr>
      <vt:lpstr>Architecture: Image</vt:lpstr>
      <vt:lpstr>Architecture: Filter</vt:lpstr>
      <vt:lpstr>Architecture: Filter</vt:lpstr>
      <vt:lpstr>Inside: OO interface</vt:lpstr>
      <vt:lpstr>Inside: Functional interface</vt:lpstr>
      <vt:lpstr>Inside: Python</vt:lpstr>
      <vt:lpstr>Inside: Java</vt:lpstr>
      <vt:lpstr>Inside: R</vt:lpstr>
      <vt:lpstr>Inside: Ruby</vt:lpstr>
      <vt:lpstr>Inside: Lua</vt:lpstr>
      <vt:lpstr>Functional layer</vt:lpstr>
      <vt:lpstr>Progress: since Iowa</vt:lpstr>
      <vt:lpstr>Progress: IO</vt:lpstr>
      <vt:lpstr>Progress: Common</vt:lpstr>
      <vt:lpstr>Progress: BasicFilters</vt:lpstr>
      <vt:lpstr>To be completed...</vt:lpstr>
      <vt:lpstr>Next steps...</vt:lpstr>
      <vt:lpstr>SimpleITK</vt:lpstr>
      <vt:lpstr>Design Decisions</vt:lpstr>
      <vt:lpstr>Architecture: Image</vt:lpstr>
      <vt:lpstr>Architecture: Filter</vt:lpstr>
      <vt:lpstr>Architecture: IO</vt:lpstr>
      <vt:lpstr>Architecture: Code Generation</vt:lpstr>
      <vt:lpstr>Architecture: Wrapping</vt:lpstr>
      <vt:lpstr>Problem</vt:lpstr>
      <vt:lpstr>Complexity</vt:lpstr>
      <vt:lpstr>Audience</vt:lpstr>
      <vt:lpstr>Simplify</vt:lpstr>
      <vt:lpstr>Goals</vt:lpstr>
      <vt:lpstr>Survey Says!</vt:lpstr>
      <vt:lpstr>Getting inside their heads</vt:lpstr>
      <vt:lpstr>C++</vt:lpstr>
      <vt:lpstr>Competition</vt:lpstr>
      <vt:lpstr>Competition</vt:lpstr>
      <vt:lpstr>Functional / Objects</vt:lpstr>
      <vt:lpstr>Pipeline</vt:lpstr>
      <vt:lpstr>Streaming</vt:lpstr>
      <vt:lpstr>Out-of-core</vt:lpstr>
      <vt:lpstr>Out-of-core</vt:lpstr>
      <vt:lpstr>Languages</vt:lpstr>
      <vt:lpstr>Pixel Types</vt:lpstr>
      <vt:lpstr>Comments: defaults</vt:lpstr>
      <vt:lpstr>Comments: GUI</vt:lpstr>
      <vt:lpstr>Comments: Complexity</vt:lpstr>
      <vt:lpstr>Ouch</vt:lpstr>
      <vt:lpstr>Decisions</vt:lpstr>
      <vt:lpstr>Coffee-cupping</vt:lpstr>
      <vt:lpstr>Strawman Proposal</vt:lpstr>
      <vt:lpstr>API</vt:lpstr>
      <vt:lpstr>Alternative</vt:lpstr>
      <vt:lpstr>Data types</vt:lpstr>
      <vt:lpstr>Dimensionality</vt:lpstr>
      <vt:lpstr>Pipeline</vt:lpstr>
      <vt:lpstr>Out of core processing</vt:lpstr>
      <vt:lpstr>Wrapping</vt:lpstr>
      <vt:lpstr>Distribution</vt:lpstr>
      <vt:lpstr>SimpleITK</vt:lpstr>
    </vt:vector>
  </TitlesOfParts>
  <Manager/>
  <Company>Mayo Clinic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MI3C Overview</dc:title>
  <dc:subject/>
  <dc:creator>Daniel Blezek, Ph.D.</dc:creator>
  <cp:keywords/>
  <dc:description/>
  <cp:lastModifiedBy>Daniel Blezek</cp:lastModifiedBy>
  <cp:revision>688</cp:revision>
  <dcterms:created xsi:type="dcterms:W3CDTF">2011-02-02T13:55:48Z</dcterms:created>
  <dcterms:modified xsi:type="dcterms:W3CDTF">2011-02-02T16:07:11Z</dcterms:modified>
  <cp:category/>
</cp:coreProperties>
</file>